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73" r:id="rId1"/>
  </p:sldMasterIdLst>
  <p:notesMasterIdLst>
    <p:notesMasterId r:id="rId37"/>
  </p:notesMasterIdLst>
  <p:handoutMasterIdLst>
    <p:handoutMasterId r:id="rId38"/>
  </p:handoutMasterIdLst>
  <p:sldIdLst>
    <p:sldId id="256" r:id="rId2"/>
    <p:sldId id="260" r:id="rId3"/>
    <p:sldId id="257" r:id="rId4"/>
    <p:sldId id="258" r:id="rId5"/>
    <p:sldId id="261" r:id="rId6"/>
    <p:sldId id="262" r:id="rId7"/>
    <p:sldId id="290" r:id="rId8"/>
    <p:sldId id="263" r:id="rId9"/>
    <p:sldId id="291" r:id="rId10"/>
    <p:sldId id="293" r:id="rId11"/>
    <p:sldId id="264" r:id="rId12"/>
    <p:sldId id="265" r:id="rId13"/>
    <p:sldId id="266" r:id="rId14"/>
    <p:sldId id="269" r:id="rId15"/>
    <p:sldId id="270" r:id="rId16"/>
    <p:sldId id="271" r:id="rId17"/>
    <p:sldId id="272" r:id="rId18"/>
    <p:sldId id="273" r:id="rId19"/>
    <p:sldId id="274" r:id="rId20"/>
    <p:sldId id="275" r:id="rId21"/>
    <p:sldId id="276" r:id="rId22"/>
    <p:sldId id="289"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4" r:id="rId36"/>
  </p:sldIdLst>
  <p:sldSz cx="12192000" cy="6858000"/>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70" autoAdjust="0"/>
  </p:normalViewPr>
  <p:slideViewPr>
    <p:cSldViewPr snapToGrid="0">
      <p:cViewPr varScale="1">
        <p:scale>
          <a:sx n="63" d="100"/>
          <a:sy n="63" d="100"/>
        </p:scale>
        <p:origin x="56" y="216"/>
      </p:cViewPr>
      <p:guideLst>
        <p:guide orient="horz" pos="2160"/>
        <p:guide pos="3840"/>
      </p:guideLst>
    </p:cSldViewPr>
  </p:slideViewPr>
  <p:outlineViewPr>
    <p:cViewPr>
      <p:scale>
        <a:sx n="33" d="100"/>
        <a:sy n="33" d="100"/>
      </p:scale>
      <p:origin x="0" y="-30582"/>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6" d="100"/>
          <a:sy n="56" d="100"/>
        </p:scale>
        <p:origin x="-2850" y="-84"/>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0B1F541-7B38-4621-A454-CA89E87F3C27}" type="datetimeFigureOut">
              <a:rPr lang="tr-TR" smtClean="0"/>
              <a:t>25.08.2016</a:t>
            </a:fld>
            <a:endParaRPr lang="tr-TR"/>
          </a:p>
        </p:txBody>
      </p:sp>
      <p:sp>
        <p:nvSpPr>
          <p:cNvPr id="4" name="Altbilgi Yer Tutucusu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52C89E7-3A64-4FE4-B6BD-BCC33B2D51D8}" type="slidenum">
              <a:rPr lang="tr-TR" smtClean="0"/>
              <a:t>‹#›</a:t>
            </a:fld>
            <a:endParaRPr lang="tr-TR"/>
          </a:p>
        </p:txBody>
      </p:sp>
    </p:spTree>
    <p:extLst>
      <p:ext uri="{BB962C8B-B14F-4D97-AF65-F5344CB8AC3E}">
        <p14:creationId xmlns:p14="http://schemas.microsoft.com/office/powerpoint/2010/main" val="1965526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2C55324E-464B-4CF0-B604-E911A01906D3}" type="datetimeFigureOut">
              <a:rPr lang="tr-TR" smtClean="0"/>
              <a:t>25.08.2016</a:t>
            </a:fld>
            <a:endParaRPr lang="tr-TR"/>
          </a:p>
        </p:txBody>
      </p:sp>
      <p:sp>
        <p:nvSpPr>
          <p:cNvPr id="4" name="Slayt Görüntüsü Yer Tutucusu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1254327-0D60-4AC0-A5F2-36B98E0AA1B7}" type="slidenum">
              <a:rPr lang="tr-TR" smtClean="0"/>
              <a:t>‹#›</a:t>
            </a:fld>
            <a:endParaRPr lang="tr-TR"/>
          </a:p>
        </p:txBody>
      </p:sp>
    </p:spTree>
    <p:extLst>
      <p:ext uri="{BB962C8B-B14F-4D97-AF65-F5344CB8AC3E}">
        <p14:creationId xmlns:p14="http://schemas.microsoft.com/office/powerpoint/2010/main" val="344025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09575" y="1233488"/>
            <a:ext cx="5916613" cy="33289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a:t>
            </a:fld>
            <a:endParaRPr lang="tr-TR" dirty="0"/>
          </a:p>
        </p:txBody>
      </p:sp>
    </p:spTree>
    <p:extLst>
      <p:ext uri="{BB962C8B-B14F-4D97-AF65-F5344CB8AC3E}">
        <p14:creationId xmlns:p14="http://schemas.microsoft.com/office/powerpoint/2010/main" val="132739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409575" y="1233488"/>
            <a:ext cx="5916613" cy="33289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1254327-0D60-4AC0-A5F2-36B98E0AA1B7}" type="slidenum">
              <a:rPr lang="tr-TR" smtClean="0"/>
              <a:t>14</a:t>
            </a:fld>
            <a:endParaRPr lang="tr-TR" dirty="0"/>
          </a:p>
        </p:txBody>
      </p:sp>
    </p:spTree>
    <p:extLst>
      <p:ext uri="{BB962C8B-B14F-4D97-AF65-F5344CB8AC3E}">
        <p14:creationId xmlns:p14="http://schemas.microsoft.com/office/powerpoint/2010/main" val="249446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54"/>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25.08.2016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2791533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25.08.2016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22263397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1785600" y="274667"/>
            <a:ext cx="36576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12800" y="274667"/>
            <a:ext cx="107696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25.08.2016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40674584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29FC453-C1D8-4547-B046-923F3A95490B}" type="datetimeFigureOut">
              <a:rPr lang="tr-TR" smtClean="0"/>
              <a:t>25.08.2016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3532025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29"/>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29FC453-C1D8-4547-B046-923F3A95490B}" type="datetimeFigureOut">
              <a:rPr lang="tr-TR" smtClean="0"/>
              <a:t>25.08.2016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053248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29FC453-C1D8-4547-B046-923F3A95490B}" type="datetimeFigureOut">
              <a:rPr lang="tr-TR" smtClean="0"/>
              <a:t>25.08.2016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641247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86"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86"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29FC453-C1D8-4547-B046-923F3A95490B}" type="datetimeFigureOut">
              <a:rPr lang="tr-TR" smtClean="0"/>
              <a:t>25.08.2016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1599006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29FC453-C1D8-4547-B046-923F3A95490B}" type="datetimeFigureOut">
              <a:rPr lang="tr-TR" smtClean="0"/>
              <a:t>25.08.2016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57596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29FC453-C1D8-4547-B046-923F3A95490B}" type="datetimeFigureOut">
              <a:rPr lang="tr-TR" smtClean="0"/>
              <a:t>25.08.2016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022736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3"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7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9FC453-C1D8-4547-B046-923F3A95490B}" type="datetimeFigureOut">
              <a:rPr lang="tr-TR" smtClean="0"/>
              <a:t>25.08.2016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32631911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9FC453-C1D8-4547-B046-923F3A95490B}" type="datetimeFigureOut">
              <a:rPr lang="tr-TR" smtClean="0"/>
              <a:t>25.08.2016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30062F4-68BC-4D47-9251-48C2AF6E84F0}" type="slidenum">
              <a:rPr lang="tr-TR" smtClean="0"/>
              <a:t>‹#›</a:t>
            </a:fld>
            <a:endParaRPr lang="tr-TR"/>
          </a:p>
        </p:txBody>
      </p:sp>
    </p:spTree>
    <p:extLst>
      <p:ext uri="{BB962C8B-B14F-4D97-AF65-F5344CB8AC3E}">
        <p14:creationId xmlns:p14="http://schemas.microsoft.com/office/powerpoint/2010/main" val="15997382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7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FC453-C1D8-4547-B046-923F3A95490B}" type="datetimeFigureOut">
              <a:rPr lang="tr-TR" smtClean="0"/>
              <a:t>25.08.2016</a:t>
            </a:fld>
            <a:endParaRPr lang="tr-TR"/>
          </a:p>
        </p:txBody>
      </p:sp>
      <p:sp>
        <p:nvSpPr>
          <p:cNvPr id="5" name="Altbilgi Yer Tutucusu 4"/>
          <p:cNvSpPr>
            <a:spLocks noGrp="1"/>
          </p:cNvSpPr>
          <p:nvPr>
            <p:ph type="ftr" sz="quarter" idx="3"/>
          </p:nvPr>
        </p:nvSpPr>
        <p:spPr>
          <a:xfrm>
            <a:off x="4165600" y="6356379"/>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737600" y="6356379"/>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062F4-68BC-4D47-9251-48C2AF6E84F0}" type="slidenum">
              <a:rPr lang="tr-TR" smtClean="0"/>
              <a:t>‹#›</a:t>
            </a:fld>
            <a:endParaRPr lang="tr-TR"/>
          </a:p>
        </p:txBody>
      </p:sp>
    </p:spTree>
    <p:extLst>
      <p:ext uri="{BB962C8B-B14F-4D97-AF65-F5344CB8AC3E}">
        <p14:creationId xmlns:p14="http://schemas.microsoft.com/office/powerpoint/2010/main" val="3536646327"/>
      </p:ext>
    </p:extLst>
  </p:cSld>
  <p:clrMap bg1="lt1" tx1="dk1" bg2="lt2" tx2="dk2" accent1="accent1" accent2="accent2" accent3="accent3" accent4="accent4" accent5="accent5" accent6="accent6" hlink="hlink" folHlink="folHlink"/>
  <p:sldLayoutIdLst>
    <p:sldLayoutId id="2147484574" r:id="rId1"/>
    <p:sldLayoutId id="2147484575" r:id="rId2"/>
    <p:sldLayoutId id="2147484576" r:id="rId3"/>
    <p:sldLayoutId id="2147484577" r:id="rId4"/>
    <p:sldLayoutId id="2147484578" r:id="rId5"/>
    <p:sldLayoutId id="2147484579" r:id="rId6"/>
    <p:sldLayoutId id="2147484580" r:id="rId7"/>
    <p:sldLayoutId id="2147484581" r:id="rId8"/>
    <p:sldLayoutId id="2147484582" r:id="rId9"/>
    <p:sldLayoutId id="2147484583" r:id="rId10"/>
    <p:sldLayoutId id="2147484584" r:id="rId11"/>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35"/>
            <a:ext cx="10515600" cy="2128693"/>
          </a:xfrm>
        </p:spPr>
        <p:txBody>
          <a:bodyPr/>
          <a:lstStyle/>
          <a:p>
            <a:pPr algn="ctr"/>
            <a:r>
              <a:rPr lang="tr-TR" b="1" dirty="0" smtClean="0">
                <a:solidFill>
                  <a:srgbClr val="FF0000"/>
                </a:solidFill>
                <a:latin typeface="Constantia" pitchFamily="18" charset="0"/>
              </a:rPr>
              <a:t>KAMU ALACAKLARININ YENİDEN YAPILANDIRILMASI</a:t>
            </a:r>
            <a:endParaRPr lang="tr-TR" b="1" dirty="0">
              <a:solidFill>
                <a:srgbClr val="FF0000"/>
              </a:solidFill>
              <a:latin typeface="Constantia" pitchFamily="18" charset="0"/>
            </a:endParaRPr>
          </a:p>
        </p:txBody>
      </p:sp>
      <p:sp>
        <p:nvSpPr>
          <p:cNvPr id="3" name="İçerik Yer Tutucusu 2"/>
          <p:cNvSpPr>
            <a:spLocks noGrp="1"/>
          </p:cNvSpPr>
          <p:nvPr>
            <p:ph idx="1"/>
          </p:nvPr>
        </p:nvSpPr>
        <p:spPr>
          <a:xfrm>
            <a:off x="838200" y="2493819"/>
            <a:ext cx="10515600" cy="3683144"/>
          </a:xfrm>
        </p:spPr>
        <p:txBody>
          <a:bodyPr>
            <a:normAutofit/>
          </a:bodyPr>
          <a:lstStyle/>
          <a:p>
            <a:pPr marL="0" indent="0" algn="ctr">
              <a:buNone/>
            </a:pPr>
            <a:r>
              <a:rPr lang="tr-TR" sz="3200" dirty="0" smtClean="0">
                <a:latin typeface="Impact" pitchFamily="34" charset="0"/>
              </a:rPr>
              <a:t>Tunahan SOYLU</a:t>
            </a:r>
          </a:p>
          <a:p>
            <a:pPr marL="0" indent="0" algn="ctr">
              <a:buNone/>
            </a:pPr>
            <a:r>
              <a:rPr lang="tr-TR" sz="3200" dirty="0" smtClean="0">
                <a:latin typeface="Impact" pitchFamily="34" charset="0"/>
              </a:rPr>
              <a:t>Yeminli Mali Müşavir</a:t>
            </a:r>
          </a:p>
          <a:p>
            <a:pPr marL="0" indent="0" algn="ctr">
              <a:buNone/>
            </a:pPr>
            <a:endParaRPr lang="tr-TR" dirty="0" smtClean="0"/>
          </a:p>
          <a:p>
            <a:pPr marL="0" indent="0" algn="ctr">
              <a:buNone/>
            </a:pPr>
            <a:endParaRPr lang="tr-TR" sz="1200" dirty="0" smtClean="0"/>
          </a:p>
          <a:p>
            <a:pPr marL="0" indent="0" algn="ctr">
              <a:buNone/>
            </a:pPr>
            <a:endParaRPr lang="tr-TR" sz="1200" dirty="0" smtClean="0"/>
          </a:p>
          <a:p>
            <a:pPr marL="0" indent="0" algn="ctr">
              <a:buNone/>
            </a:pPr>
            <a:endParaRPr lang="tr-TR" sz="1200" dirty="0"/>
          </a:p>
          <a:p>
            <a:pPr marL="0" indent="0" algn="ctr">
              <a:buNone/>
            </a:pPr>
            <a:endParaRPr lang="tr-TR" sz="1200" dirty="0" smtClean="0"/>
          </a:p>
          <a:p>
            <a:pPr marL="0" indent="0" algn="ctr">
              <a:buNone/>
            </a:pPr>
            <a:endParaRPr lang="tr-TR" sz="1200" dirty="0"/>
          </a:p>
          <a:p>
            <a:pPr marL="0" indent="0" algn="ctr">
              <a:buNone/>
            </a:pPr>
            <a:r>
              <a:rPr lang="tr-TR" sz="1200" dirty="0" smtClean="0"/>
              <a:t>w</a:t>
            </a:r>
            <a:r>
              <a:rPr lang="tr-TR" sz="1400" dirty="0" smtClean="0"/>
              <a:t>ww.paribus.com.tr   </a:t>
            </a:r>
            <a:r>
              <a:rPr lang="tr-TR" sz="1200" dirty="0" smtClean="0"/>
              <a:t>                                </a:t>
            </a:r>
            <a:endParaRPr lang="tr-TR" sz="1200" dirty="0"/>
          </a:p>
        </p:txBody>
      </p:sp>
      <p:pic>
        <p:nvPicPr>
          <p:cNvPr id="5" name="Resim 4"/>
          <p:cNvPicPr>
            <a:picLocks noChangeAspect="1"/>
          </p:cNvPicPr>
          <p:nvPr/>
        </p:nvPicPr>
        <p:blipFill>
          <a:blip r:embed="rId3"/>
          <a:stretch>
            <a:fillRect/>
          </a:stretch>
        </p:blipFill>
        <p:spPr>
          <a:xfrm>
            <a:off x="1923805" y="4155467"/>
            <a:ext cx="3004459" cy="2021496"/>
          </a:xfrm>
          <a:prstGeom prst="rect">
            <a:avLst/>
          </a:prstGeom>
        </p:spPr>
      </p:pic>
    </p:spTree>
    <p:extLst>
      <p:ext uri="{BB962C8B-B14F-4D97-AF65-F5344CB8AC3E}">
        <p14:creationId xmlns:p14="http://schemas.microsoft.com/office/powerpoint/2010/main" val="3375697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Constantia" pitchFamily="18" charset="0"/>
              </a:rPr>
              <a:t>B) KESİNLEŞMİŞ KAMU ALACAKLARI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830272674"/>
              </p:ext>
            </p:extLst>
          </p:nvPr>
        </p:nvGraphicFramePr>
        <p:xfrm>
          <a:off x="609600" y="1879598"/>
          <a:ext cx="10972800" cy="4409443"/>
        </p:xfrm>
        <a:graphic>
          <a:graphicData uri="http://schemas.openxmlformats.org/drawingml/2006/table">
            <a:tbl>
              <a:tblPr firstRow="1" bandRow="1">
                <a:tableStyleId>{5C22544A-7EE6-4342-B048-85BDC9FD1C3A}</a:tableStyleId>
              </a:tblPr>
              <a:tblGrid>
                <a:gridCol w="2743200"/>
                <a:gridCol w="2773680"/>
                <a:gridCol w="2712720"/>
                <a:gridCol w="2743200"/>
              </a:tblGrid>
              <a:tr h="1342003">
                <a:tc>
                  <a:txBody>
                    <a:bodyPr/>
                    <a:lstStyle/>
                    <a:p>
                      <a:r>
                        <a:rPr lang="tr-TR" dirty="0" smtClean="0"/>
                        <a:t>Tarh</a:t>
                      </a:r>
                      <a:r>
                        <a:rPr lang="tr-TR" baseline="0" dirty="0" smtClean="0"/>
                        <a:t> edilen vergi ve cezalar</a:t>
                      </a:r>
                      <a:endParaRPr lang="tr-TR" dirty="0"/>
                    </a:p>
                  </a:txBody>
                  <a:tcPr/>
                </a:tc>
                <a:tc>
                  <a:txBody>
                    <a:bodyPr/>
                    <a:lstStyle/>
                    <a:p>
                      <a:r>
                        <a:rPr lang="tr-TR" dirty="0" smtClean="0"/>
                        <a:t>İnceleme Sonucu </a:t>
                      </a:r>
                      <a:endParaRPr lang="tr-TR" dirty="0"/>
                    </a:p>
                  </a:txBody>
                  <a:tcPr/>
                </a:tc>
                <a:tc>
                  <a:txBody>
                    <a:bodyPr/>
                    <a:lstStyle/>
                    <a:p>
                      <a:r>
                        <a:rPr lang="tr-TR" dirty="0" smtClean="0"/>
                        <a:t>Uzlaşma</a:t>
                      </a:r>
                      <a:r>
                        <a:rPr lang="tr-TR" baseline="0" dirty="0" smtClean="0"/>
                        <a:t> Sonucu</a:t>
                      </a:r>
                      <a:endParaRPr lang="tr-TR" dirty="0"/>
                    </a:p>
                  </a:txBody>
                  <a:tcPr/>
                </a:tc>
                <a:tc>
                  <a:txBody>
                    <a:bodyPr/>
                    <a:lstStyle/>
                    <a:p>
                      <a:r>
                        <a:rPr lang="tr-TR" dirty="0" smtClean="0"/>
                        <a:t>Af yasasına Göre </a:t>
                      </a:r>
                      <a:r>
                        <a:rPr lang="tr-TR" dirty="0" err="1" smtClean="0"/>
                        <a:t>ödenececek</a:t>
                      </a:r>
                      <a:r>
                        <a:rPr lang="tr-TR" dirty="0" smtClean="0"/>
                        <a:t> Rakam</a:t>
                      </a:r>
                      <a:endParaRPr lang="tr-TR" dirty="0"/>
                    </a:p>
                  </a:txBody>
                  <a:tcPr/>
                </a:tc>
              </a:tr>
              <a:tr h="766860">
                <a:tc>
                  <a:txBody>
                    <a:bodyPr/>
                    <a:lstStyle/>
                    <a:p>
                      <a:r>
                        <a:rPr lang="tr-TR" dirty="0" smtClean="0"/>
                        <a:t>Tarh edilen Kur vergisi</a:t>
                      </a:r>
                      <a:endParaRPr lang="tr-TR" dirty="0"/>
                    </a:p>
                  </a:txBody>
                  <a:tcPr/>
                </a:tc>
                <a:tc>
                  <a:txBody>
                    <a:bodyPr/>
                    <a:lstStyle/>
                    <a:p>
                      <a:r>
                        <a:rPr lang="tr-TR" dirty="0" smtClean="0"/>
                        <a:t>130.000</a:t>
                      </a:r>
                      <a:endParaRPr lang="tr-TR" dirty="0"/>
                    </a:p>
                  </a:txBody>
                  <a:tcPr/>
                </a:tc>
                <a:tc>
                  <a:txBody>
                    <a:bodyPr/>
                    <a:lstStyle/>
                    <a:p>
                      <a:r>
                        <a:rPr lang="tr-TR" dirty="0" smtClean="0"/>
                        <a:t>100.000</a:t>
                      </a:r>
                      <a:endParaRPr lang="tr-TR" dirty="0"/>
                    </a:p>
                  </a:txBody>
                  <a:tcPr/>
                </a:tc>
                <a:tc>
                  <a:txBody>
                    <a:bodyPr/>
                    <a:lstStyle/>
                    <a:p>
                      <a:r>
                        <a:rPr lang="tr-TR" dirty="0" smtClean="0"/>
                        <a:t>50.000+ÜFE faizi</a:t>
                      </a:r>
                      <a:endParaRPr lang="tr-TR" dirty="0"/>
                    </a:p>
                  </a:txBody>
                  <a:tcPr/>
                </a:tc>
              </a:tr>
              <a:tr h="766860">
                <a:tc>
                  <a:txBody>
                    <a:bodyPr/>
                    <a:lstStyle/>
                    <a:p>
                      <a:r>
                        <a:rPr lang="tr-TR" dirty="0" smtClean="0"/>
                        <a:t>Kesilen vergi </a:t>
                      </a:r>
                      <a:r>
                        <a:rPr lang="tr-TR" dirty="0" err="1" smtClean="0"/>
                        <a:t>ziyaı</a:t>
                      </a:r>
                      <a:endParaRPr lang="tr-TR" dirty="0"/>
                    </a:p>
                  </a:txBody>
                  <a:tcPr/>
                </a:tc>
                <a:tc>
                  <a:txBody>
                    <a:bodyPr/>
                    <a:lstStyle/>
                    <a:p>
                      <a:r>
                        <a:rPr lang="tr-TR" dirty="0" smtClean="0"/>
                        <a:t>130.000</a:t>
                      </a:r>
                      <a:endParaRPr lang="tr-TR" dirty="0"/>
                    </a:p>
                  </a:txBody>
                  <a:tcPr/>
                </a:tc>
                <a:tc>
                  <a:txBody>
                    <a:bodyPr/>
                    <a:lstStyle/>
                    <a:p>
                      <a:r>
                        <a:rPr lang="tr-TR" dirty="0" smtClean="0"/>
                        <a:t>35.000</a:t>
                      </a:r>
                      <a:endParaRPr lang="tr-TR" dirty="0"/>
                    </a:p>
                  </a:txBody>
                  <a:tcPr/>
                </a:tc>
                <a:tc>
                  <a:txBody>
                    <a:bodyPr/>
                    <a:lstStyle/>
                    <a:p>
                      <a:r>
                        <a:rPr lang="tr-TR" dirty="0" smtClean="0"/>
                        <a:t>Yok</a:t>
                      </a:r>
                      <a:endParaRPr lang="tr-TR" dirty="0"/>
                    </a:p>
                  </a:txBody>
                  <a:tcPr/>
                </a:tc>
              </a:tr>
              <a:tr h="766860">
                <a:tc>
                  <a:txBody>
                    <a:bodyPr/>
                    <a:lstStyle/>
                    <a:p>
                      <a:r>
                        <a:rPr lang="tr-TR" dirty="0" smtClean="0"/>
                        <a:t>Kesilen Ö usulsüzlük cezası</a:t>
                      </a:r>
                      <a:endParaRPr lang="tr-TR" dirty="0"/>
                    </a:p>
                  </a:txBody>
                  <a:tcPr/>
                </a:tc>
                <a:tc>
                  <a:txBody>
                    <a:bodyPr/>
                    <a:lstStyle/>
                    <a:p>
                      <a:r>
                        <a:rPr lang="tr-TR" dirty="0" smtClean="0"/>
                        <a:t>1.300</a:t>
                      </a:r>
                      <a:endParaRPr lang="tr-TR" dirty="0"/>
                    </a:p>
                  </a:txBody>
                  <a:tcPr/>
                </a:tc>
                <a:tc>
                  <a:txBody>
                    <a:bodyPr/>
                    <a:lstStyle/>
                    <a:p>
                      <a:r>
                        <a:rPr lang="tr-TR" dirty="0" smtClean="0"/>
                        <a:t>1.000</a:t>
                      </a:r>
                      <a:endParaRPr lang="tr-TR" dirty="0"/>
                    </a:p>
                  </a:txBody>
                  <a:tcPr/>
                </a:tc>
                <a:tc>
                  <a:txBody>
                    <a:bodyPr/>
                    <a:lstStyle/>
                    <a:p>
                      <a:r>
                        <a:rPr lang="tr-TR" dirty="0" smtClean="0"/>
                        <a:t>Yok</a:t>
                      </a:r>
                      <a:endParaRPr lang="tr-TR" dirty="0"/>
                    </a:p>
                  </a:txBody>
                  <a:tcPr/>
                </a:tc>
              </a:tr>
              <a:tr h="766860">
                <a:tc>
                  <a:txBody>
                    <a:bodyPr/>
                    <a:lstStyle/>
                    <a:p>
                      <a:endParaRPr lang="tr-TR" dirty="0"/>
                    </a:p>
                  </a:txBody>
                  <a:tcPr/>
                </a:tc>
                <a:tc>
                  <a:txBody>
                    <a:bodyPr/>
                    <a:lstStyle/>
                    <a:p>
                      <a:endParaRPr lang="tr-TR" dirty="0"/>
                    </a:p>
                  </a:txBody>
                  <a:tcPr/>
                </a:tc>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38702720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Unvan 1"/>
          <p:cNvSpPr>
            <a:spLocks noGrp="1"/>
          </p:cNvSpPr>
          <p:nvPr>
            <p:ph type="title"/>
          </p:nvPr>
        </p:nvSpPr>
        <p:spPr>
          <a:xfrm>
            <a:off x="965201" y="81281"/>
            <a:ext cx="10388606" cy="1290319"/>
          </a:xfrm>
        </p:spPr>
        <p:txBody>
          <a:bodyPr>
            <a:noAutofit/>
          </a:bodyPr>
          <a:lstStyle/>
          <a:p>
            <a:pPr algn="ctr"/>
            <a:r>
              <a:rPr lang="tr-TR" sz="3800" b="1" dirty="0" smtClean="0">
                <a:solidFill>
                  <a:srgbClr val="FF0000"/>
                </a:solidFill>
                <a:latin typeface="Constantia" pitchFamily="18" charset="0"/>
              </a:rPr>
              <a:t>C) KESİNLEŞMEMİŞ </a:t>
            </a:r>
            <a:r>
              <a:rPr lang="tr-TR" sz="3800" b="1" dirty="0">
                <a:solidFill>
                  <a:srgbClr val="FF0000"/>
                </a:solidFill>
                <a:latin typeface="Constantia" pitchFamily="18" charset="0"/>
              </a:rPr>
              <a:t>VEYA </a:t>
            </a:r>
            <a:r>
              <a:rPr lang="tr-TR" sz="3800" b="1" dirty="0" smtClean="0">
                <a:solidFill>
                  <a:srgbClr val="FF0000"/>
                </a:solidFill>
                <a:latin typeface="Constantia" pitchFamily="18" charset="0"/>
              </a:rPr>
              <a:t/>
            </a:r>
            <a:br>
              <a:rPr lang="tr-TR" sz="3800" b="1" dirty="0" smtClean="0">
                <a:solidFill>
                  <a:srgbClr val="FF0000"/>
                </a:solidFill>
                <a:latin typeface="Constantia" pitchFamily="18" charset="0"/>
              </a:rPr>
            </a:br>
            <a:r>
              <a:rPr lang="tr-TR" sz="3800" b="1" dirty="0" smtClean="0">
                <a:solidFill>
                  <a:srgbClr val="FF0000"/>
                </a:solidFill>
                <a:latin typeface="Constantia" pitchFamily="18" charset="0"/>
              </a:rPr>
              <a:t>DAVA </a:t>
            </a:r>
            <a:r>
              <a:rPr lang="tr-TR" sz="3800" b="1" dirty="0">
                <a:solidFill>
                  <a:srgbClr val="FF0000"/>
                </a:solidFill>
                <a:latin typeface="Constantia" pitchFamily="18" charset="0"/>
              </a:rPr>
              <a:t>SAFHASINDA                                                                                                                   BULUNAN ALACAKLAR</a:t>
            </a:r>
            <a:r>
              <a:rPr lang="tr-TR" sz="4000" b="1" dirty="0">
                <a:solidFill>
                  <a:srgbClr val="FF0000"/>
                </a:solidFill>
                <a:latin typeface="Constantia" pitchFamily="18" charset="0"/>
              </a:rPr>
              <a:t/>
            </a:r>
            <a:br>
              <a:rPr lang="tr-TR" sz="4000" b="1" dirty="0">
                <a:solidFill>
                  <a:srgbClr val="FF0000"/>
                </a:solidFill>
                <a:latin typeface="Constantia" pitchFamily="18" charset="0"/>
              </a:rPr>
            </a:br>
            <a:endParaRPr lang="tr-TR" sz="4000" b="1" dirty="0">
              <a:solidFill>
                <a:srgbClr val="FF0000"/>
              </a:solidFill>
              <a:latin typeface="Constantia" pitchFamily="18" charset="0"/>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459490341"/>
              </p:ext>
            </p:extLst>
          </p:nvPr>
        </p:nvGraphicFramePr>
        <p:xfrm>
          <a:off x="869196" y="1710529"/>
          <a:ext cx="10515602" cy="4869698"/>
        </p:xfrm>
        <a:graphic>
          <a:graphicData uri="http://schemas.openxmlformats.org/drawingml/2006/table">
            <a:tbl>
              <a:tblPr firstRow="1" bandRow="1">
                <a:tableStyleId>{5C22544A-7EE6-4342-B048-85BDC9FD1C3A}</a:tableStyleId>
              </a:tblPr>
              <a:tblGrid>
                <a:gridCol w="2890520"/>
                <a:gridCol w="1540704"/>
                <a:gridCol w="1658319"/>
                <a:gridCol w="2322939"/>
                <a:gridCol w="2103120"/>
              </a:tblGrid>
              <a:tr h="1130056">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AŞAMA</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a:t>
                      </a: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 </a:t>
                      </a: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VERGİ </a:t>
                      </a:r>
                    </a:p>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 </a:t>
                      </a:r>
                    </a:p>
                    <a:p>
                      <a:pPr algn="ctr">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CEZA </a:t>
                      </a:r>
                      <a:r>
                        <a:rPr lang="tr-TR" sz="2000" b="1" dirty="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ctr">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ÖDENECEK VERGİ </a:t>
                      </a:r>
                    </a:p>
                    <a:p>
                      <a:pPr algn="ctr">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ctr">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r>
                        <a:rPr lang="tr-TR" sz="2000" b="1" kern="1200" dirty="0" smtClean="0">
                          <a:solidFill>
                            <a:schemeClr val="lt1"/>
                          </a:solidFill>
                          <a:effectLst/>
                          <a:latin typeface="+mn-lt"/>
                          <a:ea typeface="+mn-ea"/>
                          <a:cs typeface="+mn-cs"/>
                        </a:rPr>
                        <a:t>ÖDEME ŞEKLİ</a:t>
                      </a:r>
                      <a:endParaRPr lang="tr-TR" sz="2000" dirty="0">
                        <a:latin typeface="+mn-lt"/>
                      </a:endParaRPr>
                    </a:p>
                  </a:txBody>
                  <a:tcPr/>
                </a:tc>
              </a:tr>
              <a:tr h="1295945">
                <a:tc>
                  <a:txBody>
                    <a:bodyPr/>
                    <a:lstStyle/>
                    <a:p>
                      <a:r>
                        <a:rPr lang="tr-TR" sz="2000" kern="1200" dirty="0" smtClean="0">
                          <a:solidFill>
                            <a:schemeClr val="dk1"/>
                          </a:solidFill>
                          <a:effectLst/>
                          <a:latin typeface="+mn-lt"/>
                          <a:ea typeface="+mn-ea"/>
                          <a:cs typeface="+mn-cs"/>
                        </a:rPr>
                        <a:t>Dava açma süresi henüz dolmamış yada dava Vergi mahkemesinde devam ediyorsa</a:t>
                      </a:r>
                      <a:endParaRPr lang="tr-TR" sz="2000" dirty="0">
                        <a:latin typeface="+mn-lt"/>
                      </a:endParaRPr>
                    </a:p>
                  </a:txBody>
                  <a:tcPr/>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50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Kalan </a:t>
                      </a:r>
                      <a:r>
                        <a:rPr lang="tr-TR" sz="2000" dirty="0">
                          <a:effectLst/>
                          <a:latin typeface="+mn-lt"/>
                          <a:ea typeface="Times New Roman" panose="02020603050405020304" pitchFamily="18" charset="0"/>
                          <a:cs typeface="Times New Roman" panose="02020603050405020304" pitchFamily="18" charset="0"/>
                        </a:rPr>
                        <a:t>vergi aslı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50</a:t>
                      </a:r>
                      <a:r>
                        <a:rPr lang="tr-TR" sz="2000" dirty="0" smtClean="0">
                          <a:effectLst/>
                          <a:latin typeface="+mn-lt"/>
                          <a:ea typeface="Times New Roman" panose="02020603050405020304" pitchFamily="18" charset="0"/>
                          <a:cs typeface="Times New Roman" panose="02020603050405020304" pitchFamily="18" charset="0"/>
                        </a:rPr>
                        <a:t>)+ÜFE</a:t>
                      </a:r>
                      <a:r>
                        <a:rPr lang="tr-TR" sz="2000" baseline="0" dirty="0" smtClean="0">
                          <a:effectLst/>
                          <a:latin typeface="+mn-lt"/>
                          <a:ea typeface="Times New Roman" panose="02020603050405020304" pitchFamily="18" charset="0"/>
                          <a:cs typeface="Times New Roman" panose="02020603050405020304" pitchFamily="18" charset="0"/>
                        </a:rPr>
                        <a:t> Faizi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18 Taksit 36 Ay</a:t>
                      </a:r>
                      <a:endParaRPr lang="tr-TR" sz="2000" dirty="0">
                        <a:latin typeface="+mn-lt"/>
                      </a:endParaRPr>
                    </a:p>
                  </a:txBody>
                  <a:tcPr/>
                </a:tc>
              </a:tr>
              <a:tr h="343283">
                <a:tc gridSpan="5">
                  <a:txBody>
                    <a:bodyPr/>
                    <a:lstStyle/>
                    <a:p>
                      <a:r>
                        <a:rPr lang="tr-TR" sz="2000" b="1" dirty="0" smtClean="0">
                          <a:effectLst/>
                          <a:latin typeface="+mn-lt"/>
                          <a:ea typeface="Times New Roman" panose="02020603050405020304" pitchFamily="18" charset="0"/>
                        </a:rPr>
                        <a:t>BÖLGE İDARE MAHKEMESİ veya DANIŞTAY’DAKİ DAVALAR</a:t>
                      </a:r>
                      <a:endParaRPr lang="tr-TR" sz="2000" dirty="0">
                        <a:latin typeface="+mn-lt"/>
                      </a:endParaRP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r>
              <a:tr h="875360">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mahkemesi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a:t>
                      </a:r>
                      <a:r>
                        <a:rPr lang="tr-TR" sz="2000" dirty="0">
                          <a:effectLst/>
                          <a:latin typeface="+mn-lt"/>
                          <a:ea typeface="Times New Roman" panose="02020603050405020304" pitchFamily="18" charset="0"/>
                          <a:cs typeface="Times New Roman" panose="02020603050405020304" pitchFamily="18" charset="0"/>
                        </a:rPr>
                        <a:t>mükellefin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lehine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80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Kalan </a:t>
                      </a:r>
                      <a:r>
                        <a:rPr lang="tr-TR" sz="2000" dirty="0">
                          <a:effectLst/>
                          <a:latin typeface="+mn-lt"/>
                          <a:ea typeface="Times New Roman" panose="02020603050405020304" pitchFamily="18" charset="0"/>
                          <a:cs typeface="Times New Roman" panose="02020603050405020304" pitchFamily="18" charset="0"/>
                        </a:rPr>
                        <a:t>vergi aslı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20</a:t>
                      </a:r>
                      <a:r>
                        <a:rPr lang="tr-TR" sz="2000" dirty="0" smtClean="0">
                          <a:effectLst/>
                          <a:latin typeface="+mn-lt"/>
                          <a:ea typeface="Times New Roman" panose="02020603050405020304" pitchFamily="18" charset="0"/>
                          <a:cs typeface="Times New Roman" panose="02020603050405020304" pitchFamily="18" charset="0"/>
                        </a:rPr>
                        <a:t>)+ÜFE Faizi</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18 Taksit</a:t>
                      </a:r>
                      <a:r>
                        <a:rPr lang="tr-TR" sz="2000" baseline="0" dirty="0" smtClean="0">
                          <a:latin typeface="+mn-lt"/>
                        </a:rPr>
                        <a:t> 36 Ay</a:t>
                      </a:r>
                      <a:endParaRPr lang="tr-TR" sz="2000" dirty="0">
                        <a:latin typeface="+mn-lt"/>
                      </a:endParaRPr>
                    </a:p>
                  </a:txBody>
                  <a:tcPr/>
                </a:tc>
              </a:tr>
              <a:tr h="999365">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mahkemesi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a:t>
                      </a:r>
                      <a:r>
                        <a:rPr lang="tr-TR" sz="2000" dirty="0">
                          <a:effectLst/>
                          <a:latin typeface="+mn-lt"/>
                          <a:ea typeface="Times New Roman" panose="02020603050405020304" pitchFamily="18" charset="0"/>
                          <a:cs typeface="Times New Roman" panose="02020603050405020304" pitchFamily="18" charset="0"/>
                        </a:rPr>
                        <a:t>mükellefin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aleyhine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aslına </a:t>
                      </a:r>
                      <a:r>
                        <a:rPr lang="tr-TR" sz="2000" dirty="0">
                          <a:effectLst/>
                          <a:latin typeface="+mn-lt"/>
                          <a:ea typeface="Times New Roman" panose="02020603050405020304" pitchFamily="18" charset="0"/>
                          <a:cs typeface="Times New Roman" panose="02020603050405020304" pitchFamily="18" charset="0"/>
                        </a:rPr>
                        <a:t>af </a:t>
                      </a: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yok</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100</a:t>
                      </a:r>
                      <a:endParaRPr lang="tr-TR"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2000" dirty="0" smtClean="0">
                          <a:latin typeface="+mn-lt"/>
                        </a:rPr>
                        <a:t>Verginin</a:t>
                      </a:r>
                      <a:r>
                        <a:rPr lang="tr-TR" sz="2000" baseline="0" dirty="0" smtClean="0">
                          <a:latin typeface="+mn-lt"/>
                        </a:rPr>
                        <a:t> tamamı+ÜFE faizi</a:t>
                      </a:r>
                      <a:endParaRPr lang="tr-TR" sz="2000" dirty="0">
                        <a:latin typeface="+mn-lt"/>
                      </a:endParaRPr>
                    </a:p>
                  </a:txBody>
                  <a:tcPr/>
                </a:tc>
                <a:tc>
                  <a:txBody>
                    <a:bodyPr/>
                    <a:lstStyle/>
                    <a:p>
                      <a:endParaRPr lang="tr-TR" sz="2000" dirty="0">
                        <a:latin typeface="+mn-lt"/>
                      </a:endParaRPr>
                    </a:p>
                  </a:txBody>
                  <a:tcPr/>
                </a:tc>
              </a:tr>
            </a:tbl>
          </a:graphicData>
        </a:graphic>
      </p:graphicFrame>
    </p:spTree>
    <p:extLst>
      <p:ext uri="{BB962C8B-B14F-4D97-AF65-F5344CB8AC3E}">
        <p14:creationId xmlns:p14="http://schemas.microsoft.com/office/powerpoint/2010/main" val="40592205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37575"/>
            <a:ext cx="10515600" cy="1325563"/>
          </a:xfrm>
        </p:spPr>
        <p:txBody>
          <a:bodyPr>
            <a:normAutofit fontScale="90000"/>
          </a:bodyPr>
          <a:lstStyle/>
          <a:p>
            <a:pPr algn="ctr"/>
            <a:r>
              <a:rPr lang="tr-TR" b="1" dirty="0" smtClean="0">
                <a:solidFill>
                  <a:srgbClr val="FF0000"/>
                </a:solidFill>
                <a:latin typeface="Constantia" pitchFamily="18" charset="0"/>
              </a:rPr>
              <a:t>C) KESİNLEŞMEMİŞ </a:t>
            </a:r>
            <a:r>
              <a:rPr lang="tr-TR" b="1" dirty="0">
                <a:solidFill>
                  <a:srgbClr val="FF0000"/>
                </a:solidFill>
                <a:latin typeface="Constantia" pitchFamily="18" charset="0"/>
              </a:rPr>
              <a:t>VEYA DAVA SAFHASINDA BULUNAN ALACAKLAR</a:t>
            </a:r>
            <a:br>
              <a:rPr lang="tr-TR" b="1" dirty="0">
                <a:solidFill>
                  <a:srgbClr val="FF0000"/>
                </a:solidFill>
                <a:latin typeface="Constantia" pitchFamily="18" charset="0"/>
              </a:rPr>
            </a:br>
            <a:r>
              <a:rPr lang="tr-TR" b="1" dirty="0">
                <a:solidFill>
                  <a:srgbClr val="FF0000"/>
                </a:solidFill>
              </a:rPr>
              <a:t/>
            </a:r>
            <a:br>
              <a:rPr lang="tr-TR" b="1" dirty="0">
                <a:solidFill>
                  <a:srgbClr val="FF0000"/>
                </a:solidFill>
              </a:rPr>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418559213"/>
              </p:ext>
            </p:extLst>
          </p:nvPr>
        </p:nvGraphicFramePr>
        <p:xfrm>
          <a:off x="868680" y="1500823"/>
          <a:ext cx="10408920" cy="5144585"/>
        </p:xfrm>
        <a:graphic>
          <a:graphicData uri="http://schemas.openxmlformats.org/drawingml/2006/table">
            <a:tbl>
              <a:tblPr firstRow="1" bandRow="1">
                <a:tableStyleId>{5C22544A-7EE6-4342-B048-85BDC9FD1C3A}</a:tableStyleId>
              </a:tblPr>
              <a:tblGrid>
                <a:gridCol w="2352040"/>
                <a:gridCol w="2204720"/>
                <a:gridCol w="1950720"/>
                <a:gridCol w="1584960"/>
                <a:gridCol w="2316480"/>
              </a:tblGrid>
              <a:tr h="1182185">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AŞAMA</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AFFEDİLECEK</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 </a:t>
                      </a:r>
                      <a:r>
                        <a:rPr lang="tr-TR" sz="1800" b="1" dirty="0">
                          <a:effectLst/>
                          <a:latin typeface="+mn-lt"/>
                          <a:ea typeface="Times New Roman" panose="02020603050405020304" pitchFamily="18" charset="0"/>
                          <a:cs typeface="Times New Roman" panose="02020603050405020304" pitchFamily="18" charset="0"/>
                        </a:rPr>
                        <a:t>VERGİ 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AFFEDİLECEK </a:t>
                      </a:r>
                    </a:p>
                    <a:p>
                      <a:pPr algn="just">
                        <a:lnSpc>
                          <a:spcPts val="1275"/>
                        </a:lnSpc>
                        <a:spcAft>
                          <a:spcPts val="0"/>
                        </a:spcAft>
                      </a:pPr>
                      <a:endParaRPr lang="tr-TR" sz="18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800" b="1" dirty="0" smtClean="0">
                          <a:effectLst/>
                          <a:latin typeface="+mn-lt"/>
                          <a:ea typeface="Times New Roman" panose="02020603050405020304" pitchFamily="18" charset="0"/>
                          <a:cs typeface="Times New Roman" panose="02020603050405020304" pitchFamily="18" charset="0"/>
                        </a:rPr>
                        <a:t>CEZA </a:t>
                      </a:r>
                      <a:r>
                        <a:rPr lang="tr-TR" sz="1800" b="1" dirty="0">
                          <a:effectLst/>
                          <a:latin typeface="+mn-lt"/>
                          <a:ea typeface="Times New Roman" panose="02020603050405020304" pitchFamily="18" charset="0"/>
                          <a:cs typeface="Times New Roman" panose="02020603050405020304" pitchFamily="18" charset="0"/>
                        </a:rPr>
                        <a:t>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8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1800" dirty="0" smtClean="0">
                          <a:effectLst/>
                          <a:latin typeface="+mn-lt"/>
                          <a:ea typeface="Calibri" panose="020F0502020204030204" pitchFamily="34" charset="0"/>
                          <a:cs typeface="Times New Roman" panose="02020603050405020304" pitchFamily="18" charset="0"/>
                        </a:rPr>
                        <a:t>ÖDENECEK VERGİ </a:t>
                      </a:r>
                    </a:p>
                    <a:p>
                      <a:pPr algn="just">
                        <a:lnSpc>
                          <a:spcPts val="1275"/>
                        </a:lnSpc>
                        <a:spcAft>
                          <a:spcPts val="0"/>
                        </a:spcAft>
                      </a:pPr>
                      <a:endParaRPr lang="tr-TR" sz="18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1800" dirty="0" smtClean="0">
                          <a:effectLst/>
                          <a:latin typeface="+mn-lt"/>
                          <a:ea typeface="Calibri" panose="020F0502020204030204" pitchFamily="34" charset="0"/>
                          <a:cs typeface="Times New Roman" panose="02020603050405020304" pitchFamily="18" charset="0"/>
                        </a:rPr>
                        <a:t>ORANI</a:t>
                      </a:r>
                      <a:endParaRPr lang="tr-T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r>
                        <a:rPr lang="tr-TR" sz="1800" b="1" kern="1200" dirty="0" smtClean="0">
                          <a:solidFill>
                            <a:schemeClr val="lt1"/>
                          </a:solidFill>
                          <a:effectLst/>
                          <a:latin typeface="+mn-lt"/>
                          <a:ea typeface="+mn-ea"/>
                          <a:cs typeface="+mn-cs"/>
                        </a:rPr>
                        <a:t>ÖDEME ŞEKLİ</a:t>
                      </a:r>
                      <a:endParaRPr lang="tr-TR" sz="1800" dirty="0">
                        <a:latin typeface="+mn-lt"/>
                      </a:endParaRPr>
                    </a:p>
                  </a:txBody>
                  <a:tcPr/>
                </a:tc>
              </a:tr>
              <a:tr h="1488068">
                <a:tc>
                  <a:txBody>
                    <a:bodyPr/>
                    <a:lstStyle/>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Mahkemesi kararı,</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Bölge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dare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Mahkemesi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veya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Danıştay</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t>
                      </a:r>
                    </a:p>
                    <a:p>
                      <a:pPr algn="l">
                        <a:lnSpc>
                          <a:spcPts val="1275"/>
                        </a:lnSpc>
                        <a:spcAft>
                          <a:spcPts val="0"/>
                        </a:spcAft>
                      </a:pPr>
                      <a:endPar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tarafından</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u="sng"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u="sng" kern="1200" dirty="0" smtClean="0">
                          <a:solidFill>
                            <a:schemeClr val="dk1"/>
                          </a:solidFill>
                          <a:effectLst/>
                          <a:latin typeface="+mn-lt"/>
                          <a:ea typeface="Times New Roman" panose="02020603050405020304" pitchFamily="18" charset="0"/>
                          <a:cs typeface="Times New Roman" panose="02020603050405020304" pitchFamily="18" charset="0"/>
                        </a:rPr>
                        <a:t>BOZULMUŞ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ise</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50</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100</a:t>
                      </a:r>
                    </a:p>
                  </a:txBody>
                  <a:tcPr marL="68580" marR="68580" marT="0" marB="0"/>
                </a:tc>
                <a:tc>
                  <a:txBody>
                    <a:bodyPr/>
                    <a:lstStyle/>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Verginin %50’si+ÜFE faizi</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c>
                  <a:txBody>
                    <a:bodyPr/>
                    <a:lstStyle/>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18 Taksit 36 Ay</a:t>
                      </a:r>
                    </a:p>
                    <a:p>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Eğer ödeme defaten yapılırsa ÜFE faizinin yarısı</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alınır.</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r>
              <a:tr h="1375976">
                <a:tc>
                  <a:txBody>
                    <a:bodyPr/>
                    <a:lstStyle/>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veya </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tadilen</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tasdike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ilişkin karar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olması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halinde</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Tasdik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edilen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Vergilerin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tamamı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ödenecek</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 bozulan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kısmın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%50’si </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affedilecek</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100</a:t>
                      </a:r>
                    </a:p>
                  </a:txBody>
                  <a:tcPr marL="68580" marR="68580" marT="0" marB="0"/>
                </a:tc>
                <a:tc>
                  <a:txBody>
                    <a:bodyPr/>
                    <a:lstStyle/>
                    <a:p>
                      <a:pPr algn="just">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Kalan </a:t>
                      </a:r>
                      <a:r>
                        <a:rPr lang="tr-TR" sz="1900" kern="1200" dirty="0">
                          <a:solidFill>
                            <a:schemeClr val="dk1"/>
                          </a:solidFill>
                          <a:effectLst/>
                          <a:latin typeface="+mn-lt"/>
                          <a:ea typeface="Times New Roman" panose="02020603050405020304" pitchFamily="18" charset="0"/>
                          <a:cs typeface="Times New Roman" panose="02020603050405020304" pitchFamily="18" charset="0"/>
                        </a:rPr>
                        <a:t>vergi </a:t>
                      </a: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aslı+ ÜFE </a:t>
                      </a:r>
                    </a:p>
                    <a:p>
                      <a:pPr algn="l">
                        <a:lnSpc>
                          <a:spcPts val="1275"/>
                        </a:lnSpc>
                        <a:spcAft>
                          <a:spcPts val="0"/>
                        </a:spcAft>
                      </a:pP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pPr algn="l">
                        <a:lnSpc>
                          <a:spcPts val="1275"/>
                        </a:lnSpc>
                        <a:spcAft>
                          <a:spcPts val="0"/>
                        </a:spcAft>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Faizi</a:t>
                      </a:r>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18 Taksit 36 Ay</a:t>
                      </a:r>
                    </a:p>
                    <a:p>
                      <a:pPr marL="0" marR="0" indent="0" algn="l" defTabSz="914400" rtl="0" eaLnBrk="1" fontAlgn="auto" latinLnBrk="0" hangingPunct="1">
                        <a:lnSpc>
                          <a:spcPct val="100000"/>
                        </a:lnSpc>
                        <a:spcBef>
                          <a:spcPts val="0"/>
                        </a:spcBef>
                        <a:spcAft>
                          <a:spcPts val="0"/>
                        </a:spcAft>
                        <a:buClrTx/>
                        <a:buSzTx/>
                        <a:buFontTx/>
                        <a:buNone/>
                        <a:tabLst/>
                        <a:defRPr/>
                      </a:pPr>
                      <a:r>
                        <a:rPr lang="tr-TR" sz="1900" kern="1200" dirty="0" smtClean="0">
                          <a:solidFill>
                            <a:schemeClr val="dk1"/>
                          </a:solidFill>
                          <a:effectLst/>
                          <a:latin typeface="+mn-lt"/>
                          <a:ea typeface="Times New Roman" panose="02020603050405020304" pitchFamily="18" charset="0"/>
                          <a:cs typeface="Times New Roman" panose="02020603050405020304" pitchFamily="18" charset="0"/>
                        </a:rPr>
                        <a:t>Eğer ödeme defaten yapılırsa ÜFE faizinin yarısı</a:t>
                      </a:r>
                      <a:r>
                        <a:rPr lang="tr-TR" sz="1900" kern="1200" baseline="0" dirty="0" smtClean="0">
                          <a:solidFill>
                            <a:schemeClr val="dk1"/>
                          </a:solidFill>
                          <a:effectLst/>
                          <a:latin typeface="+mn-lt"/>
                          <a:ea typeface="Times New Roman" panose="02020603050405020304" pitchFamily="18" charset="0"/>
                          <a:cs typeface="Times New Roman" panose="02020603050405020304" pitchFamily="18" charset="0"/>
                        </a:rPr>
                        <a:t> alınır.</a:t>
                      </a:r>
                      <a:endParaRPr lang="tr-TR" sz="1900" kern="1200" dirty="0" smtClean="0">
                        <a:solidFill>
                          <a:schemeClr val="dk1"/>
                        </a:solidFill>
                        <a:effectLst/>
                        <a:latin typeface="+mn-lt"/>
                        <a:ea typeface="Times New Roman" panose="02020603050405020304" pitchFamily="18" charset="0"/>
                        <a:cs typeface="Times New Roman" panose="02020603050405020304" pitchFamily="18" charset="0"/>
                      </a:endParaRPr>
                    </a:p>
                    <a:p>
                      <a:endParaRPr lang="tr-TR" sz="1900" kern="1200" dirty="0">
                        <a:solidFill>
                          <a:schemeClr val="dk1"/>
                        </a:solidFill>
                        <a:effectLst/>
                        <a:latin typeface="+mn-lt"/>
                        <a:ea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973727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C) KESİNLEŞMEMİŞ </a:t>
            </a:r>
            <a:r>
              <a:rPr lang="tr-TR" sz="4000" b="1" dirty="0">
                <a:solidFill>
                  <a:srgbClr val="FF0000"/>
                </a:solidFill>
                <a:latin typeface="Constantia" pitchFamily="18" charset="0"/>
              </a:rPr>
              <a:t>VEYA DAVA SAFHASINDA BULUNAN ALACAKLAR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66639659"/>
              </p:ext>
            </p:extLst>
          </p:nvPr>
        </p:nvGraphicFramePr>
        <p:xfrm>
          <a:off x="609600" y="1600200"/>
          <a:ext cx="10972805" cy="4395540"/>
        </p:xfrm>
        <a:graphic>
          <a:graphicData uri="http://schemas.openxmlformats.org/drawingml/2006/table">
            <a:tbl>
              <a:tblPr firstRow="1" bandRow="1">
                <a:tableStyleId>{5C22544A-7EE6-4342-B048-85BDC9FD1C3A}</a:tableStyleId>
              </a:tblPr>
              <a:tblGrid>
                <a:gridCol w="2194561"/>
                <a:gridCol w="2194561"/>
                <a:gridCol w="2194561"/>
                <a:gridCol w="2194561"/>
                <a:gridCol w="2194561"/>
              </a:tblGrid>
              <a:tr h="883899">
                <a:tc gridSpan="5">
                  <a:txBody>
                    <a:bodyPr/>
                    <a:lstStyle/>
                    <a:p>
                      <a:pPr algn="ctr">
                        <a:lnSpc>
                          <a:spcPts val="1275"/>
                        </a:lnSpc>
                        <a:spcAft>
                          <a:spcPts val="0"/>
                        </a:spcAft>
                      </a:pPr>
                      <a:endParaRPr lang="tr-TR" sz="24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endParaRPr lang="tr-TR" sz="2400" b="1" dirty="0" smtClean="0">
                        <a:effectLst/>
                        <a:latin typeface="+mn-lt"/>
                        <a:ea typeface="Times New Roman" panose="02020603050405020304" pitchFamily="18" charset="0"/>
                        <a:cs typeface="Times New Roman" panose="02020603050405020304" pitchFamily="18" charset="0"/>
                      </a:endParaRPr>
                    </a:p>
                    <a:p>
                      <a:pPr algn="ctr">
                        <a:lnSpc>
                          <a:spcPts val="1275"/>
                        </a:lnSpc>
                        <a:spcAft>
                          <a:spcPts val="0"/>
                        </a:spcAft>
                      </a:pPr>
                      <a:r>
                        <a:rPr lang="tr-TR" sz="2800" b="1" dirty="0" smtClean="0">
                          <a:effectLst/>
                          <a:latin typeface="+mn-lt"/>
                          <a:ea typeface="Times New Roman" panose="02020603050405020304" pitchFamily="18" charset="0"/>
                          <a:cs typeface="Times New Roman" panose="02020603050405020304" pitchFamily="18" charset="0"/>
                        </a:rPr>
                        <a:t>VERGİ ASLINA BAĞLI OLMAKSIZIN KESİLEN CEZALAR</a:t>
                      </a:r>
                      <a:endParaRPr lang="tr-TR" sz="2800" dirty="0">
                        <a:effectLst/>
                        <a:latin typeface="+mn-lt"/>
                        <a:ea typeface="Calibri" panose="020F0502020204030204" pitchFamily="34" charset="0"/>
                        <a:cs typeface="Times New Roman" panose="02020603050405020304" pitchFamily="18" charset="0"/>
                      </a:endParaRPr>
                    </a:p>
                  </a:txBody>
                  <a:tcPr marL="95416" marR="95416"/>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just">
                        <a:lnSpc>
                          <a:spcPts val="1275"/>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r>
              <a:tr h="1365341">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DAVANIN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BULUNDUĞU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AŞAMA</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 </a:t>
                      </a:r>
                      <a:r>
                        <a:rPr lang="tr-TR" sz="2000" b="1" dirty="0">
                          <a:effectLst/>
                          <a:latin typeface="+mn-lt"/>
                          <a:ea typeface="Times New Roman" panose="02020603050405020304" pitchFamily="18" charset="0"/>
                          <a:cs typeface="Times New Roman" panose="02020603050405020304" pitchFamily="18" charset="0"/>
                        </a:rPr>
                        <a:t>VERGİ ORANI</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AFFEDİLECEK </a:t>
                      </a:r>
                    </a:p>
                    <a:p>
                      <a:pPr algn="just">
                        <a:lnSpc>
                          <a:spcPts val="1275"/>
                        </a:lnSpc>
                        <a:spcAft>
                          <a:spcPts val="0"/>
                        </a:spcAft>
                      </a:pPr>
                      <a:endParaRPr lang="tr-TR" sz="2000" b="1"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b="1" dirty="0" smtClean="0">
                          <a:effectLst/>
                          <a:latin typeface="+mn-lt"/>
                          <a:ea typeface="Times New Roman" panose="02020603050405020304" pitchFamily="18" charset="0"/>
                          <a:cs typeface="Times New Roman" panose="02020603050405020304" pitchFamily="18" charset="0"/>
                        </a:rPr>
                        <a:t>CEZA </a:t>
                      </a:r>
                      <a:r>
                        <a:rPr lang="tr-TR" sz="2000" b="1" dirty="0">
                          <a:effectLst/>
                          <a:latin typeface="+mn-lt"/>
                          <a:ea typeface="Times New Roman" panose="02020603050405020304" pitchFamily="18" charset="0"/>
                          <a:cs typeface="Times New Roman" panose="02020603050405020304" pitchFamily="18" charset="0"/>
                        </a:rPr>
                        <a:t>ORANI</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ÖDENECEK </a:t>
                      </a:r>
                    </a:p>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VERGİ/CEZA</a:t>
                      </a:r>
                    </a:p>
                    <a:p>
                      <a:pPr algn="just">
                        <a:lnSpc>
                          <a:spcPts val="1275"/>
                        </a:lnSpc>
                        <a:spcAft>
                          <a:spcPts val="0"/>
                        </a:spcAft>
                      </a:pPr>
                      <a:endParaRPr lang="tr-TR" sz="2000" b="1" dirty="0" smtClean="0">
                        <a:solidFill>
                          <a:schemeClr val="tx1"/>
                        </a:solidFill>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b="1" dirty="0" smtClean="0">
                          <a:solidFill>
                            <a:schemeClr val="tx1"/>
                          </a:solidFill>
                          <a:effectLst/>
                          <a:latin typeface="+mn-lt"/>
                          <a:ea typeface="Calibri" panose="020F0502020204030204" pitchFamily="34" charset="0"/>
                          <a:cs typeface="Times New Roman" panose="02020603050405020304" pitchFamily="18" charset="0"/>
                        </a:rPr>
                        <a:t>ORANI</a:t>
                      </a:r>
                      <a:endParaRPr lang="tr-TR" sz="2000" b="1" dirty="0">
                        <a:solidFill>
                          <a:schemeClr val="tx1"/>
                        </a:solidFill>
                        <a:effectLst/>
                        <a:latin typeface="+mn-lt"/>
                        <a:ea typeface="Calibri" panose="020F0502020204030204" pitchFamily="34" charset="0"/>
                        <a:cs typeface="Times New Roman" panose="02020603050405020304" pitchFamily="18" charset="0"/>
                      </a:endParaRPr>
                    </a:p>
                  </a:txBody>
                  <a:tcPr marL="71563" marR="71563" marT="0" marB="0"/>
                </a:tc>
                <a:tc>
                  <a:txBody>
                    <a:bodyPr/>
                    <a:lstStyle/>
                    <a:p>
                      <a:r>
                        <a:rPr lang="tr-TR" sz="2000" b="1" kern="1200" dirty="0" smtClean="0">
                          <a:solidFill>
                            <a:schemeClr val="tx1"/>
                          </a:solidFill>
                          <a:effectLst/>
                          <a:latin typeface="+mn-lt"/>
                          <a:ea typeface="+mn-ea"/>
                          <a:cs typeface="+mn-cs"/>
                        </a:rPr>
                        <a:t>ÖDEME ŞEKLİ</a:t>
                      </a:r>
                      <a:endParaRPr lang="tr-TR" sz="2000" b="1" dirty="0">
                        <a:solidFill>
                          <a:schemeClr val="tx1"/>
                        </a:solidFill>
                        <a:latin typeface="+mn-lt"/>
                      </a:endParaRPr>
                    </a:p>
                  </a:txBody>
                  <a:tcPr marL="95416" marR="95416"/>
                </a:tc>
              </a:tr>
              <a:tr h="883899">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Dava Vergi</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Mahkemesi’nde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devam </a:t>
                      </a:r>
                      <a:r>
                        <a:rPr lang="tr-TR" sz="2000" dirty="0">
                          <a:effectLst/>
                          <a:latin typeface="+mn-lt"/>
                          <a:ea typeface="Times New Roman" panose="02020603050405020304" pitchFamily="18" charset="0"/>
                          <a:cs typeface="Times New Roman" panose="02020603050405020304" pitchFamily="18" charset="0"/>
                        </a:rPr>
                        <a:t>ediyorsa</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ct val="250000"/>
                        </a:lnSpc>
                        <a:spcAft>
                          <a:spcPts val="0"/>
                        </a:spcAft>
                      </a:pPr>
                      <a:r>
                        <a:rPr lang="tr-TR" sz="2000" dirty="0">
                          <a:effectLst/>
                          <a:latin typeface="+mn-lt"/>
                          <a:ea typeface="Times New Roman" panose="02020603050405020304" pitchFamily="18" charset="0"/>
                          <a:cs typeface="Times New Roman" panose="02020603050405020304" pitchFamily="18" charset="0"/>
                        </a:rPr>
                        <a:t>-</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75</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Cezanın</a:t>
                      </a:r>
                      <a:r>
                        <a:rPr lang="tr-TR" sz="2000" baseline="0" dirty="0" smtClean="0">
                          <a:effectLst/>
                          <a:latin typeface="+mn-lt"/>
                          <a:ea typeface="Calibri" panose="020F0502020204030204" pitchFamily="34" charset="0"/>
                          <a:cs typeface="Times New Roman" panose="02020603050405020304" pitchFamily="18" charset="0"/>
                        </a:rPr>
                        <a:t> %25</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nSpc>
                          <a:spcPct val="115000"/>
                        </a:lnSpc>
                        <a:spcAft>
                          <a:spcPts val="1000"/>
                        </a:spcAft>
                      </a:pPr>
                      <a:r>
                        <a:rPr lang="tr-TR" sz="2000" baseline="0" dirty="0">
                          <a:effectLst/>
                          <a:latin typeface="+mn-lt"/>
                          <a:ea typeface="Calibri" panose="020F0502020204030204" pitchFamily="34" charset="0"/>
                          <a:cs typeface="Times New Roman" panose="02020603050405020304" pitchFamily="18" charset="0"/>
                        </a:rPr>
                        <a:t> </a:t>
                      </a:r>
                      <a:r>
                        <a:rPr lang="tr-TR" sz="2000" dirty="0" smtClean="0">
                          <a:effectLst/>
                          <a:latin typeface="+mn-lt"/>
                          <a:ea typeface="Calibri" panose="020F0502020204030204" pitchFamily="34" charset="0"/>
                          <a:cs typeface="Times New Roman" panose="02020603050405020304" pitchFamily="18" charset="0"/>
                        </a:rPr>
                        <a:t>18 Taksit 36 Ay</a:t>
                      </a:r>
                      <a:endParaRPr lang="tr-TR" sz="2000" dirty="0">
                        <a:effectLst/>
                        <a:latin typeface="+mn-lt"/>
                        <a:ea typeface="Calibri" panose="020F0502020204030204" pitchFamily="34" charset="0"/>
                        <a:cs typeface="Times New Roman" panose="02020603050405020304" pitchFamily="18" charset="0"/>
                      </a:endParaRPr>
                    </a:p>
                  </a:txBody>
                  <a:tcPr marL="0" marR="0" marT="0" marB="0" anchor="ctr"/>
                </a:tc>
              </a:tr>
              <a:tr h="883899">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Vergi </a:t>
                      </a:r>
                      <a:r>
                        <a:rPr lang="tr-TR" sz="2000" dirty="0">
                          <a:effectLst/>
                          <a:latin typeface="+mn-lt"/>
                          <a:ea typeface="Times New Roman" panose="02020603050405020304" pitchFamily="18" charset="0"/>
                          <a:cs typeface="Times New Roman" panose="02020603050405020304" pitchFamily="18" charset="0"/>
                        </a:rPr>
                        <a:t>M</a:t>
                      </a:r>
                      <a:r>
                        <a:rPr lang="tr-TR" sz="2000" dirty="0" smtClean="0">
                          <a:effectLst/>
                          <a:latin typeface="+mn-lt"/>
                          <a:ea typeface="Times New Roman" panose="02020603050405020304" pitchFamily="18" charset="0"/>
                          <a:cs typeface="Times New Roman" panose="02020603050405020304" pitchFamily="18" charset="0"/>
                        </a:rPr>
                        <a:t>ahkemesi </a:t>
                      </a: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kararı mükellefin </a:t>
                      </a:r>
                    </a:p>
                    <a:p>
                      <a:pPr algn="just">
                        <a:lnSpc>
                          <a:spcPts val="1275"/>
                        </a:lnSpc>
                        <a:spcAft>
                          <a:spcPts val="0"/>
                        </a:spcAft>
                      </a:pPr>
                      <a:endParaRPr lang="tr-TR" sz="2000" u="sng"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u="sng" dirty="0" smtClean="0">
                          <a:effectLst/>
                          <a:latin typeface="+mn-lt"/>
                          <a:ea typeface="Times New Roman" panose="02020603050405020304" pitchFamily="18" charset="0"/>
                          <a:cs typeface="Times New Roman" panose="02020603050405020304" pitchFamily="18" charset="0"/>
                        </a:rPr>
                        <a:t>lehine </a:t>
                      </a:r>
                      <a:r>
                        <a:rPr lang="tr-TR" sz="2000" u="sng" dirty="0">
                          <a:effectLst/>
                          <a:latin typeface="+mn-lt"/>
                          <a:ea typeface="Times New Roman" panose="02020603050405020304" pitchFamily="18" charset="0"/>
                          <a:cs typeface="Times New Roman" panose="02020603050405020304" pitchFamily="18" charset="0"/>
                        </a:rPr>
                        <a:t>ise</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ct val="250000"/>
                        </a:lnSpc>
                        <a:spcAft>
                          <a:spcPts val="0"/>
                        </a:spcAft>
                      </a:pPr>
                      <a:r>
                        <a:rPr lang="tr-TR" sz="2000" dirty="0">
                          <a:effectLst/>
                          <a:latin typeface="+mn-lt"/>
                          <a:ea typeface="Times New Roman" panose="02020603050405020304" pitchFamily="18" charset="0"/>
                          <a:cs typeface="Times New Roman" panose="02020603050405020304" pitchFamily="18" charset="0"/>
                        </a:rPr>
                        <a:t>-</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endParaRPr lang="tr-TR" sz="2000" dirty="0" smtClean="0">
                        <a:effectLst/>
                        <a:latin typeface="+mn-lt"/>
                        <a:ea typeface="Times New Roman" panose="02020603050405020304" pitchFamily="18" charset="0"/>
                        <a:cs typeface="Times New Roman" panose="02020603050405020304" pitchFamily="18" charset="0"/>
                      </a:endParaRPr>
                    </a:p>
                    <a:p>
                      <a:pPr algn="just">
                        <a:lnSpc>
                          <a:spcPts val="1275"/>
                        </a:lnSpc>
                        <a:spcAft>
                          <a:spcPts val="0"/>
                        </a:spcAft>
                      </a:pPr>
                      <a:r>
                        <a:rPr lang="tr-TR" sz="2000" dirty="0" smtClean="0">
                          <a:effectLst/>
                          <a:latin typeface="+mn-lt"/>
                          <a:ea typeface="Times New Roman" panose="02020603050405020304" pitchFamily="18" charset="0"/>
                          <a:cs typeface="Times New Roman" panose="02020603050405020304" pitchFamily="18" charset="0"/>
                        </a:rPr>
                        <a:t>%</a:t>
                      </a:r>
                      <a:r>
                        <a:rPr lang="tr-TR" sz="2000" dirty="0">
                          <a:effectLst/>
                          <a:latin typeface="+mn-lt"/>
                          <a:ea typeface="Times New Roman" panose="02020603050405020304" pitchFamily="18" charset="0"/>
                          <a:cs typeface="Times New Roman" panose="02020603050405020304" pitchFamily="18" charset="0"/>
                        </a:rPr>
                        <a:t>90</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endParaRPr lang="tr-TR" sz="2000" dirty="0" smtClean="0">
                        <a:effectLst/>
                        <a:latin typeface="+mn-lt"/>
                        <a:ea typeface="Calibri" panose="020F0502020204030204" pitchFamily="34" charset="0"/>
                        <a:cs typeface="Times New Roman" panose="02020603050405020304" pitchFamily="18" charset="0"/>
                      </a:endParaRPr>
                    </a:p>
                    <a:p>
                      <a:pPr algn="just">
                        <a:lnSpc>
                          <a:spcPts val="1275"/>
                        </a:lnSpc>
                        <a:spcAft>
                          <a:spcPts val="0"/>
                        </a:spcAft>
                      </a:pPr>
                      <a:r>
                        <a:rPr lang="tr-TR" sz="2000" dirty="0" smtClean="0">
                          <a:effectLst/>
                          <a:latin typeface="+mn-lt"/>
                          <a:ea typeface="Calibri" panose="020F0502020204030204" pitchFamily="34" charset="0"/>
                          <a:cs typeface="Times New Roman" panose="02020603050405020304" pitchFamily="18" charset="0"/>
                        </a:rPr>
                        <a:t>Cezanın</a:t>
                      </a:r>
                      <a:r>
                        <a:rPr lang="tr-TR" sz="2000" baseline="0" dirty="0" smtClean="0">
                          <a:effectLst/>
                          <a:latin typeface="+mn-lt"/>
                          <a:ea typeface="Calibri" panose="020F0502020204030204" pitchFamily="34" charset="0"/>
                          <a:cs typeface="Times New Roman" panose="02020603050405020304" pitchFamily="18" charset="0"/>
                        </a:rPr>
                        <a:t> %10</a:t>
                      </a:r>
                      <a:endParaRPr lang="tr-TR" sz="2000" dirty="0">
                        <a:effectLst/>
                        <a:latin typeface="+mn-lt"/>
                        <a:ea typeface="Calibri" panose="020F0502020204030204" pitchFamily="34" charset="0"/>
                        <a:cs typeface="Times New Roman" panose="02020603050405020304" pitchFamily="18" charset="0"/>
                      </a:endParaRPr>
                    </a:p>
                  </a:txBody>
                  <a:tcPr marL="71563" marR="71563" marT="0" marB="0"/>
                </a:tc>
                <a:tc>
                  <a:txBody>
                    <a:bodyPr/>
                    <a:lstStyle/>
                    <a:p>
                      <a:pPr>
                        <a:lnSpc>
                          <a:spcPct val="115000"/>
                        </a:lnSpc>
                        <a:spcAft>
                          <a:spcPts val="1000"/>
                        </a:spcAft>
                      </a:pPr>
                      <a:r>
                        <a:rPr lang="tr-TR" sz="2000" dirty="0">
                          <a:effectLst/>
                          <a:latin typeface="+mn-lt"/>
                          <a:ea typeface="Calibri" panose="020F0502020204030204" pitchFamily="34" charset="0"/>
                          <a:cs typeface="Times New Roman" panose="02020603050405020304" pitchFamily="18" charset="0"/>
                        </a:rPr>
                        <a:t> </a:t>
                      </a:r>
                      <a:r>
                        <a:rPr lang="tr-TR" sz="2000" dirty="0" smtClean="0">
                          <a:effectLst/>
                          <a:latin typeface="+mn-lt"/>
                          <a:ea typeface="Calibri" panose="020F0502020204030204" pitchFamily="34" charset="0"/>
                          <a:cs typeface="Times New Roman" panose="02020603050405020304" pitchFamily="18" charset="0"/>
                        </a:rPr>
                        <a:t>18 Taksit 36 Ay</a:t>
                      </a:r>
                      <a:endParaRPr lang="tr-TR" sz="2000" dirty="0">
                        <a:effectLst/>
                        <a:latin typeface="+mn-lt"/>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3436156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09189" y="365128"/>
            <a:ext cx="9495971" cy="1119291"/>
          </a:xfrm>
        </p:spPr>
        <p:txBody>
          <a:bodyPr>
            <a:noAutofit/>
          </a:bodyPr>
          <a:lstStyle/>
          <a:p>
            <a:pPr algn="ctr"/>
            <a:r>
              <a:rPr lang="tr-TR" sz="4000" b="1" dirty="0" smtClean="0">
                <a:solidFill>
                  <a:srgbClr val="FF0000"/>
                </a:solidFill>
                <a:latin typeface="Constantia" pitchFamily="18" charset="0"/>
              </a:rPr>
              <a:t>D) İNCELEME </a:t>
            </a:r>
            <a:r>
              <a:rPr lang="tr-TR" sz="4000" b="1" dirty="0">
                <a:solidFill>
                  <a:srgbClr val="FF0000"/>
                </a:solidFill>
                <a:latin typeface="Constantia" pitchFamily="18" charset="0"/>
              </a:rPr>
              <a:t>VE TARHİYAT </a:t>
            </a:r>
            <a:br>
              <a:rPr lang="tr-TR" sz="4000" b="1" dirty="0">
                <a:solidFill>
                  <a:srgbClr val="FF0000"/>
                </a:solidFill>
                <a:latin typeface="Constantia" pitchFamily="18" charset="0"/>
              </a:rPr>
            </a:br>
            <a:r>
              <a:rPr lang="tr-TR" sz="4000" b="1" dirty="0">
                <a:solidFill>
                  <a:srgbClr val="FF0000"/>
                </a:solidFill>
                <a:latin typeface="Constantia" pitchFamily="18" charset="0"/>
              </a:rPr>
              <a:t>SAFHASINDA BULUNAN ALACAKLAR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95812216"/>
              </p:ext>
            </p:extLst>
          </p:nvPr>
        </p:nvGraphicFramePr>
        <p:xfrm>
          <a:off x="701041" y="1490156"/>
          <a:ext cx="10799618" cy="5219452"/>
        </p:xfrm>
        <a:graphic>
          <a:graphicData uri="http://schemas.openxmlformats.org/drawingml/2006/table">
            <a:tbl>
              <a:tblPr firstRow="1" firstCol="1" bandRow="1">
                <a:tableStyleId>{5C22544A-7EE6-4342-B048-85BDC9FD1C3A}</a:tableStyleId>
              </a:tblPr>
              <a:tblGrid>
                <a:gridCol w="7034359"/>
                <a:gridCol w="3765259"/>
              </a:tblGrid>
              <a:tr h="407980">
                <a:tc>
                  <a:txBody>
                    <a:bodyPr/>
                    <a:lstStyle/>
                    <a:p>
                      <a:pPr algn="ctr">
                        <a:lnSpc>
                          <a:spcPct val="115000"/>
                        </a:lnSpc>
                        <a:spcAft>
                          <a:spcPts val="0"/>
                        </a:spcAft>
                      </a:pPr>
                      <a:r>
                        <a:rPr lang="tr-TR" sz="2400" dirty="0">
                          <a:effectLst/>
                        </a:rPr>
                        <a:t>AFFA KONU ALACAKLAR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400" dirty="0">
                          <a:effectLst/>
                        </a:rPr>
                        <a:t>ÖDEME TUTARI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1266440">
                <a:tc>
                  <a:txBody>
                    <a:bodyPr/>
                    <a:lstStyle/>
                    <a:p>
                      <a:pPr>
                        <a:lnSpc>
                          <a:spcPct val="115000"/>
                        </a:lnSpc>
                        <a:spcAft>
                          <a:spcPts val="0"/>
                        </a:spcAft>
                      </a:pPr>
                      <a:r>
                        <a:rPr lang="tr-TR" sz="2000" dirty="0" smtClean="0">
                          <a:effectLst/>
                        </a:rPr>
                        <a:t>Halen </a:t>
                      </a:r>
                      <a:r>
                        <a:rPr lang="tr-TR" sz="2000" dirty="0">
                          <a:effectLst/>
                        </a:rPr>
                        <a:t>Devam Eden Vergi </a:t>
                      </a:r>
                      <a:r>
                        <a:rPr lang="tr-TR" sz="2000" dirty="0" smtClean="0">
                          <a:effectLst/>
                        </a:rPr>
                        <a:t>İncelemeleri</a:t>
                      </a:r>
                      <a:r>
                        <a:rPr lang="tr-TR" sz="2000" baseline="0" dirty="0" smtClean="0">
                          <a:effectLst/>
                        </a:rPr>
                        <a:t> (İnceleme Tamamlandığında)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İnceleme Sonucuna Göre Tarh Edilen Verginin %50’Si+ </a:t>
                      </a:r>
                      <a:r>
                        <a:rPr lang="tr-TR" sz="1800" dirty="0" smtClean="0">
                          <a:effectLst/>
                        </a:rPr>
                        <a:t>ÜFE</a:t>
                      </a:r>
                    </a:p>
                    <a:p>
                      <a:pPr algn="ctr">
                        <a:lnSpc>
                          <a:spcPct val="115000"/>
                        </a:lnSpc>
                        <a:spcAft>
                          <a:spcPts val="0"/>
                        </a:spcAft>
                      </a:pPr>
                      <a:endParaRPr lang="tr-TR" sz="1800" dirty="0">
                        <a:effectLst/>
                      </a:endParaRPr>
                    </a:p>
                    <a:p>
                      <a:pPr algn="ctr">
                        <a:lnSpc>
                          <a:spcPct val="115000"/>
                        </a:lnSpc>
                        <a:spcAft>
                          <a:spcPts val="0"/>
                        </a:spcAft>
                      </a:pPr>
                      <a:r>
                        <a:rPr lang="tr-TR" sz="1800" dirty="0" smtClean="0">
                          <a:effectLst/>
                        </a:rPr>
                        <a:t>Vergi </a:t>
                      </a:r>
                      <a:r>
                        <a:rPr lang="tr-TR" sz="1800" dirty="0">
                          <a:effectLst/>
                        </a:rPr>
                        <a:t>Aslına Bağlı Olmayan Cezalarda 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407980">
                <a:tc>
                  <a:txBody>
                    <a:bodyPr/>
                    <a:lstStyle/>
                    <a:p>
                      <a:pPr>
                        <a:lnSpc>
                          <a:spcPct val="115000"/>
                        </a:lnSpc>
                        <a:spcAft>
                          <a:spcPts val="0"/>
                        </a:spcAft>
                      </a:pPr>
                      <a:r>
                        <a:rPr lang="tr-TR" sz="2000" dirty="0">
                          <a:effectLst/>
                        </a:rPr>
                        <a:t>İştirak Nedeniyle Kesilecek </a:t>
                      </a:r>
                      <a:r>
                        <a:rPr lang="tr-TR" sz="2000" dirty="0" smtClean="0">
                          <a:effectLst/>
                        </a:rPr>
                        <a:t>ceza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832797">
                <a:tc>
                  <a:txBody>
                    <a:bodyPr/>
                    <a:lstStyle/>
                    <a:p>
                      <a:pPr>
                        <a:lnSpc>
                          <a:spcPct val="115000"/>
                        </a:lnSpc>
                        <a:spcAft>
                          <a:spcPts val="0"/>
                        </a:spcAft>
                      </a:pPr>
                      <a:r>
                        <a:rPr lang="tr-TR" sz="2000" dirty="0">
                          <a:effectLst/>
                        </a:rPr>
                        <a:t>Kanunun Yayımlandığı Tarihi İzleyen 2. Ayın Sonuna Kadar Pişmanlıkla </a:t>
                      </a:r>
                      <a:r>
                        <a:rPr lang="tr-TR" sz="2000" dirty="0" smtClean="0">
                          <a:effectLst/>
                        </a:rPr>
                        <a:t>ya da kendiliğinden</a:t>
                      </a:r>
                      <a:r>
                        <a:rPr lang="tr-TR" sz="2000" baseline="0" dirty="0" smtClean="0">
                          <a:effectLst/>
                        </a:rPr>
                        <a:t> </a:t>
                      </a:r>
                      <a:r>
                        <a:rPr lang="tr-TR" sz="2000" dirty="0" smtClean="0">
                          <a:effectLst/>
                        </a:rPr>
                        <a:t>Yapılacak </a:t>
                      </a:r>
                      <a:r>
                        <a:rPr lang="tr-TR" sz="2000" dirty="0">
                          <a:effectLst/>
                        </a:rPr>
                        <a:t>Beyanlar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Tarh Ve Tahakkuk Ettirilen Vergi Aslının </a:t>
                      </a:r>
                      <a:r>
                        <a:rPr lang="tr-TR" sz="1800" dirty="0" smtClean="0">
                          <a:effectLst/>
                        </a:rPr>
                        <a:t>Tamamı + ÜFE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832797">
                <a:tc>
                  <a:txBody>
                    <a:bodyPr/>
                    <a:lstStyle/>
                    <a:p>
                      <a:pPr>
                        <a:lnSpc>
                          <a:spcPct val="115000"/>
                        </a:lnSpc>
                        <a:spcAft>
                          <a:spcPts val="0"/>
                        </a:spcAft>
                      </a:pPr>
                      <a:r>
                        <a:rPr lang="tr-TR" sz="2000" b="1" kern="1200" dirty="0" smtClean="0">
                          <a:solidFill>
                            <a:schemeClr val="lt1"/>
                          </a:solidFill>
                          <a:effectLst/>
                          <a:latin typeface="+mn-lt"/>
                          <a:ea typeface="+mn-ea"/>
                          <a:cs typeface="+mn-cs"/>
                        </a:rPr>
                        <a:t>Uzlaşma aşamasında olan, uzlaşılamayan</a:t>
                      </a:r>
                      <a:r>
                        <a:rPr lang="tr-TR" sz="2000" b="1" kern="1200" baseline="0" dirty="0" smtClean="0">
                          <a:solidFill>
                            <a:schemeClr val="lt1"/>
                          </a:solidFill>
                          <a:effectLst/>
                          <a:latin typeface="+mn-lt"/>
                          <a:ea typeface="+mn-ea"/>
                          <a:cs typeface="+mn-cs"/>
                        </a:rPr>
                        <a:t> </a:t>
                      </a:r>
                      <a:r>
                        <a:rPr lang="tr-TR" sz="2000" b="1" kern="1200" dirty="0" smtClean="0">
                          <a:solidFill>
                            <a:schemeClr val="lt1"/>
                          </a:solidFill>
                          <a:effectLst/>
                          <a:latin typeface="+mn-lt"/>
                          <a:ea typeface="+mn-ea"/>
                          <a:cs typeface="+mn-cs"/>
                        </a:rPr>
                        <a:t>ya da uzlaşma günü gelmeyenler (Uzlaşılanlar Kesinleşmiş alacak sayılır.)</a:t>
                      </a:r>
                      <a:endParaRPr lang="tr-TR" sz="2000" b="1" kern="1200" dirty="0">
                        <a:solidFill>
                          <a:schemeClr val="lt1"/>
                        </a:solidFill>
                        <a:effectLst/>
                        <a:latin typeface="+mn-lt"/>
                        <a:ea typeface="+mn-ea"/>
                        <a:cs typeface="+mn-cs"/>
                      </a:endParaRPr>
                    </a:p>
                  </a:txBody>
                  <a:tcPr marL="44451" marR="44451" marT="0" marB="0" anchor="ctr"/>
                </a:tc>
                <a:tc>
                  <a:txBody>
                    <a:bodyPr/>
                    <a:lstStyle/>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Vergi aslının %50’si + ÜFE faizi</a:t>
                      </a:r>
                    </a:p>
                    <a:p>
                      <a:pPr algn="ctr">
                        <a:lnSpc>
                          <a:spcPct val="115000"/>
                        </a:lnSpc>
                        <a:spcAft>
                          <a:spcPts val="0"/>
                        </a:spcAft>
                      </a:pPr>
                      <a:endParaRPr lang="tr-T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tr-TR" sz="1800" dirty="0" smtClean="0">
                          <a:effectLst/>
                          <a:latin typeface="Calibri" panose="020F0502020204030204" pitchFamily="34" charset="0"/>
                          <a:ea typeface="Calibri" panose="020F0502020204030204" pitchFamily="34" charset="0"/>
                          <a:cs typeface="Times New Roman" panose="02020603050405020304" pitchFamily="18" charset="0"/>
                        </a:rPr>
                        <a:t>Vergi Aslına bağlı olmayan cezalarda cezanın %25’i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18839">
                <a:tc>
                  <a:txBody>
                    <a:bodyPr/>
                    <a:lstStyle/>
                    <a:p>
                      <a:pPr>
                        <a:lnSpc>
                          <a:spcPct val="115000"/>
                        </a:lnSpc>
                        <a:spcAft>
                          <a:spcPts val="0"/>
                        </a:spcAft>
                      </a:pPr>
                      <a:r>
                        <a:rPr lang="tr-TR" sz="2000" dirty="0">
                          <a:effectLst/>
                        </a:rPr>
                        <a:t>Yükümlü Tarafından Beyan Edilmeyen Aykırılıkların Gümrük İdaresine Bildirilmesi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Gümrük Vergisinin Tamamı+ </a:t>
                      </a:r>
                      <a:r>
                        <a:rPr lang="tr-TR" sz="1800" dirty="0" smtClean="0">
                          <a:effectLst/>
                        </a:rPr>
                        <a:t>ÜFE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bl>
          </a:graphicData>
        </a:graphic>
      </p:graphicFrame>
    </p:spTree>
    <p:extLst>
      <p:ext uri="{BB962C8B-B14F-4D97-AF65-F5344CB8AC3E}">
        <p14:creationId xmlns:p14="http://schemas.microsoft.com/office/powerpoint/2010/main" val="24350973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2000" y="227965"/>
            <a:ext cx="10515600" cy="1325563"/>
          </a:xfrm>
        </p:spPr>
        <p:txBody>
          <a:bodyPr>
            <a:normAutofit fontScale="90000"/>
          </a:bodyPr>
          <a:lstStyle/>
          <a:p>
            <a:pPr algn="ctr"/>
            <a:r>
              <a:rPr lang="tr-TR" b="1" dirty="0" smtClean="0">
                <a:solidFill>
                  <a:srgbClr val="FF0000"/>
                </a:solidFill>
                <a:latin typeface="Constantia" pitchFamily="18" charset="0"/>
              </a:rPr>
              <a:t>E) MATRAH </a:t>
            </a:r>
            <a:r>
              <a:rPr lang="tr-TR" b="1" dirty="0">
                <a:solidFill>
                  <a:srgbClr val="FF0000"/>
                </a:solidFill>
                <a:latin typeface="Constantia" pitchFamily="18" charset="0"/>
              </a:rPr>
              <a:t>VE VERGİ </a:t>
            </a:r>
            <a:r>
              <a:rPr lang="tr-TR" b="1" dirty="0" smtClean="0">
                <a:solidFill>
                  <a:srgbClr val="FF0000"/>
                </a:solidFill>
                <a:latin typeface="Constantia" pitchFamily="18" charset="0"/>
              </a:rPr>
              <a:t>ARTIRIMI</a:t>
            </a:r>
            <a:r>
              <a:rPr lang="tr-TR" b="1" dirty="0">
                <a:solidFill>
                  <a:srgbClr val="FF0000"/>
                </a:solidFill>
                <a:latin typeface="Constantia" pitchFamily="18" charset="0"/>
              </a:rPr>
              <a:t/>
            </a:r>
            <a:br>
              <a:rPr lang="tr-TR" b="1" dirty="0">
                <a:solidFill>
                  <a:srgbClr val="FF0000"/>
                </a:solidFill>
                <a:latin typeface="Constantia" pitchFamily="18" charset="0"/>
              </a:rPr>
            </a:br>
            <a:r>
              <a:rPr lang="tr-TR" b="1" dirty="0">
                <a:solidFill>
                  <a:srgbClr val="FF0000"/>
                </a:solidFill>
                <a:latin typeface="Constantia" pitchFamily="18" charset="0"/>
              </a:rPr>
              <a:t>GV ve KV açısından</a:t>
            </a:r>
            <a:r>
              <a:rPr lang="tr-TR" dirty="0"/>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28244657"/>
              </p:ext>
            </p:extLst>
          </p:nvPr>
        </p:nvGraphicFramePr>
        <p:xfrm>
          <a:off x="713231" y="1121662"/>
          <a:ext cx="10741158" cy="5488819"/>
        </p:xfrm>
        <a:graphic>
          <a:graphicData uri="http://schemas.openxmlformats.org/drawingml/2006/table">
            <a:tbl>
              <a:tblPr firstRow="1" firstCol="1" bandRow="1">
                <a:tableStyleId>{5C22544A-7EE6-4342-B048-85BDC9FD1C3A}</a:tableStyleId>
              </a:tblPr>
              <a:tblGrid>
                <a:gridCol w="2167131"/>
                <a:gridCol w="1029867"/>
                <a:gridCol w="1508832"/>
                <a:gridCol w="1508832"/>
                <a:gridCol w="1508832"/>
                <a:gridCol w="1508832"/>
                <a:gridCol w="1508832"/>
              </a:tblGrid>
              <a:tr h="515849">
                <a:tc gridSpan="2">
                  <a:txBody>
                    <a:bodyPr/>
                    <a:lstStyle/>
                    <a:p>
                      <a:pPr algn="ctr">
                        <a:lnSpc>
                          <a:spcPct val="115000"/>
                        </a:lnSpc>
                        <a:spcAft>
                          <a:spcPts val="0"/>
                        </a:spcAft>
                      </a:pPr>
                      <a:r>
                        <a:rPr lang="tr-TR" sz="2000" dirty="0">
                          <a:effectLst/>
                        </a:rPr>
                        <a:t>Yıllar / </a:t>
                      </a:r>
                      <a:r>
                        <a:rPr lang="tr-TR" sz="2000" dirty="0" smtClean="0">
                          <a:effectLst/>
                        </a:rPr>
                        <a:t>Matrah Artış</a:t>
                      </a:r>
                      <a:r>
                        <a:rPr lang="tr-TR" sz="2000" baseline="0" dirty="0" smtClean="0">
                          <a:effectLst/>
                        </a:rPr>
                        <a:t> </a:t>
                      </a:r>
                      <a:r>
                        <a:rPr lang="tr-TR" sz="2000" dirty="0" smtClean="0">
                          <a:effectLst/>
                        </a:rPr>
                        <a:t>Oranı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hMerge="1">
                  <a:txBody>
                    <a:bodyPr/>
                    <a:lstStyle/>
                    <a:p>
                      <a:endParaRPr lang="tr-TR"/>
                    </a:p>
                  </a:txBody>
                  <a:tcPr/>
                </a:tc>
                <a:tc>
                  <a:txBody>
                    <a:bodyPr/>
                    <a:lstStyle/>
                    <a:p>
                      <a:pPr algn="ctr">
                        <a:lnSpc>
                          <a:spcPct val="115000"/>
                        </a:lnSpc>
                        <a:spcAft>
                          <a:spcPts val="0"/>
                        </a:spcAft>
                      </a:pPr>
                      <a:r>
                        <a:rPr lang="tr-TR" sz="2000" dirty="0" smtClean="0">
                          <a:effectLst/>
                        </a:rPr>
                        <a:t>2011/%</a:t>
                      </a:r>
                      <a:r>
                        <a:rPr lang="tr-TR" sz="2000" dirty="0">
                          <a:effectLst/>
                        </a:rPr>
                        <a:t>35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2012/%</a:t>
                      </a:r>
                      <a:r>
                        <a:rPr lang="tr-TR" sz="2000" dirty="0">
                          <a:effectLst/>
                        </a:rPr>
                        <a:t>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2013/%</a:t>
                      </a:r>
                      <a:r>
                        <a:rPr lang="tr-TR" sz="2000" dirty="0">
                          <a:effectLst/>
                        </a:rPr>
                        <a:t>25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2014/%</a:t>
                      </a:r>
                      <a:r>
                        <a:rPr lang="tr-TR" sz="2000" dirty="0">
                          <a:effectLst/>
                        </a:rPr>
                        <a:t>20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2000" dirty="0" smtClean="0">
                          <a:effectLst/>
                        </a:rPr>
                        <a:t>2015/%</a:t>
                      </a:r>
                      <a:r>
                        <a:rPr lang="tr-TR" sz="2000" dirty="0">
                          <a:effectLst/>
                        </a:rPr>
                        <a:t>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00080">
                <a:tc>
                  <a:txBody>
                    <a:bodyPr/>
                    <a:lstStyle/>
                    <a:p>
                      <a:pPr algn="ctr">
                        <a:lnSpc>
                          <a:spcPct val="115000"/>
                        </a:lnSpc>
                        <a:spcAft>
                          <a:spcPts val="0"/>
                        </a:spcAft>
                      </a:pPr>
                      <a:r>
                        <a:rPr lang="tr-TR" sz="1800" dirty="0">
                          <a:effectLst/>
                        </a:rPr>
                        <a:t>Kurumlar Vergisi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rowSpan="6">
                  <a:txBody>
                    <a:bodyPr/>
                    <a:lstStyle/>
                    <a:p>
                      <a:pPr algn="ctr">
                        <a:lnSpc>
                          <a:spcPct val="115000"/>
                        </a:lnSpc>
                        <a:spcAft>
                          <a:spcPts val="0"/>
                        </a:spcAft>
                      </a:pPr>
                      <a:r>
                        <a:rPr lang="tr-TR" sz="2000" b="1" dirty="0">
                          <a:effectLst/>
                        </a:rPr>
                        <a:t>Asgari </a:t>
                      </a:r>
                      <a:r>
                        <a:rPr lang="tr-TR" sz="2000" b="1" dirty="0" smtClean="0">
                          <a:effectLst/>
                        </a:rPr>
                        <a:t>Matrah Artış Tutarları</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28.000,00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29.650,00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31.490,00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33.470,00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37.440,00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dirty="0">
                          <a:effectLst/>
                        </a:rPr>
                        <a:t>Gelir Vergisi Bilanço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pPr algn="ctr">
                        <a:lnSpc>
                          <a:spcPct val="115000"/>
                        </a:lnSpc>
                        <a:spcAft>
                          <a:spcPts val="0"/>
                        </a:spcAft>
                      </a:pPr>
                      <a:r>
                        <a:rPr lang="tr-TR" sz="1800" dirty="0">
                          <a:effectLst/>
                        </a:rPr>
                        <a:t>14.000,00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14.820,00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15.740,00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16.740,00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18.970,00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933440">
                <a:tc>
                  <a:txBody>
                    <a:bodyPr/>
                    <a:lstStyle/>
                    <a:p>
                      <a:pPr algn="ctr">
                        <a:lnSpc>
                          <a:spcPct val="115000"/>
                        </a:lnSpc>
                        <a:spcAft>
                          <a:spcPts val="0"/>
                        </a:spcAft>
                      </a:pPr>
                      <a:r>
                        <a:rPr lang="tr-TR" sz="1800" dirty="0">
                          <a:effectLst/>
                        </a:rPr>
                        <a:t>Gelir Vergisi İşletme Hesabı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pPr algn="ctr">
                        <a:lnSpc>
                          <a:spcPct val="115000"/>
                        </a:lnSpc>
                        <a:spcAft>
                          <a:spcPts val="0"/>
                        </a:spcAft>
                      </a:pPr>
                      <a:r>
                        <a:rPr lang="tr-TR" sz="1800" dirty="0">
                          <a:effectLst/>
                        </a:rPr>
                        <a:t>9.500,00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9.890,00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10.490,00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11.160,00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12.650,00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dirty="0">
                          <a:effectLst/>
                        </a:rPr>
                        <a:t>Gelir Vergisi Basit </a:t>
                      </a:r>
                      <a:r>
                        <a:rPr lang="tr-TR" sz="1800" dirty="0" err="1">
                          <a:effectLst/>
                        </a:rPr>
                        <a:t>Usül</a:t>
                      </a:r>
                      <a:r>
                        <a:rPr lang="tr-TR" sz="1800" dirty="0">
                          <a:effectLst/>
                        </a:rPr>
                        <a:t> Mükellefleri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pPr algn="ctr">
                        <a:lnSpc>
                          <a:spcPct val="115000"/>
                        </a:lnSpc>
                        <a:spcAft>
                          <a:spcPts val="0"/>
                        </a:spcAft>
                      </a:pPr>
                      <a:r>
                        <a:rPr lang="tr-TR" sz="1800">
                          <a:effectLst/>
                        </a:rPr>
                        <a:t>1.400,00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1.482,00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1.574,00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1.674,00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1.897,00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a:effectLst/>
                        </a:rPr>
                        <a:t>Gelir Vergisi Sadece G.Menkul İradı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pPr algn="ctr">
                        <a:lnSpc>
                          <a:spcPct val="115000"/>
                        </a:lnSpc>
                        <a:spcAft>
                          <a:spcPts val="0"/>
                        </a:spcAft>
                      </a:pPr>
                      <a:r>
                        <a:rPr lang="tr-TR" sz="1800">
                          <a:effectLst/>
                        </a:rPr>
                        <a:t>7.000,00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7.420,00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7.870,00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8.370,00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9.485,00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r h="797682">
                <a:tc>
                  <a:txBody>
                    <a:bodyPr/>
                    <a:lstStyle/>
                    <a:p>
                      <a:pPr algn="ctr">
                        <a:lnSpc>
                          <a:spcPct val="115000"/>
                        </a:lnSpc>
                        <a:spcAft>
                          <a:spcPts val="0"/>
                        </a:spcAft>
                      </a:pPr>
                      <a:r>
                        <a:rPr lang="tr-TR" sz="1800">
                          <a:effectLst/>
                        </a:rPr>
                        <a:t>Gelir Vergisi Yukarıdakilerden Başka</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vMerge="1">
                  <a:txBody>
                    <a:bodyPr/>
                    <a:lstStyle/>
                    <a:p>
                      <a:endParaRPr lang="tr-TR"/>
                    </a:p>
                  </a:txBody>
                  <a:tcPr/>
                </a:tc>
                <a:tc>
                  <a:txBody>
                    <a:bodyPr/>
                    <a:lstStyle/>
                    <a:p>
                      <a:pPr algn="ctr">
                        <a:lnSpc>
                          <a:spcPct val="115000"/>
                        </a:lnSpc>
                        <a:spcAft>
                          <a:spcPts val="0"/>
                        </a:spcAft>
                      </a:pPr>
                      <a:r>
                        <a:rPr lang="tr-TR" sz="1800">
                          <a:effectLst/>
                        </a:rPr>
                        <a:t>9.500,00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9.890,00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10.490,00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a:effectLst/>
                        </a:rPr>
                        <a:t>11.160,00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c>
                  <a:txBody>
                    <a:bodyPr/>
                    <a:lstStyle/>
                    <a:p>
                      <a:pPr algn="ctr">
                        <a:lnSpc>
                          <a:spcPct val="115000"/>
                        </a:lnSpc>
                        <a:spcAft>
                          <a:spcPts val="0"/>
                        </a:spcAft>
                      </a:pPr>
                      <a:r>
                        <a:rPr lang="tr-TR" sz="1800" dirty="0">
                          <a:effectLst/>
                        </a:rPr>
                        <a:t>12.650,00</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1" marR="44451" marT="0" marB="0" anchor="ctr"/>
                </a:tc>
              </a:tr>
            </a:tbl>
          </a:graphicData>
        </a:graphic>
      </p:graphicFrame>
    </p:spTree>
    <p:extLst>
      <p:ext uri="{BB962C8B-B14F-4D97-AF65-F5344CB8AC3E}">
        <p14:creationId xmlns:p14="http://schemas.microsoft.com/office/powerpoint/2010/main" val="38834102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6160" y="365135"/>
            <a:ext cx="10053517" cy="917409"/>
          </a:xfrm>
        </p:spPr>
        <p:txBody>
          <a:bodyPr>
            <a:noAutofit/>
          </a:bodyPr>
          <a:lstStyle/>
          <a:p>
            <a:pPr algn="ctr"/>
            <a:r>
              <a:rPr lang="tr-TR" sz="4000" b="1" dirty="0" smtClean="0">
                <a:solidFill>
                  <a:srgbClr val="FF0000"/>
                </a:solidFill>
                <a:latin typeface="Constantia" pitchFamily="18" charset="0"/>
              </a:rPr>
              <a:t>E) MATRAH </a:t>
            </a:r>
            <a:r>
              <a:rPr lang="tr-TR" sz="4000" b="1" dirty="0">
                <a:solidFill>
                  <a:srgbClr val="FF0000"/>
                </a:solidFill>
                <a:latin typeface="Constantia" pitchFamily="18" charset="0"/>
              </a:rPr>
              <a:t>VE VERGİ </a:t>
            </a:r>
            <a:r>
              <a:rPr lang="tr-TR" sz="4000" b="1" dirty="0" smtClean="0">
                <a:solidFill>
                  <a:srgbClr val="FF0000"/>
                </a:solidFill>
                <a:latin typeface="Constantia" pitchFamily="18" charset="0"/>
              </a:rPr>
              <a:t>ARTIRIMI</a:t>
            </a:r>
            <a:r>
              <a:rPr lang="tr-TR" sz="4000" b="1" dirty="0">
                <a:solidFill>
                  <a:srgbClr val="FF0000"/>
                </a:solidFill>
                <a:latin typeface="Constantia" pitchFamily="18" charset="0"/>
              </a:rPr>
              <a:t/>
            </a:r>
            <a:br>
              <a:rPr lang="tr-TR" sz="4000" b="1" dirty="0">
                <a:solidFill>
                  <a:srgbClr val="FF0000"/>
                </a:solidFill>
                <a:latin typeface="Constantia" pitchFamily="18" charset="0"/>
              </a:rPr>
            </a:br>
            <a:r>
              <a:rPr lang="tr-TR" sz="4000" b="1" dirty="0">
                <a:solidFill>
                  <a:srgbClr val="FF0000"/>
                </a:solidFill>
                <a:latin typeface="Constantia" pitchFamily="18" charset="0"/>
              </a:rPr>
              <a:t>GV ve KV açısından</a:t>
            </a:r>
          </a:p>
        </p:txBody>
      </p:sp>
      <p:sp>
        <p:nvSpPr>
          <p:cNvPr id="3" name="İçerik Yer Tutucusu 2"/>
          <p:cNvSpPr>
            <a:spLocks noGrp="1"/>
          </p:cNvSpPr>
          <p:nvPr>
            <p:ph idx="1"/>
          </p:nvPr>
        </p:nvSpPr>
        <p:spPr>
          <a:xfrm>
            <a:off x="812801" y="1446348"/>
            <a:ext cx="10541000" cy="5304971"/>
          </a:xfrm>
        </p:spPr>
        <p:txBody>
          <a:bodyPr>
            <a:normAutofit fontScale="25000" lnSpcReduction="20000"/>
          </a:bodyPr>
          <a:lstStyle/>
          <a:p>
            <a:pPr>
              <a:buFont typeface="Wingdings" pitchFamily="2" charset="2"/>
              <a:buChar char="Ø"/>
            </a:pPr>
            <a:r>
              <a:rPr lang="tr-TR" sz="9600" dirty="0" smtClean="0"/>
              <a:t> Mükellefler matrah arttırdıkları yıllar için vergi incelemesine tabi olmayacaklardır.(hangi vergi türünden arttırmış iseler)</a:t>
            </a:r>
          </a:p>
          <a:p>
            <a:pPr>
              <a:buFont typeface="Wingdings" pitchFamily="2" charset="2"/>
              <a:buChar char="Ø"/>
            </a:pPr>
            <a:r>
              <a:rPr lang="tr-TR" sz="9600" dirty="0" smtClean="0">
                <a:solidFill>
                  <a:schemeClr val="tx2">
                    <a:lumMod val="60000"/>
                    <a:lumOff val="40000"/>
                  </a:schemeClr>
                </a:solidFill>
              </a:rPr>
              <a:t>Attırılan Matrah üzerinden %20 vergi ödenecek, eğer beyannameler zamanında verilmiş ise %15 vergi ödenecek.</a:t>
            </a:r>
            <a:endParaRPr lang="tr-TR" sz="9600" dirty="0">
              <a:solidFill>
                <a:schemeClr val="tx2">
                  <a:lumMod val="60000"/>
                  <a:lumOff val="40000"/>
                </a:schemeClr>
              </a:solidFill>
            </a:endParaRPr>
          </a:p>
          <a:p>
            <a:pPr fontAlgn="base">
              <a:buFont typeface="Wingdings" pitchFamily="2" charset="2"/>
              <a:buChar char="Ø"/>
            </a:pPr>
            <a:r>
              <a:rPr lang="tr-TR" sz="9600" dirty="0" smtClean="0"/>
              <a:t>İstisna</a:t>
            </a:r>
            <a:r>
              <a:rPr lang="tr-TR" sz="9600" dirty="0"/>
              <a:t>, indirim ve mahsuplar nedeniyle bu beyannameler üzerinden ödenmesi gereken verginin bulunmaması hâlinde de bu hüküm uygulanır.</a:t>
            </a:r>
          </a:p>
          <a:p>
            <a:pPr>
              <a:buFont typeface="Wingdings" pitchFamily="2" charset="2"/>
              <a:buChar char="Ø"/>
            </a:pPr>
            <a:r>
              <a:rPr lang="tr-TR" sz="9600" dirty="0" smtClean="0"/>
              <a:t> </a:t>
            </a:r>
            <a:r>
              <a:rPr lang="tr-TR" sz="9600" dirty="0" smtClean="0">
                <a:solidFill>
                  <a:schemeClr val="tx2">
                    <a:lumMod val="60000"/>
                    <a:lumOff val="40000"/>
                  </a:schemeClr>
                </a:solidFill>
              </a:rPr>
              <a:t>Mükelleflerin </a:t>
            </a:r>
            <a:r>
              <a:rPr lang="tr-TR" sz="9600" dirty="0">
                <a:solidFill>
                  <a:schemeClr val="tx2">
                    <a:lumMod val="60000"/>
                    <a:lumOff val="40000"/>
                  </a:schemeClr>
                </a:solidFill>
              </a:rPr>
              <a:t>kazançları tevkifata tabi </a:t>
            </a:r>
            <a:r>
              <a:rPr lang="tr-TR" sz="9600" dirty="0" smtClean="0">
                <a:solidFill>
                  <a:schemeClr val="tx2">
                    <a:lumMod val="60000"/>
                    <a:lumOff val="40000"/>
                  </a:schemeClr>
                </a:solidFill>
              </a:rPr>
              <a:t>ise, </a:t>
            </a:r>
            <a:r>
              <a:rPr lang="tr-TR" sz="9600" dirty="0">
                <a:solidFill>
                  <a:schemeClr val="tx2">
                    <a:lumMod val="60000"/>
                    <a:lumOff val="40000"/>
                  </a:schemeClr>
                </a:solidFill>
              </a:rPr>
              <a:t>bu vergi incelemesinden kurtulabilmeleri için tevkifat matrahlarını da artırmaları gerekir.</a:t>
            </a:r>
          </a:p>
          <a:p>
            <a:pPr>
              <a:buFont typeface="Wingdings" pitchFamily="2" charset="2"/>
              <a:buChar char="Ø"/>
            </a:pPr>
            <a:r>
              <a:rPr lang="tr-TR" sz="9600" dirty="0" smtClean="0"/>
              <a:t> Kurumlar </a:t>
            </a:r>
            <a:r>
              <a:rPr lang="tr-TR" sz="9600" dirty="0"/>
              <a:t>vergisi mükelleflerinden yatırım teşvik belgesi kapsamında kazancı </a:t>
            </a:r>
            <a:r>
              <a:rPr lang="tr-TR" sz="9600" dirty="0" smtClean="0"/>
              <a:t>bulunanlar, </a:t>
            </a:r>
            <a:r>
              <a:rPr lang="tr-TR" sz="9600" dirty="0"/>
              <a:t>bu kazançlara ilişkin muhtasar beyannamelerini vermemişler ise, incelemeye muhatap olmamaları için tevkifat için de matrah </a:t>
            </a:r>
            <a:r>
              <a:rPr lang="tr-TR" sz="9600" dirty="0" smtClean="0"/>
              <a:t>artırımı </a:t>
            </a:r>
            <a:r>
              <a:rPr lang="tr-TR" sz="9600" dirty="0"/>
              <a:t>yapmaları gerekmektedir.</a:t>
            </a:r>
          </a:p>
          <a:p>
            <a:pPr>
              <a:buFont typeface="Wingdings" pitchFamily="2" charset="2"/>
              <a:buChar char="Ø"/>
            </a:pPr>
            <a:r>
              <a:rPr lang="tr-TR" sz="9600" dirty="0" smtClean="0"/>
              <a:t> </a:t>
            </a:r>
            <a:r>
              <a:rPr lang="tr-TR" sz="9600" dirty="0" smtClean="0">
                <a:solidFill>
                  <a:schemeClr val="tx2">
                    <a:lumMod val="60000"/>
                    <a:lumOff val="40000"/>
                  </a:schemeClr>
                </a:solidFill>
              </a:rPr>
              <a:t>Yine </a:t>
            </a:r>
            <a:r>
              <a:rPr lang="tr-TR" sz="9600" dirty="0">
                <a:solidFill>
                  <a:schemeClr val="tx2">
                    <a:lumMod val="60000"/>
                    <a:lumOff val="40000"/>
                  </a:schemeClr>
                </a:solidFill>
              </a:rPr>
              <a:t>tevkifatlar yönünden matrah arttıran mükelleflerin vergi incelemesine muhatap olmamaları için KV yönünden de matrah arttırmaları gerekir.</a:t>
            </a:r>
          </a:p>
          <a:p>
            <a:endParaRPr lang="tr-TR" dirty="0"/>
          </a:p>
        </p:txBody>
      </p:sp>
    </p:spTree>
    <p:extLst>
      <p:ext uri="{BB962C8B-B14F-4D97-AF65-F5344CB8AC3E}">
        <p14:creationId xmlns:p14="http://schemas.microsoft.com/office/powerpoint/2010/main" val="5742016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ARTIRIMI</a:t>
            </a:r>
            <a:br>
              <a:rPr lang="tr-TR" sz="4000" b="1" dirty="0">
                <a:solidFill>
                  <a:srgbClr val="FF0000"/>
                </a:solidFill>
                <a:latin typeface="Constantia" pitchFamily="18" charset="0"/>
              </a:rPr>
            </a:br>
            <a:r>
              <a:rPr lang="tr-TR" sz="4000" b="1" dirty="0">
                <a:solidFill>
                  <a:srgbClr val="FF0000"/>
                </a:solidFill>
                <a:latin typeface="Constantia" pitchFamily="18" charset="0"/>
              </a:rPr>
              <a:t>GV ve KV açısından</a:t>
            </a:r>
          </a:p>
        </p:txBody>
      </p:sp>
      <p:sp>
        <p:nvSpPr>
          <p:cNvPr id="3" name="İçerik Yer Tutucusu 2"/>
          <p:cNvSpPr>
            <a:spLocks noGrp="1"/>
          </p:cNvSpPr>
          <p:nvPr>
            <p:ph idx="1"/>
          </p:nvPr>
        </p:nvSpPr>
        <p:spPr>
          <a:xfrm>
            <a:off x="838200" y="1417638"/>
            <a:ext cx="10515600" cy="5735001"/>
          </a:xfrm>
        </p:spPr>
        <p:txBody>
          <a:bodyPr>
            <a:normAutofit fontScale="47500" lnSpcReduction="20000"/>
          </a:bodyPr>
          <a:lstStyle/>
          <a:p>
            <a:pPr>
              <a:buFont typeface="Wingdings" pitchFamily="2" charset="2"/>
              <a:buChar char="Ø"/>
            </a:pPr>
            <a:r>
              <a:rPr lang="tr-TR" u="sng" dirty="0" smtClean="0"/>
              <a:t> </a:t>
            </a:r>
            <a:r>
              <a:rPr lang="tr-TR" sz="5100" u="sng" dirty="0" smtClean="0"/>
              <a:t>Gelir </a:t>
            </a:r>
            <a:r>
              <a:rPr lang="tr-TR" sz="5100" u="sng" dirty="0"/>
              <a:t>ve kurumlar vergisi mükelleflerinden matrah </a:t>
            </a:r>
            <a:r>
              <a:rPr lang="tr-TR" sz="5100" u="sng" dirty="0" smtClean="0"/>
              <a:t>artırımında bulunanlar, </a:t>
            </a:r>
            <a:r>
              <a:rPr lang="tr-TR" sz="5100" u="sng" dirty="0"/>
              <a:t>matrah artırımında bulundukları yıllara ait zararların %50’sini, 2016 ve izleyen yıllar kârlarından mahsup </a:t>
            </a:r>
            <a:r>
              <a:rPr lang="tr-TR" sz="5100" u="sng" dirty="0" smtClean="0"/>
              <a:t>edemezler. </a:t>
            </a:r>
            <a:r>
              <a:rPr lang="tr-TR" sz="5100" dirty="0" smtClean="0"/>
              <a:t>2012’de zarar eden mükellef 2013 ve diğer yıllarda kar etmiş ve 2012 yılı zararını mahsup etmiş ise durum ne olacak? </a:t>
            </a:r>
            <a:endParaRPr lang="tr-TR" sz="5100" dirty="0"/>
          </a:p>
          <a:p>
            <a:pPr fontAlgn="base">
              <a:buFont typeface="Wingdings" pitchFamily="2" charset="2"/>
              <a:buChar char="Ø"/>
            </a:pPr>
            <a:r>
              <a:rPr lang="tr-TR" sz="5100" dirty="0" smtClean="0"/>
              <a:t> </a:t>
            </a:r>
            <a:r>
              <a:rPr lang="tr-TR" sz="5100" dirty="0" smtClean="0">
                <a:solidFill>
                  <a:schemeClr val="tx2">
                    <a:lumMod val="60000"/>
                    <a:lumOff val="40000"/>
                  </a:schemeClr>
                </a:solidFill>
              </a:rPr>
              <a:t>İstisna </a:t>
            </a:r>
            <a:r>
              <a:rPr lang="tr-TR" sz="5100" dirty="0">
                <a:solidFill>
                  <a:schemeClr val="tx2">
                    <a:lumMod val="60000"/>
                    <a:lumOff val="40000"/>
                  </a:schemeClr>
                </a:solidFill>
              </a:rPr>
              <a:t>ve indirimler nedeniyle gelecek yıllarda matrahtan indirim konusu yapılabilecek tutarlar ile geçmiş yıl zararları bu fıkra hükmüne göre artırılan matrahlardan indirilemez.</a:t>
            </a:r>
          </a:p>
          <a:p>
            <a:pPr fontAlgn="base">
              <a:buFont typeface="Wingdings" pitchFamily="2" charset="2"/>
              <a:buChar char="Ø"/>
            </a:pPr>
            <a:r>
              <a:rPr lang="tr-TR" sz="5100" dirty="0" smtClean="0"/>
              <a:t> Matrah </a:t>
            </a:r>
            <a:r>
              <a:rPr lang="tr-TR" sz="5100" dirty="0"/>
              <a:t>artırımında bulunan mükelleflerin yıllık gelir ve kurumlar vergisine mahsuben daha önce tevkif yoluyla ödemiş oldukları vergilerin iadesi ile ilgili taleplerine ilişkin inceleme ve tarhiyat hakkı saklıdır.</a:t>
            </a:r>
          </a:p>
          <a:p>
            <a:pPr fontAlgn="base">
              <a:buFont typeface="Wingdings" pitchFamily="2" charset="2"/>
              <a:buChar char="Ø"/>
            </a:pPr>
            <a:r>
              <a:rPr lang="tr-TR" sz="5100" dirty="0" smtClean="0"/>
              <a:t> </a:t>
            </a:r>
            <a:r>
              <a:rPr lang="tr-TR" sz="5100" dirty="0" smtClean="0">
                <a:solidFill>
                  <a:schemeClr val="tx2">
                    <a:lumMod val="60000"/>
                    <a:lumOff val="40000"/>
                  </a:schemeClr>
                </a:solidFill>
              </a:rPr>
              <a:t>İşe </a:t>
            </a:r>
            <a:r>
              <a:rPr lang="tr-TR" sz="5100" dirty="0">
                <a:solidFill>
                  <a:schemeClr val="tx2">
                    <a:lumMod val="60000"/>
                    <a:lumOff val="40000"/>
                  </a:schemeClr>
                </a:solidFill>
              </a:rPr>
              <a:t>başlama ve işi bırakma gibi nedenlerle kıst dönemde faaliyette bulunmuş mükellefler hakkında ilgili yıllar için belirlenen asgari matrahlar, faaliyette bulunulan ay sayısı (ay kesirleri tam ay olarak) dikkate alınarak hesaplanır.</a:t>
            </a:r>
          </a:p>
          <a:p>
            <a:pPr fontAlgn="base">
              <a:buFont typeface="Wingdings" pitchFamily="2" charset="2"/>
              <a:buChar char="Ø"/>
            </a:pPr>
            <a:r>
              <a:rPr lang="tr-TR" sz="5100" dirty="0" smtClean="0"/>
              <a:t> Matrah artırımında </a:t>
            </a:r>
            <a:r>
              <a:rPr lang="tr-TR" sz="5100" dirty="0"/>
              <a:t>bulunulacak yıl için bu kanundan önce vergi incelemesi veya başka bir sebeple matrah farkı bulunmuş ve kesinleşmiş </a:t>
            </a:r>
            <a:r>
              <a:rPr lang="tr-TR" sz="5100" dirty="0" smtClean="0"/>
              <a:t>ise, artırıma </a:t>
            </a:r>
            <a:r>
              <a:rPr lang="tr-TR" sz="5100" dirty="0"/>
              <a:t>esas alınacak matrah olarak beyan edilen ve bulunan matrah farkı birlikte dikkate alınır.</a:t>
            </a:r>
          </a:p>
          <a:p>
            <a:pPr marL="0" indent="0">
              <a:buNone/>
            </a:pPr>
            <a:endParaRPr lang="tr-TR" dirty="0"/>
          </a:p>
        </p:txBody>
      </p:sp>
    </p:spTree>
    <p:extLst>
      <p:ext uri="{BB962C8B-B14F-4D97-AF65-F5344CB8AC3E}">
        <p14:creationId xmlns:p14="http://schemas.microsoft.com/office/powerpoint/2010/main" val="26906990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KDV </a:t>
            </a:r>
            <a:r>
              <a:rPr lang="tr-TR" sz="4000" b="1" dirty="0">
                <a:solidFill>
                  <a:srgbClr val="FF0000"/>
                </a:solidFill>
                <a:latin typeface="Constantia" pitchFamily="18" charset="0"/>
              </a:rPr>
              <a:t>açısından</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015322499"/>
              </p:ext>
            </p:extLst>
          </p:nvPr>
        </p:nvGraphicFramePr>
        <p:xfrm>
          <a:off x="2895601" y="1920240"/>
          <a:ext cx="6528856" cy="3328769"/>
        </p:xfrm>
        <a:graphic>
          <a:graphicData uri="http://schemas.openxmlformats.org/drawingml/2006/table">
            <a:tbl>
              <a:tblPr firstRow="1" firstCol="1" bandRow="1">
                <a:tableStyleId>{5C22544A-7EE6-4342-B048-85BDC9FD1C3A}</a:tableStyleId>
              </a:tblPr>
              <a:tblGrid>
                <a:gridCol w="1752599"/>
                <a:gridCol w="4776257"/>
              </a:tblGrid>
              <a:tr h="692149">
                <a:tc>
                  <a:txBody>
                    <a:bodyPr/>
                    <a:lstStyle/>
                    <a:p>
                      <a:pPr algn="ctr" fontAlgn="base">
                        <a:lnSpc>
                          <a:spcPct val="115000"/>
                        </a:lnSpc>
                        <a:spcAft>
                          <a:spcPts val="1125"/>
                        </a:spcAft>
                      </a:pPr>
                      <a:r>
                        <a:rPr lang="tr-TR" sz="2200" dirty="0">
                          <a:effectLst/>
                        </a:rPr>
                        <a:t>YILI</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200" dirty="0">
                          <a:effectLst/>
                        </a:rPr>
                        <a:t>Hesaplanan KDV’nin </a:t>
                      </a:r>
                      <a:r>
                        <a:rPr lang="tr-TR" sz="2200" dirty="0" smtClean="0">
                          <a:effectLst/>
                        </a:rPr>
                        <a:t>Artırım oranı</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a:effectLst/>
                        </a:rPr>
                        <a:t>2011</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3,5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a:effectLst/>
                        </a:rPr>
                        <a:t>2012</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3,0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a:effectLst/>
                        </a:rPr>
                        <a:t>2013</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2,5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a:effectLst/>
                        </a:rPr>
                        <a:t>2014</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2,0</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7324">
                <a:tc>
                  <a:txBody>
                    <a:bodyPr/>
                    <a:lstStyle/>
                    <a:p>
                      <a:pPr algn="ctr" fontAlgn="base">
                        <a:lnSpc>
                          <a:spcPct val="115000"/>
                        </a:lnSpc>
                        <a:spcAft>
                          <a:spcPts val="1125"/>
                        </a:spcAft>
                      </a:pPr>
                      <a:r>
                        <a:rPr lang="tr-TR" sz="2000" dirty="0">
                          <a:effectLst/>
                        </a:rPr>
                        <a:t>2015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fontAlgn="base">
                        <a:lnSpc>
                          <a:spcPct val="115000"/>
                        </a:lnSpc>
                        <a:spcAft>
                          <a:spcPts val="1125"/>
                        </a:spcAft>
                      </a:pPr>
                      <a:r>
                        <a:rPr lang="tr-TR" sz="2000" dirty="0" smtClean="0">
                          <a:effectLst/>
                        </a:rPr>
                        <a:t>% 1,5</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61940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KDV </a:t>
            </a:r>
            <a:r>
              <a:rPr lang="tr-TR" sz="4000" b="1" dirty="0">
                <a:solidFill>
                  <a:srgbClr val="FF0000"/>
                </a:solidFill>
                <a:latin typeface="Constantia" pitchFamily="18" charset="0"/>
              </a:rPr>
              <a:t>açısından</a:t>
            </a:r>
          </a:p>
        </p:txBody>
      </p:sp>
      <p:sp>
        <p:nvSpPr>
          <p:cNvPr id="3" name="İçerik Yer Tutucusu 2"/>
          <p:cNvSpPr>
            <a:spLocks noGrp="1"/>
          </p:cNvSpPr>
          <p:nvPr>
            <p:ph idx="1"/>
          </p:nvPr>
        </p:nvSpPr>
        <p:spPr>
          <a:xfrm>
            <a:off x="320637" y="1828810"/>
            <a:ext cx="11756571" cy="4857007"/>
          </a:xfrm>
        </p:spPr>
        <p:txBody>
          <a:bodyPr>
            <a:normAutofit fontScale="85000" lnSpcReduction="20000"/>
          </a:bodyPr>
          <a:lstStyle/>
          <a:p>
            <a:pPr>
              <a:buFont typeface="Wingdings" pitchFamily="2" charset="2"/>
              <a:buChar char="Ø"/>
            </a:pPr>
            <a:r>
              <a:rPr lang="tr-TR" sz="2600" b="1" dirty="0" smtClean="0"/>
              <a:t> </a:t>
            </a:r>
            <a:r>
              <a:rPr lang="tr-TR" sz="3000" dirty="0" smtClean="0"/>
              <a:t>Tecil </a:t>
            </a:r>
            <a:r>
              <a:rPr lang="tr-TR" sz="3000" dirty="0"/>
              <a:t>terkin kapsamında mal satan mükellefler hesaplanan KDV’den tecil edilen vergileri mahsup ederek hesaplama yapacaklardır.</a:t>
            </a:r>
          </a:p>
          <a:p>
            <a:pPr>
              <a:buFont typeface="Wingdings" pitchFamily="2" charset="2"/>
              <a:buChar char="Ø"/>
            </a:pPr>
            <a:r>
              <a:rPr lang="tr-TR" sz="3000" dirty="0" smtClean="0"/>
              <a:t> </a:t>
            </a:r>
            <a:r>
              <a:rPr lang="tr-TR" sz="3000" dirty="0" smtClean="0">
                <a:solidFill>
                  <a:schemeClr val="tx2">
                    <a:lumMod val="60000"/>
                    <a:lumOff val="40000"/>
                  </a:schemeClr>
                </a:solidFill>
              </a:rPr>
              <a:t>En </a:t>
            </a:r>
            <a:r>
              <a:rPr lang="tr-TR" sz="3000" dirty="0">
                <a:solidFill>
                  <a:schemeClr val="tx2">
                    <a:lumMod val="60000"/>
                    <a:lumOff val="40000"/>
                  </a:schemeClr>
                </a:solidFill>
              </a:rPr>
              <a:t>az üç dönem KDV beyannamesini vermiş olan mükellefler üç aylık hesaplanan ortalamasını 12 aya baliğ kılarak yukarıdaki oranlarda </a:t>
            </a:r>
            <a:r>
              <a:rPr lang="tr-TR" sz="3000" dirty="0" smtClean="0">
                <a:solidFill>
                  <a:schemeClr val="tx2">
                    <a:lumMod val="60000"/>
                    <a:lumOff val="40000"/>
                  </a:schemeClr>
                </a:solidFill>
              </a:rPr>
              <a:t>artırım </a:t>
            </a:r>
            <a:r>
              <a:rPr lang="tr-TR" sz="3000" dirty="0">
                <a:solidFill>
                  <a:schemeClr val="tx2">
                    <a:lumMod val="60000"/>
                    <a:lumOff val="40000"/>
                  </a:schemeClr>
                </a:solidFill>
              </a:rPr>
              <a:t>yaparlar</a:t>
            </a:r>
          </a:p>
          <a:p>
            <a:pPr>
              <a:buFont typeface="Wingdings" pitchFamily="2" charset="2"/>
              <a:buChar char="Ø"/>
            </a:pPr>
            <a:r>
              <a:rPr lang="tr-TR" sz="3000" dirty="0" smtClean="0"/>
              <a:t> KDV </a:t>
            </a:r>
            <a:r>
              <a:rPr lang="tr-TR" sz="3000" dirty="0"/>
              <a:t>beyannamesi 2 dönemden az verilmiş </a:t>
            </a:r>
            <a:r>
              <a:rPr lang="tr-TR" sz="3000" dirty="0" smtClean="0"/>
              <a:t>ya da </a:t>
            </a:r>
            <a:r>
              <a:rPr lang="tr-TR" sz="3000" dirty="0"/>
              <a:t>hiç verilmemiş olması durumunda ise ilgili yıl için </a:t>
            </a:r>
            <a:r>
              <a:rPr lang="tr-TR" sz="3000" dirty="0" smtClean="0"/>
              <a:t>Gelir </a:t>
            </a:r>
            <a:r>
              <a:rPr lang="tr-TR" sz="3000" dirty="0"/>
              <a:t>veya </a:t>
            </a:r>
            <a:r>
              <a:rPr lang="tr-TR" sz="3000" dirty="0" smtClean="0"/>
              <a:t>Kurumlar </a:t>
            </a:r>
            <a:r>
              <a:rPr lang="tr-TR" sz="3000" dirty="0"/>
              <a:t>V</a:t>
            </a:r>
            <a:r>
              <a:rPr lang="tr-TR" sz="3000" dirty="0" smtClean="0"/>
              <a:t>ergisi </a:t>
            </a:r>
            <a:r>
              <a:rPr lang="tr-TR" sz="3000" dirty="0"/>
              <a:t>matrah artırımında bulunulmuş olması şartıyla artırılan matrah üzerinden %18 oranında katma değer vergisi artırımında bulunmak suretiyle yasadan </a:t>
            </a:r>
            <a:r>
              <a:rPr lang="tr-TR" sz="3000" dirty="0" smtClean="0"/>
              <a:t>yararlanabilir</a:t>
            </a:r>
            <a:r>
              <a:rPr lang="tr-TR" sz="3000" dirty="0"/>
              <a:t>. Bu durumda olan adi ortaklık, </a:t>
            </a:r>
            <a:r>
              <a:rPr lang="tr-TR" sz="3000" dirty="0" smtClean="0"/>
              <a:t>kolektif </a:t>
            </a:r>
            <a:r>
              <a:rPr lang="tr-TR" sz="3000" dirty="0"/>
              <a:t>ve adi komandit ortaklıklarda ortakların tamamının </a:t>
            </a:r>
            <a:r>
              <a:rPr lang="tr-TR" sz="3000" dirty="0" smtClean="0"/>
              <a:t>Gelir </a:t>
            </a:r>
            <a:r>
              <a:rPr lang="tr-TR" sz="3000" dirty="0"/>
              <a:t>veya </a:t>
            </a:r>
            <a:r>
              <a:rPr lang="tr-TR" sz="3000" dirty="0" smtClean="0"/>
              <a:t>Kurumlar </a:t>
            </a:r>
            <a:r>
              <a:rPr lang="tr-TR" sz="3000" dirty="0"/>
              <a:t>vergisi yönünden matrah artırımında bulunmaları şarttır.</a:t>
            </a:r>
          </a:p>
          <a:p>
            <a:pPr>
              <a:buFont typeface="Wingdings" pitchFamily="2" charset="2"/>
              <a:buChar char="Ø"/>
            </a:pPr>
            <a:r>
              <a:rPr lang="tr-TR" sz="3000" dirty="0" smtClean="0"/>
              <a:t> </a:t>
            </a:r>
            <a:r>
              <a:rPr lang="tr-TR" sz="3000" dirty="0" smtClean="0">
                <a:solidFill>
                  <a:schemeClr val="tx2">
                    <a:lumMod val="60000"/>
                    <a:lumOff val="40000"/>
                  </a:schemeClr>
                </a:solidFill>
              </a:rPr>
              <a:t>Mükellefin </a:t>
            </a:r>
            <a:r>
              <a:rPr lang="tr-TR" sz="3000" dirty="0">
                <a:solidFill>
                  <a:schemeClr val="tx2">
                    <a:lumMod val="60000"/>
                    <a:lumOff val="40000"/>
                  </a:schemeClr>
                </a:solidFill>
              </a:rPr>
              <a:t>ilgili takvim yılında hiç hesaplanan KDV’si olmaması, </a:t>
            </a:r>
            <a:r>
              <a:rPr lang="tr-TR" sz="3000" dirty="0" smtClean="0">
                <a:solidFill>
                  <a:schemeClr val="tx2">
                    <a:lumMod val="60000"/>
                    <a:lumOff val="40000"/>
                  </a:schemeClr>
                </a:solidFill>
              </a:rPr>
              <a:t>ya da </a:t>
            </a:r>
            <a:r>
              <a:rPr lang="tr-TR" sz="3000" dirty="0">
                <a:solidFill>
                  <a:schemeClr val="tx2">
                    <a:lumMod val="60000"/>
                    <a:lumOff val="40000"/>
                  </a:schemeClr>
                </a:solidFill>
              </a:rPr>
              <a:t>hesaplanan KDV’nin tecil terkin kapsamında olması durumunda, ilgili yıl için </a:t>
            </a:r>
            <a:r>
              <a:rPr lang="tr-TR" sz="3000" dirty="0" smtClean="0">
                <a:solidFill>
                  <a:schemeClr val="tx2">
                    <a:lumMod val="60000"/>
                    <a:lumOff val="40000"/>
                  </a:schemeClr>
                </a:solidFill>
              </a:rPr>
              <a:t>Gelir </a:t>
            </a:r>
            <a:r>
              <a:rPr lang="tr-TR" sz="3000" dirty="0">
                <a:solidFill>
                  <a:schemeClr val="tx2">
                    <a:lumMod val="60000"/>
                    <a:lumOff val="40000"/>
                  </a:schemeClr>
                </a:solidFill>
              </a:rPr>
              <a:t>veya </a:t>
            </a:r>
            <a:r>
              <a:rPr lang="tr-TR" sz="3000" dirty="0" smtClean="0">
                <a:solidFill>
                  <a:schemeClr val="tx2">
                    <a:lumMod val="60000"/>
                    <a:lumOff val="40000"/>
                  </a:schemeClr>
                </a:solidFill>
              </a:rPr>
              <a:t>Kurumlar </a:t>
            </a:r>
            <a:r>
              <a:rPr lang="tr-TR" sz="3000" dirty="0">
                <a:solidFill>
                  <a:schemeClr val="tx2">
                    <a:lumMod val="60000"/>
                    <a:lumOff val="40000"/>
                  </a:schemeClr>
                </a:solidFill>
              </a:rPr>
              <a:t>vergisi matrah artırımında bulunulmuş olması şartıyla artırılan matrah üzerinden %18 oranında </a:t>
            </a:r>
            <a:r>
              <a:rPr lang="tr-TR" sz="3000" dirty="0" smtClean="0">
                <a:solidFill>
                  <a:schemeClr val="tx2">
                    <a:lumMod val="60000"/>
                    <a:lumOff val="40000"/>
                  </a:schemeClr>
                </a:solidFill>
              </a:rPr>
              <a:t>KDV artırımında </a:t>
            </a:r>
            <a:r>
              <a:rPr lang="tr-TR" sz="3000" dirty="0">
                <a:solidFill>
                  <a:schemeClr val="tx2">
                    <a:lumMod val="60000"/>
                    <a:lumOff val="40000"/>
                  </a:schemeClr>
                </a:solidFill>
              </a:rPr>
              <a:t>bulunmak suretiyle yasadan yararlanabilir. </a:t>
            </a:r>
            <a:endParaRPr lang="tr-TR" sz="3000" dirty="0" smtClean="0">
              <a:solidFill>
                <a:schemeClr val="tx2">
                  <a:lumMod val="60000"/>
                  <a:lumOff val="40000"/>
                </a:schemeClr>
              </a:solidFill>
            </a:endParaRPr>
          </a:p>
          <a:p>
            <a:endParaRPr lang="tr-TR" dirty="0"/>
          </a:p>
          <a:p>
            <a:endParaRPr lang="tr-TR" dirty="0"/>
          </a:p>
        </p:txBody>
      </p:sp>
    </p:spTree>
    <p:extLst>
      <p:ext uri="{BB962C8B-B14F-4D97-AF65-F5344CB8AC3E}">
        <p14:creationId xmlns:p14="http://schemas.microsoft.com/office/powerpoint/2010/main" val="572437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21337"/>
            <a:ext cx="10515600" cy="1325563"/>
          </a:xfrm>
        </p:spPr>
        <p:txBody>
          <a:bodyPr/>
          <a:lstStyle/>
          <a:p>
            <a:r>
              <a:rPr lang="tr-TR" dirty="0" smtClean="0">
                <a:solidFill>
                  <a:srgbClr val="FF0000"/>
                </a:solidFill>
                <a:latin typeface="Broadway" panose="04040905080B02020502" pitchFamily="82" charset="0"/>
              </a:rPr>
              <a:t>           </a:t>
            </a:r>
            <a:r>
              <a:rPr lang="tr-TR" b="1" dirty="0">
                <a:solidFill>
                  <a:srgbClr val="FF0000"/>
                </a:solidFill>
                <a:latin typeface="Constantia" pitchFamily="18" charset="0"/>
              </a:rPr>
              <a:t>YASANIN</a:t>
            </a:r>
            <a:r>
              <a:rPr lang="tr-TR" dirty="0" smtClean="0">
                <a:solidFill>
                  <a:srgbClr val="FF0000"/>
                </a:solidFill>
                <a:latin typeface="Arial Rounded MT Bold" panose="020F0704030504030204" pitchFamily="34" charset="0"/>
              </a:rPr>
              <a:t> </a:t>
            </a:r>
            <a:r>
              <a:rPr lang="tr-TR" b="1" dirty="0">
                <a:solidFill>
                  <a:srgbClr val="FF0000"/>
                </a:solidFill>
                <a:latin typeface="Constantia" pitchFamily="18" charset="0"/>
              </a:rPr>
              <a:t>ALT BAŞLIKLARI</a:t>
            </a:r>
          </a:p>
        </p:txBody>
      </p:sp>
      <p:sp>
        <p:nvSpPr>
          <p:cNvPr id="3" name="İçerik Yer Tutucusu 2"/>
          <p:cNvSpPr>
            <a:spLocks noGrp="1"/>
          </p:cNvSpPr>
          <p:nvPr>
            <p:ph idx="1"/>
          </p:nvPr>
        </p:nvSpPr>
        <p:spPr>
          <a:xfrm>
            <a:off x="1625607" y="1746895"/>
            <a:ext cx="9728199" cy="4886139"/>
          </a:xfrm>
        </p:spPr>
        <p:txBody>
          <a:bodyPr>
            <a:normAutofit lnSpcReduction="10000"/>
          </a:bodyPr>
          <a:lstStyle/>
          <a:p>
            <a:pPr marL="0" indent="0">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Kesinleşmiş </a:t>
            </a:r>
            <a:r>
              <a:rPr lang="tr-TR" dirty="0">
                <a:latin typeface="Times New Roman" panose="02020603050405020304" pitchFamily="18" charset="0"/>
                <a:ea typeface="Times New Roman" panose="02020603050405020304" pitchFamily="18" charset="0"/>
                <a:cs typeface="Times New Roman" panose="02020603050405020304" pitchFamily="18" charset="0"/>
              </a:rPr>
              <a:t>Kamu Alacakları</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Dava </a:t>
            </a:r>
            <a:r>
              <a:rPr lang="tr-TR" dirty="0">
                <a:latin typeface="Times New Roman" panose="02020603050405020304" pitchFamily="18" charset="0"/>
                <a:ea typeface="Times New Roman" panose="02020603050405020304" pitchFamily="18" charset="0"/>
                <a:cs typeface="Times New Roman" panose="02020603050405020304" pitchFamily="18" charset="0"/>
              </a:rPr>
              <a:t>Açılmış ya da Dava Açılabilir safhada bulunan alacaklar</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İnceleme </a:t>
            </a:r>
            <a:r>
              <a:rPr lang="tr-TR" dirty="0">
                <a:latin typeface="Times New Roman" panose="02020603050405020304" pitchFamily="18" charset="0"/>
                <a:ea typeface="Times New Roman" panose="02020603050405020304" pitchFamily="18" charset="0"/>
                <a:cs typeface="Times New Roman" panose="02020603050405020304" pitchFamily="18" charset="0"/>
              </a:rPr>
              <a:t>ve Tarhiyat Safhasında Bulunan Alacaklar</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4)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Matrah </a:t>
            </a:r>
            <a:r>
              <a:rPr lang="tr-TR" dirty="0">
                <a:latin typeface="Times New Roman" panose="02020603050405020304" pitchFamily="18" charset="0"/>
                <a:ea typeface="Times New Roman" panose="02020603050405020304" pitchFamily="18" charset="0"/>
                <a:cs typeface="Times New Roman" panose="02020603050405020304" pitchFamily="18" charset="0"/>
              </a:rPr>
              <a:t>ve vergi artırımı</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5)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İşletme </a:t>
            </a:r>
            <a:r>
              <a:rPr lang="tr-TR" dirty="0">
                <a:latin typeface="Times New Roman" panose="02020603050405020304" pitchFamily="18" charset="0"/>
                <a:ea typeface="Times New Roman" panose="02020603050405020304" pitchFamily="18" charset="0"/>
                <a:cs typeface="Times New Roman" panose="02020603050405020304" pitchFamily="18" charset="0"/>
              </a:rPr>
              <a:t>Kayıtlarının Düzeltilmesi</a:t>
            </a:r>
          </a:p>
          <a:p>
            <a:pPr marL="0" indent="0" fontAlgn="base">
              <a:lnSpc>
                <a:spcPct val="115000"/>
              </a:lnSpc>
              <a:spcAft>
                <a:spcPts val="1125"/>
              </a:spcAft>
              <a:buNone/>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6) </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Bazı </a:t>
            </a:r>
            <a:r>
              <a:rPr lang="tr-TR" dirty="0">
                <a:latin typeface="Times New Roman" panose="02020603050405020304" pitchFamily="18" charset="0"/>
                <a:ea typeface="Times New Roman" panose="02020603050405020304" pitchFamily="18" charset="0"/>
                <a:cs typeface="Times New Roman" panose="02020603050405020304" pitchFamily="18" charset="0"/>
              </a:rPr>
              <a:t>Varlıkların Millî Ekonomiye Kazandırılması </a:t>
            </a:r>
          </a:p>
          <a:p>
            <a:pPr marL="0" indent="0" fontAlgn="base">
              <a:lnSpc>
                <a:spcPct val="115000"/>
              </a:lnSpc>
              <a:spcAft>
                <a:spcPts val="1125"/>
              </a:spcAft>
              <a:buNone/>
            </a:pPr>
            <a:endParaRPr lang="tr-TR" sz="1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15000"/>
              </a:lnSpc>
              <a:spcAft>
                <a:spcPts val="1125"/>
              </a:spcAft>
              <a:buNone/>
            </a:pP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15000"/>
              </a:lnSpc>
              <a:spcAft>
                <a:spcPts val="1125"/>
              </a:spcAft>
              <a:buNone/>
            </a:pPr>
            <a:endParaRPr lang="tr-TR" sz="2400" dirty="0"/>
          </a:p>
          <a:p>
            <a:pPr fontAlgn="base">
              <a:lnSpc>
                <a:spcPct val="115000"/>
              </a:lnSpc>
              <a:spcAft>
                <a:spcPts val="1125"/>
              </a:spcAft>
            </a:pP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84884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3920" y="349885"/>
            <a:ext cx="10515600" cy="1325563"/>
          </a:xfrm>
        </p:spPr>
        <p:txBody>
          <a:bodyPr>
            <a:normAutofit/>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Genel</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315489" y="1574800"/>
            <a:ext cx="11554691" cy="5283200"/>
          </a:xfrm>
        </p:spPr>
        <p:txBody>
          <a:bodyPr>
            <a:normAutofit/>
          </a:bodyPr>
          <a:lstStyle/>
          <a:p>
            <a:pPr>
              <a:buFont typeface="Wingdings" pitchFamily="2" charset="2"/>
              <a:buChar char="Ø"/>
            </a:pPr>
            <a:r>
              <a:rPr lang="tr-TR" sz="2400" b="1" dirty="0" smtClean="0"/>
              <a:t> </a:t>
            </a:r>
            <a:r>
              <a:rPr lang="tr-TR" sz="2400" dirty="0" smtClean="0"/>
              <a:t>Matrah artırıp ödemeyen mükellefe ceza var; </a:t>
            </a:r>
            <a:r>
              <a:rPr lang="tr-TR" sz="2800" dirty="0" smtClean="0"/>
              <a:t>6183’e göre </a:t>
            </a:r>
            <a:r>
              <a:rPr lang="tr-TR" sz="2800" dirty="0"/>
              <a:t>gecikme zammı 1 kat fazla </a:t>
            </a:r>
            <a:r>
              <a:rPr lang="tr-TR" sz="2800" dirty="0" smtClean="0"/>
              <a:t>uygulanacak.</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Matrah artırımı </a:t>
            </a:r>
            <a:r>
              <a:rPr lang="tr-TR" sz="2800" dirty="0">
                <a:solidFill>
                  <a:schemeClr val="tx2">
                    <a:lumMod val="60000"/>
                    <a:lumOff val="40000"/>
                  </a:schemeClr>
                </a:solidFill>
              </a:rPr>
              <a:t>nedeniyle ödenen vergiler gider olarak </a:t>
            </a:r>
            <a:r>
              <a:rPr lang="tr-TR" sz="2800" dirty="0" smtClean="0">
                <a:solidFill>
                  <a:schemeClr val="tx2">
                    <a:lumMod val="60000"/>
                    <a:lumOff val="40000"/>
                  </a:schemeClr>
                </a:solidFill>
              </a:rPr>
              <a:t>yazılamaz.</a:t>
            </a:r>
            <a:endParaRPr lang="tr-TR" sz="2800" dirty="0">
              <a:solidFill>
                <a:schemeClr val="tx2">
                  <a:lumMod val="60000"/>
                  <a:lumOff val="40000"/>
                </a:schemeClr>
              </a:solidFill>
            </a:endParaRPr>
          </a:p>
          <a:p>
            <a:pPr>
              <a:buFont typeface="Wingdings" pitchFamily="2" charset="2"/>
              <a:buChar char="Ø"/>
            </a:pPr>
            <a:r>
              <a:rPr lang="tr-TR" sz="2800" dirty="0" smtClean="0"/>
              <a:t> Artırılan </a:t>
            </a:r>
            <a:r>
              <a:rPr lang="tr-TR" sz="2800" dirty="0"/>
              <a:t>matrahlar nedeniyle </a:t>
            </a:r>
            <a:r>
              <a:rPr lang="tr-TR" sz="2800" dirty="0" smtClean="0"/>
              <a:t>Geçici </a:t>
            </a:r>
            <a:r>
              <a:rPr lang="tr-TR" sz="2800" dirty="0"/>
              <a:t>V</a:t>
            </a:r>
            <a:r>
              <a:rPr lang="tr-TR" sz="2800" dirty="0" smtClean="0"/>
              <a:t>ergi </a:t>
            </a:r>
            <a:r>
              <a:rPr lang="tr-TR" sz="2800" dirty="0"/>
              <a:t>hesaplanmaz ve tahsil </a:t>
            </a:r>
            <a:r>
              <a:rPr lang="tr-TR" sz="2800" dirty="0" smtClean="0"/>
              <a:t>olunmaz.</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Matrah artırımı </a:t>
            </a:r>
            <a:r>
              <a:rPr lang="tr-TR" sz="2800" dirty="0">
                <a:solidFill>
                  <a:schemeClr val="tx2">
                    <a:lumMod val="60000"/>
                    <a:lumOff val="40000"/>
                  </a:schemeClr>
                </a:solidFill>
              </a:rPr>
              <a:t>defter ve belgelerin ibraz yükümlülüğünü ortadan </a:t>
            </a:r>
            <a:r>
              <a:rPr lang="tr-TR" sz="2800" dirty="0"/>
              <a:t>kaldırmaz. Sadece tarhiyat yapılamaz.</a:t>
            </a:r>
          </a:p>
          <a:p>
            <a:pPr>
              <a:buFont typeface="Wingdings" pitchFamily="2" charset="2"/>
              <a:buChar char="Ø"/>
            </a:pPr>
            <a:r>
              <a:rPr lang="tr-TR" sz="2800" dirty="0"/>
              <a:t> </a:t>
            </a:r>
            <a:r>
              <a:rPr lang="tr-TR" sz="2800" dirty="0" smtClean="0">
                <a:solidFill>
                  <a:schemeClr val="tx2">
                    <a:lumMod val="60000"/>
                    <a:lumOff val="40000"/>
                  </a:schemeClr>
                </a:solidFill>
              </a:rPr>
              <a:t>Daha </a:t>
            </a:r>
            <a:r>
              <a:rPr lang="tr-TR" sz="2800" dirty="0">
                <a:solidFill>
                  <a:schemeClr val="tx2">
                    <a:lumMod val="60000"/>
                    <a:lumOff val="40000"/>
                  </a:schemeClr>
                </a:solidFill>
              </a:rPr>
              <a:t>önce incelenmiş bir dönem için de matrah </a:t>
            </a:r>
            <a:r>
              <a:rPr lang="tr-TR" sz="2800" dirty="0" smtClean="0">
                <a:solidFill>
                  <a:schemeClr val="tx2">
                    <a:lumMod val="60000"/>
                    <a:lumOff val="40000"/>
                  </a:schemeClr>
                </a:solidFill>
              </a:rPr>
              <a:t>artırılabilir.</a:t>
            </a:r>
            <a:endParaRPr lang="tr-TR" sz="2800" dirty="0">
              <a:solidFill>
                <a:schemeClr val="tx2">
                  <a:lumMod val="60000"/>
                  <a:lumOff val="40000"/>
                </a:schemeClr>
              </a:solidFill>
            </a:endParaRPr>
          </a:p>
          <a:p>
            <a:pPr>
              <a:buFont typeface="Wingdings" pitchFamily="2" charset="2"/>
              <a:buChar char="Ø"/>
            </a:pPr>
            <a:r>
              <a:rPr lang="tr-TR" sz="2800" dirty="0" smtClean="0"/>
              <a:t> Matrah artırımı </a:t>
            </a:r>
            <a:r>
              <a:rPr lang="tr-TR" sz="2800" dirty="0"/>
              <a:t>nedeniyle verilen beyanlar için D</a:t>
            </a:r>
            <a:r>
              <a:rPr lang="tr-TR" sz="2800" dirty="0" smtClean="0"/>
              <a:t>amga </a:t>
            </a:r>
            <a:r>
              <a:rPr lang="tr-TR" sz="2800" dirty="0"/>
              <a:t>V</a:t>
            </a:r>
            <a:r>
              <a:rPr lang="tr-TR" sz="2800" dirty="0" smtClean="0"/>
              <a:t>ergisi </a:t>
            </a:r>
            <a:r>
              <a:rPr lang="tr-TR" sz="2800" dirty="0"/>
              <a:t>alınmayacaktır</a:t>
            </a:r>
            <a:r>
              <a:rPr lang="tr-TR" sz="2800" dirty="0" smtClean="0"/>
              <a:t>.</a:t>
            </a:r>
            <a:endParaRPr lang="tr-TR" sz="2800" dirty="0"/>
          </a:p>
          <a:p>
            <a:pPr>
              <a:buFont typeface="Wingdings" pitchFamily="2" charset="2"/>
              <a:buChar char="Ø"/>
            </a:pPr>
            <a:r>
              <a:rPr lang="tr-TR" sz="2800" dirty="0" smtClean="0"/>
              <a:t> </a:t>
            </a:r>
            <a:r>
              <a:rPr lang="tr-TR" sz="2800" dirty="0" smtClean="0">
                <a:solidFill>
                  <a:schemeClr val="tx2">
                    <a:lumMod val="60000"/>
                    <a:lumOff val="40000"/>
                  </a:schemeClr>
                </a:solidFill>
              </a:rPr>
              <a:t>Sahte </a:t>
            </a:r>
            <a:r>
              <a:rPr lang="tr-TR" sz="2800" dirty="0">
                <a:solidFill>
                  <a:schemeClr val="tx2">
                    <a:lumMod val="60000"/>
                    <a:lumOff val="40000"/>
                  </a:schemeClr>
                </a:solidFill>
              </a:rPr>
              <a:t>belge düzenleyenler matrah </a:t>
            </a:r>
            <a:r>
              <a:rPr lang="tr-TR" sz="2800" dirty="0" smtClean="0">
                <a:solidFill>
                  <a:schemeClr val="tx2">
                    <a:lumMod val="60000"/>
                    <a:lumOff val="40000"/>
                  </a:schemeClr>
                </a:solidFill>
              </a:rPr>
              <a:t>artırımından </a:t>
            </a:r>
            <a:r>
              <a:rPr lang="tr-TR" sz="2800" dirty="0">
                <a:solidFill>
                  <a:schemeClr val="tx2">
                    <a:lumMod val="60000"/>
                    <a:lumOff val="40000"/>
                  </a:schemeClr>
                </a:solidFill>
              </a:rPr>
              <a:t>yararlanamazlar</a:t>
            </a:r>
            <a:r>
              <a:rPr lang="tr-TR" sz="2800" dirty="0" smtClean="0">
                <a:solidFill>
                  <a:schemeClr val="tx2">
                    <a:lumMod val="60000"/>
                    <a:lumOff val="40000"/>
                  </a:schemeClr>
                </a:solidFill>
              </a:rPr>
              <a:t>.</a:t>
            </a:r>
            <a:endParaRPr lang="tr-TR" sz="2800" dirty="0">
              <a:solidFill>
                <a:schemeClr val="tx2">
                  <a:lumMod val="60000"/>
                  <a:lumOff val="40000"/>
                </a:schemeClr>
              </a:solidFill>
            </a:endParaRPr>
          </a:p>
        </p:txBody>
      </p:sp>
    </p:spTree>
    <p:extLst>
      <p:ext uri="{BB962C8B-B14F-4D97-AF65-F5344CB8AC3E}">
        <p14:creationId xmlns:p14="http://schemas.microsoft.com/office/powerpoint/2010/main" val="1529847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E) </a:t>
            </a:r>
            <a:r>
              <a:rPr lang="tr-TR" sz="4000" b="1" dirty="0">
                <a:solidFill>
                  <a:srgbClr val="FF0000"/>
                </a:solidFill>
                <a:latin typeface="Constantia" pitchFamily="18" charset="0"/>
              </a:rPr>
              <a:t>MATRAH VE VERGİ </a:t>
            </a:r>
            <a:r>
              <a:rPr lang="tr-TR" sz="4000" b="1" dirty="0" smtClean="0">
                <a:solidFill>
                  <a:srgbClr val="FF0000"/>
                </a:solidFill>
                <a:latin typeface="Constantia" pitchFamily="18" charset="0"/>
              </a:rPr>
              <a:t>ARTIRIMI</a:t>
            </a:r>
            <a:br>
              <a:rPr lang="tr-TR" sz="4000" b="1" dirty="0" smtClean="0">
                <a:solidFill>
                  <a:srgbClr val="FF0000"/>
                </a:solidFill>
                <a:latin typeface="Constantia" pitchFamily="18" charset="0"/>
              </a:rPr>
            </a:br>
            <a:r>
              <a:rPr lang="tr-TR" sz="4000" b="1" dirty="0" smtClean="0">
                <a:solidFill>
                  <a:srgbClr val="FF0000"/>
                </a:solidFill>
                <a:latin typeface="Constantia" pitchFamily="18" charset="0"/>
              </a:rPr>
              <a:t>Genel</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439394" y="1447800"/>
            <a:ext cx="11483439" cy="5249893"/>
          </a:xfrm>
        </p:spPr>
        <p:txBody>
          <a:bodyPr>
            <a:normAutofit/>
          </a:bodyPr>
          <a:lstStyle/>
          <a:p>
            <a:pPr>
              <a:buFont typeface="Wingdings" pitchFamily="2" charset="2"/>
              <a:buChar char="Ø"/>
            </a:pPr>
            <a:r>
              <a:rPr lang="tr-TR" sz="2600" dirty="0" smtClean="0"/>
              <a:t> Matrah artırımı </a:t>
            </a:r>
            <a:r>
              <a:rPr lang="tr-TR" sz="2600" dirty="0"/>
              <a:t>yapılan yıllar için beyanname vermedikleri gerekçesi ile usulsüzlük ve özel usulsüzlük cezası kesilmeyecektir.</a:t>
            </a:r>
          </a:p>
          <a:p>
            <a:pPr>
              <a:buFont typeface="Wingdings" pitchFamily="2" charset="2"/>
              <a:buChar char="Ø"/>
            </a:pPr>
            <a:r>
              <a:rPr lang="tr-TR" sz="2600" dirty="0" smtClean="0"/>
              <a:t> </a:t>
            </a:r>
            <a:r>
              <a:rPr lang="tr-TR" sz="2600" dirty="0" smtClean="0">
                <a:solidFill>
                  <a:schemeClr val="tx2">
                    <a:lumMod val="60000"/>
                    <a:lumOff val="40000"/>
                  </a:schemeClr>
                </a:solidFill>
              </a:rPr>
              <a:t>Matrah artırımı </a:t>
            </a:r>
            <a:r>
              <a:rPr lang="tr-TR" sz="2600" dirty="0">
                <a:solidFill>
                  <a:schemeClr val="tx2">
                    <a:lumMod val="60000"/>
                    <a:lumOff val="40000"/>
                  </a:schemeClr>
                </a:solidFill>
              </a:rPr>
              <a:t>eksik veya hatalı yapılırsa, eksik tahakkuk 1. Taksit süresi sonuna kadar tahakkuk etmiş sayılır</a:t>
            </a:r>
            <a:r>
              <a:rPr lang="tr-TR" sz="2600" dirty="0" smtClean="0">
                <a:solidFill>
                  <a:schemeClr val="tx2">
                    <a:lumMod val="60000"/>
                    <a:lumOff val="40000"/>
                  </a:schemeClr>
                </a:solidFill>
              </a:rPr>
              <a:t>.</a:t>
            </a:r>
            <a:endParaRPr lang="tr-TR" sz="2600" dirty="0">
              <a:solidFill>
                <a:schemeClr val="tx2">
                  <a:lumMod val="60000"/>
                  <a:lumOff val="40000"/>
                </a:schemeClr>
              </a:solidFill>
            </a:endParaRPr>
          </a:p>
          <a:p>
            <a:pPr>
              <a:buFont typeface="Wingdings" pitchFamily="2" charset="2"/>
              <a:buChar char="Ø"/>
            </a:pPr>
            <a:r>
              <a:rPr lang="tr-TR" sz="2600" dirty="0" smtClean="0">
                <a:solidFill>
                  <a:srgbClr val="C00000"/>
                </a:solidFill>
              </a:rPr>
              <a:t> İncelemesi </a:t>
            </a:r>
            <a:r>
              <a:rPr lang="tr-TR" sz="2600" dirty="0">
                <a:solidFill>
                  <a:srgbClr val="C00000"/>
                </a:solidFill>
              </a:rPr>
              <a:t>devam eden mükellefler de ilgili yıllar için matrah </a:t>
            </a:r>
            <a:r>
              <a:rPr lang="tr-TR" sz="2600" dirty="0" smtClean="0">
                <a:solidFill>
                  <a:srgbClr val="C00000"/>
                </a:solidFill>
              </a:rPr>
              <a:t>artırımı </a:t>
            </a:r>
            <a:r>
              <a:rPr lang="tr-TR" sz="2600" dirty="0">
                <a:solidFill>
                  <a:srgbClr val="C00000"/>
                </a:solidFill>
              </a:rPr>
              <a:t>yapabilirler. Bu durum yasadan önce başlamış olan incelemelerinin devamına mani değildir. Matrah arttıran mükellefin incelemesi Eylül/2016 sonuna kadar tamamlanamaz ise incelemeye devam edilmeyecektir. Bu durumda matrah </a:t>
            </a:r>
            <a:r>
              <a:rPr lang="tr-TR" sz="2600" dirty="0" smtClean="0">
                <a:solidFill>
                  <a:srgbClr val="C00000"/>
                </a:solidFill>
              </a:rPr>
              <a:t>artırımına </a:t>
            </a:r>
            <a:r>
              <a:rPr lang="tr-TR" sz="2600" dirty="0">
                <a:solidFill>
                  <a:srgbClr val="C00000"/>
                </a:solidFill>
              </a:rPr>
              <a:t>göre çıkan vergiler ödenecektir</a:t>
            </a:r>
            <a:r>
              <a:rPr lang="tr-TR" sz="2600" dirty="0" smtClean="0">
                <a:solidFill>
                  <a:srgbClr val="C00000"/>
                </a:solidFill>
              </a:rPr>
              <a:t>.</a:t>
            </a:r>
            <a:endParaRPr lang="tr-TR" sz="2600" dirty="0">
              <a:solidFill>
                <a:srgbClr val="C00000"/>
              </a:solidFill>
            </a:endParaRPr>
          </a:p>
          <a:p>
            <a:pPr>
              <a:buFont typeface="Wingdings" pitchFamily="2" charset="2"/>
              <a:buChar char="Ø"/>
            </a:pPr>
            <a:r>
              <a:rPr lang="tr-TR" sz="2600" dirty="0" smtClean="0">
                <a:solidFill>
                  <a:schemeClr val="accent1">
                    <a:lumMod val="75000"/>
                  </a:schemeClr>
                </a:solidFill>
              </a:rPr>
              <a:t> </a:t>
            </a:r>
            <a:endParaRPr lang="tr-TR" dirty="0"/>
          </a:p>
        </p:txBody>
      </p:sp>
    </p:spTree>
    <p:extLst>
      <p:ext uri="{BB962C8B-B14F-4D97-AF65-F5344CB8AC3E}">
        <p14:creationId xmlns:p14="http://schemas.microsoft.com/office/powerpoint/2010/main" val="3517621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latin typeface="Constantia" pitchFamily="18" charset="0"/>
              </a:rPr>
              <a:t>E) MATRAH VE VERGİ ARTIRIMI</a:t>
            </a:r>
            <a:br>
              <a:rPr lang="tr-TR" b="1" dirty="0">
                <a:solidFill>
                  <a:srgbClr val="FF0000"/>
                </a:solidFill>
                <a:latin typeface="Constantia" pitchFamily="18" charset="0"/>
              </a:rPr>
            </a:br>
            <a:r>
              <a:rPr lang="tr-TR" b="1" dirty="0">
                <a:solidFill>
                  <a:srgbClr val="FF0000"/>
                </a:solidFill>
                <a:latin typeface="Constantia" pitchFamily="18" charset="0"/>
              </a:rPr>
              <a:t>Genel</a:t>
            </a:r>
            <a:endParaRPr lang="tr-TR" dirty="0"/>
          </a:p>
        </p:txBody>
      </p:sp>
      <p:sp>
        <p:nvSpPr>
          <p:cNvPr id="3" name="İçerik Yer Tutucusu 2"/>
          <p:cNvSpPr>
            <a:spLocks noGrp="1"/>
          </p:cNvSpPr>
          <p:nvPr>
            <p:ph idx="1"/>
          </p:nvPr>
        </p:nvSpPr>
        <p:spPr/>
        <p:txBody>
          <a:bodyPr>
            <a:normAutofit fontScale="92500" lnSpcReduction="20000"/>
          </a:bodyPr>
          <a:lstStyle/>
          <a:p>
            <a:pPr>
              <a:buFont typeface="Wingdings" pitchFamily="2" charset="2"/>
              <a:buChar char="Ø"/>
            </a:pPr>
            <a:r>
              <a:rPr lang="tr-TR" dirty="0">
                <a:solidFill>
                  <a:schemeClr val="accent1">
                    <a:lumMod val="75000"/>
                  </a:schemeClr>
                </a:solidFill>
              </a:rPr>
              <a:t> İnceleme sonucu matrah yada vergi farkı bulunması halinde, inceleme raporları yada takdir komisyonu kararları vergi dairesine intikal etmeden önce matrah artırımı yapılmış ise inceleme sonucu bulunan vergiler ile  matrah artırımına göre bulunan vergiler kıyaslanır, hangisi büyük ise o ödenir. </a:t>
            </a:r>
          </a:p>
          <a:p>
            <a:pPr>
              <a:buFont typeface="Wingdings" pitchFamily="2" charset="2"/>
              <a:buChar char="Ø"/>
            </a:pPr>
            <a:r>
              <a:rPr lang="tr-TR" dirty="0"/>
              <a:t> Eğer rapor vergi dairesine intikal ettikten sonra matrah arttırılır ise bu durumda her iki duruma göre tarh edilen vergiler ödenecektir.</a:t>
            </a:r>
          </a:p>
          <a:p>
            <a:pPr>
              <a:buFont typeface="Wingdings" pitchFamily="2" charset="2"/>
              <a:buChar char="Ø"/>
            </a:pPr>
            <a:r>
              <a:rPr lang="tr-TR" dirty="0"/>
              <a:t> </a:t>
            </a:r>
            <a:r>
              <a:rPr lang="tr-TR" dirty="0">
                <a:solidFill>
                  <a:schemeClr val="tx2">
                    <a:lumMod val="60000"/>
                    <a:lumOff val="40000"/>
                  </a:schemeClr>
                </a:solidFill>
              </a:rPr>
              <a:t>Taksit yapılmak istenmesi durumunda 6 taksitte 12 ayda ödenecektir</a:t>
            </a:r>
            <a:r>
              <a:rPr lang="tr-TR" dirty="0" smtClean="0">
                <a:solidFill>
                  <a:schemeClr val="tx2">
                    <a:lumMod val="60000"/>
                    <a:lumOff val="40000"/>
                  </a:schemeClr>
                </a:solidFill>
              </a:rPr>
              <a:t>.</a:t>
            </a:r>
          </a:p>
          <a:p>
            <a:pPr>
              <a:buFont typeface="Wingdings" pitchFamily="2" charset="2"/>
              <a:buChar char="Ø"/>
            </a:pPr>
            <a:r>
              <a:rPr lang="tr-TR" dirty="0" smtClean="0">
                <a:solidFill>
                  <a:schemeClr val="tx2">
                    <a:lumMod val="60000"/>
                    <a:lumOff val="40000"/>
                  </a:schemeClr>
                </a:solidFill>
              </a:rPr>
              <a:t>Mükellefler GVK/94 kapsamındaki ücret, SM gibi ödemlerden dolayı da matrah arttırabilirler.</a:t>
            </a:r>
            <a:endParaRPr lang="tr-TR" dirty="0">
              <a:solidFill>
                <a:schemeClr val="tx2">
                  <a:lumMod val="60000"/>
                  <a:lumOff val="40000"/>
                </a:schemeClr>
              </a:solidFill>
            </a:endParaRPr>
          </a:p>
          <a:p>
            <a:endParaRPr lang="tr-TR" dirty="0"/>
          </a:p>
        </p:txBody>
      </p:sp>
    </p:spTree>
    <p:extLst>
      <p:ext uri="{BB962C8B-B14F-4D97-AF65-F5344CB8AC3E}">
        <p14:creationId xmlns:p14="http://schemas.microsoft.com/office/powerpoint/2010/main" val="18423478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240" y="833120"/>
            <a:ext cx="10515600" cy="97948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sz="3300" b="1" dirty="0" smtClean="0">
                <a:solidFill>
                  <a:schemeClr val="accent1">
                    <a:lumMod val="75000"/>
                  </a:schemeClr>
                </a:solidFill>
                <a:latin typeface="+mn-lt"/>
              </a:rPr>
              <a:t>faturasız Alım Var ise</a:t>
            </a:r>
            <a:r>
              <a:rPr lang="tr-TR" sz="3100" b="1" dirty="0">
                <a:solidFill>
                  <a:schemeClr val="accent1">
                    <a:lumMod val="75000"/>
                  </a:schemeClr>
                </a:solidFill>
                <a:latin typeface="+mn-lt"/>
              </a:rPr>
              <a:t/>
            </a:r>
            <a:br>
              <a:rPr lang="tr-TR" sz="3100" b="1" dirty="0">
                <a:solidFill>
                  <a:schemeClr val="accent1">
                    <a:lumMod val="75000"/>
                  </a:schemeClr>
                </a:solidFill>
                <a:latin typeface="+mn-lt"/>
              </a:rPr>
            </a:br>
            <a:r>
              <a:rPr lang="tr-TR" dirty="0"/>
              <a:t>	</a:t>
            </a:r>
          </a:p>
        </p:txBody>
      </p:sp>
      <p:sp>
        <p:nvSpPr>
          <p:cNvPr id="3" name="İçerik Yer Tutucusu 2"/>
          <p:cNvSpPr>
            <a:spLocks noGrp="1"/>
          </p:cNvSpPr>
          <p:nvPr>
            <p:ph idx="1"/>
          </p:nvPr>
        </p:nvSpPr>
        <p:spPr>
          <a:xfrm>
            <a:off x="929640" y="1551307"/>
            <a:ext cx="10515600" cy="5306693"/>
          </a:xfrm>
        </p:spPr>
        <p:txBody>
          <a:bodyPr>
            <a:normAutofit fontScale="25000" lnSpcReduction="20000"/>
          </a:bodyPr>
          <a:lstStyle/>
          <a:p>
            <a:pPr marL="0" indent="0">
              <a:buNone/>
            </a:pPr>
            <a:endParaRPr lang="tr-TR" sz="11200" b="1" dirty="0" smtClean="0">
              <a:solidFill>
                <a:schemeClr val="accent1">
                  <a:lumMod val="75000"/>
                </a:schemeClr>
              </a:solidFill>
            </a:endParaRPr>
          </a:p>
          <a:p>
            <a:pPr>
              <a:buFont typeface="Wingdings" pitchFamily="2" charset="2"/>
              <a:buChar char="Ø"/>
            </a:pPr>
            <a:r>
              <a:rPr lang="tr-TR" sz="9600" b="1" dirty="0" smtClean="0"/>
              <a:t> </a:t>
            </a:r>
            <a:r>
              <a:rPr lang="tr-TR" sz="11200" dirty="0" smtClean="0"/>
              <a:t>Mükellefler, işletmede olan ancak kayıtlarda yer almayan </a:t>
            </a:r>
            <a:r>
              <a:rPr lang="tr-TR" sz="11200" dirty="0"/>
              <a:t>emtia, makine, teçhizat ve demirbaşlar </a:t>
            </a:r>
            <a:r>
              <a:rPr lang="tr-TR" sz="11200" dirty="0" smtClean="0"/>
              <a:t>için liste yaparak Kasım/2016 sonuna kadar vergi dairesine beyan edeceklerdir.</a:t>
            </a:r>
          </a:p>
          <a:p>
            <a:pPr>
              <a:buFont typeface="Wingdings" pitchFamily="2" charset="2"/>
              <a:buChar char="Ø"/>
            </a:pPr>
            <a:r>
              <a:rPr lang="tr-TR" sz="11200" dirty="0" smtClean="0"/>
              <a:t> </a:t>
            </a:r>
            <a:r>
              <a:rPr lang="tr-TR" sz="11200" dirty="0" smtClean="0">
                <a:solidFill>
                  <a:schemeClr val="tx2">
                    <a:lumMod val="60000"/>
                    <a:lumOff val="40000"/>
                  </a:schemeClr>
                </a:solidFill>
              </a:rPr>
              <a:t>Mükellefler bu listelerin değerlerini kendileri tespit edebileceklerdir</a:t>
            </a:r>
            <a:r>
              <a:rPr lang="tr-TR" sz="11200" dirty="0" smtClean="0"/>
              <a:t>.</a:t>
            </a:r>
          </a:p>
          <a:p>
            <a:pPr>
              <a:buFont typeface="Wingdings" pitchFamily="2" charset="2"/>
              <a:buChar char="Ø"/>
            </a:pPr>
            <a:r>
              <a:rPr lang="tr-TR" sz="11200" dirty="0" smtClean="0"/>
              <a:t> Ancak </a:t>
            </a:r>
            <a:r>
              <a:rPr lang="tr-TR" sz="11200" dirty="0"/>
              <a:t>bu kapsamda bildirilen demirbaş için amortisman ayrılamaz</a:t>
            </a:r>
            <a:r>
              <a:rPr lang="tr-TR" sz="11200" dirty="0" smtClean="0"/>
              <a:t>.</a:t>
            </a:r>
          </a:p>
          <a:p>
            <a:pPr>
              <a:buFont typeface="Wingdings" pitchFamily="2" charset="2"/>
              <a:buChar char="Ø"/>
            </a:pPr>
            <a:r>
              <a:rPr lang="tr-TR" sz="11200" dirty="0" smtClean="0"/>
              <a:t> </a:t>
            </a:r>
            <a:r>
              <a:rPr lang="tr-TR" sz="11200" dirty="0" smtClean="0">
                <a:solidFill>
                  <a:schemeClr val="tx2">
                    <a:lumMod val="60000"/>
                    <a:lumOff val="40000"/>
                  </a:schemeClr>
                </a:solidFill>
              </a:rPr>
              <a:t>Kaydedilen Emtia </a:t>
            </a:r>
            <a:r>
              <a:rPr lang="tr-TR" sz="11200" dirty="0">
                <a:solidFill>
                  <a:schemeClr val="tx2">
                    <a:lumMod val="60000"/>
                    <a:lumOff val="40000"/>
                  </a:schemeClr>
                </a:solidFill>
              </a:rPr>
              <a:t>için ayrı, makine, teçhizat ve demirbaşlar için ayrı olmak üzere özel karşılık hesabı </a:t>
            </a:r>
            <a:r>
              <a:rPr lang="tr-TR" sz="11200" dirty="0" smtClean="0">
                <a:solidFill>
                  <a:schemeClr val="tx2">
                    <a:lumMod val="60000"/>
                    <a:lumOff val="40000"/>
                  </a:schemeClr>
                </a:solidFill>
              </a:rPr>
              <a:t>açılır.</a:t>
            </a:r>
          </a:p>
          <a:p>
            <a:pPr>
              <a:buFont typeface="Wingdings" pitchFamily="2" charset="2"/>
              <a:buChar char="Ø"/>
            </a:pPr>
            <a:r>
              <a:rPr lang="tr-TR" sz="11200" dirty="0" smtClean="0"/>
              <a:t> Emtia </a:t>
            </a:r>
            <a:r>
              <a:rPr lang="tr-TR" sz="11200" dirty="0"/>
              <a:t>için ayrılan karşılık, ortaklara dağıtılması veya işletmenin tasfiye edilmesi </a:t>
            </a:r>
            <a:r>
              <a:rPr lang="tr-TR" sz="11200" dirty="0" smtClean="0"/>
              <a:t>halinde </a:t>
            </a:r>
            <a:r>
              <a:rPr lang="tr-TR" sz="11200" dirty="0"/>
              <a:t>sermayenin unsuru sayılır ve vergilendirilmez. </a:t>
            </a:r>
          </a:p>
          <a:p>
            <a:endParaRPr lang="tr-TR" sz="12800" dirty="0" smtClean="0"/>
          </a:p>
          <a:p>
            <a:pPr marL="0" indent="0">
              <a:buNone/>
            </a:pPr>
            <a:endParaRPr lang="tr-TR" sz="12800" dirty="0"/>
          </a:p>
          <a:p>
            <a:pPr marL="0" indent="0">
              <a:buNone/>
            </a:pPr>
            <a:endParaRPr lang="tr-TR" sz="12800" dirty="0"/>
          </a:p>
          <a:p>
            <a:pPr marL="0" indent="0">
              <a:buNone/>
            </a:pPr>
            <a:endParaRPr lang="tr-TR" sz="12800" dirty="0"/>
          </a:p>
          <a:p>
            <a:pPr marL="0" indent="0">
              <a:buNone/>
            </a:pPr>
            <a:endParaRPr lang="tr-TR" b="1" dirty="0" smtClean="0">
              <a:solidFill>
                <a:schemeClr val="accent1">
                  <a:lumMod val="75000"/>
                </a:schemeClr>
              </a:solidFill>
            </a:endParaRPr>
          </a:p>
          <a:p>
            <a:pPr marL="0" indent="0">
              <a:buNone/>
            </a:pPr>
            <a:r>
              <a:rPr lang="tr-TR" dirty="0">
                <a:solidFill>
                  <a:schemeClr val="accent1">
                    <a:lumMod val="75000"/>
                  </a:schemeClr>
                </a:solidFill>
              </a:rPr>
              <a:t/>
            </a:r>
            <a:br>
              <a:rPr lang="tr-TR" dirty="0">
                <a:solidFill>
                  <a:schemeClr val="accent1">
                    <a:lumMod val="75000"/>
                  </a:schemeClr>
                </a:solidFill>
              </a:rPr>
            </a:br>
            <a:endParaRPr lang="tr-TR" dirty="0" smtClean="0">
              <a:solidFill>
                <a:schemeClr val="accent1">
                  <a:lumMod val="75000"/>
                </a:schemeClr>
              </a:solidFill>
            </a:endParaRPr>
          </a:p>
          <a:p>
            <a:pPr marL="0" indent="0">
              <a:buNone/>
            </a:pPr>
            <a:endParaRPr lang="tr-TR" dirty="0">
              <a:solidFill>
                <a:schemeClr val="accent1">
                  <a:lumMod val="75000"/>
                </a:schemeClr>
              </a:solidFill>
            </a:endParaRPr>
          </a:p>
        </p:txBody>
      </p:sp>
    </p:spTree>
    <p:extLst>
      <p:ext uri="{BB962C8B-B14F-4D97-AF65-F5344CB8AC3E}">
        <p14:creationId xmlns:p14="http://schemas.microsoft.com/office/powerpoint/2010/main" val="20764335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160" y="502295"/>
            <a:ext cx="10515600" cy="1325563"/>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a:solidFill>
                  <a:srgbClr val="FF0000"/>
                </a:solidFill>
              </a:rPr>
              <a:t/>
            </a:r>
            <a:br>
              <a:rPr lang="tr-TR" b="1" dirty="0">
                <a:solidFill>
                  <a:srgbClr val="FF0000"/>
                </a:solidFill>
              </a:rPr>
            </a:br>
            <a:r>
              <a:rPr lang="tr-TR" sz="3300" b="1" dirty="0" smtClean="0">
                <a:solidFill>
                  <a:schemeClr val="accent1">
                    <a:lumMod val="75000"/>
                  </a:schemeClr>
                </a:solidFill>
                <a:latin typeface="+mn-lt"/>
              </a:rPr>
              <a:t>faturasız alımların var ise</a:t>
            </a:r>
            <a:r>
              <a:rPr lang="tr-TR" sz="3300" b="1" dirty="0">
                <a:solidFill>
                  <a:schemeClr val="accent1">
                    <a:lumMod val="75000"/>
                  </a:schemeClr>
                </a:solidFill>
                <a:latin typeface="+mn-lt"/>
              </a:rPr>
              <a:t/>
            </a:r>
            <a:br>
              <a:rPr lang="tr-TR" sz="3300" b="1" dirty="0">
                <a:solidFill>
                  <a:schemeClr val="accent1">
                    <a:lumMod val="75000"/>
                  </a:schemeClr>
                </a:solidFill>
                <a:latin typeface="+mn-lt"/>
              </a:rPr>
            </a:b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609600" y="1981206"/>
            <a:ext cx="10972800" cy="4525963"/>
          </a:xfrm>
        </p:spPr>
        <p:txBody>
          <a:bodyPr>
            <a:normAutofit fontScale="25000" lnSpcReduction="20000"/>
          </a:bodyPr>
          <a:lstStyle/>
          <a:p>
            <a:pPr>
              <a:buFont typeface="Wingdings" pitchFamily="2" charset="2"/>
              <a:buChar char="Ø"/>
            </a:pPr>
            <a:r>
              <a:rPr lang="tr-TR" sz="9600" b="1" dirty="0" smtClean="0"/>
              <a:t> </a:t>
            </a:r>
            <a:r>
              <a:rPr lang="tr-TR" sz="11200" dirty="0" smtClean="0"/>
              <a:t>Makine</a:t>
            </a:r>
            <a:r>
              <a:rPr lang="tr-TR" sz="11200" dirty="0"/>
              <a:t>, teçhizat ve demirbaşlar envantere kaydedilir ve ayrılan karşılık birikmiş amortisman addolunur. </a:t>
            </a:r>
          </a:p>
          <a:p>
            <a:pPr>
              <a:buFont typeface="Wingdings" pitchFamily="2" charset="2"/>
              <a:buChar char="Ø"/>
            </a:pPr>
            <a:r>
              <a:rPr lang="tr-TR" sz="11200" dirty="0" smtClean="0"/>
              <a:t> </a:t>
            </a:r>
            <a:r>
              <a:rPr lang="tr-TR" sz="11200" dirty="0" smtClean="0">
                <a:solidFill>
                  <a:schemeClr val="tx2">
                    <a:lumMod val="60000"/>
                    <a:lumOff val="40000"/>
                  </a:schemeClr>
                </a:solidFill>
              </a:rPr>
              <a:t>İşletme </a:t>
            </a:r>
            <a:r>
              <a:rPr lang="tr-TR" sz="11200" dirty="0">
                <a:solidFill>
                  <a:schemeClr val="tx2">
                    <a:lumMod val="60000"/>
                    <a:lumOff val="40000"/>
                  </a:schemeClr>
                </a:solidFill>
              </a:rPr>
              <a:t>hesabı esasına göre defter tutan mükellefler ise söz konusu emtiayı defterlerinin gider kısmına satın alınan mal olarak kaydederler.</a:t>
            </a:r>
          </a:p>
          <a:p>
            <a:pPr>
              <a:buFont typeface="Wingdings" pitchFamily="2" charset="2"/>
              <a:buChar char="Ø"/>
            </a:pPr>
            <a:r>
              <a:rPr lang="tr-TR" sz="11200" dirty="0" smtClean="0"/>
              <a:t> Mükelleflerin </a:t>
            </a:r>
            <a:r>
              <a:rPr lang="tr-TR" sz="11200" dirty="0"/>
              <a:t>beyan etmiş oldukları emtia ve demirbaş eğer %18  KDV oranına tabi ise %10, indirimli orana tabi ise tabi olduğu oranın yarısı (%4 veya %1) kadar KDV’yi 30 </a:t>
            </a:r>
            <a:r>
              <a:rPr lang="tr-TR" sz="11200" dirty="0" smtClean="0"/>
              <a:t>Kasım’a </a:t>
            </a:r>
            <a:r>
              <a:rPr lang="tr-TR" sz="11200" dirty="0"/>
              <a:t>kadar beyan edip ödemeleri gerekmektedir.</a:t>
            </a:r>
          </a:p>
          <a:p>
            <a:pPr>
              <a:buFont typeface="Wingdings" pitchFamily="2" charset="2"/>
              <a:buChar char="Ø"/>
            </a:pPr>
            <a:r>
              <a:rPr lang="tr-TR" sz="11200" dirty="0" smtClean="0">
                <a:solidFill>
                  <a:schemeClr val="tx2">
                    <a:lumMod val="60000"/>
                    <a:lumOff val="40000"/>
                  </a:schemeClr>
                </a:solidFill>
              </a:rPr>
              <a:t> Makine</a:t>
            </a:r>
            <a:r>
              <a:rPr lang="tr-TR" sz="11200" dirty="0">
                <a:solidFill>
                  <a:schemeClr val="tx2">
                    <a:lumMod val="60000"/>
                    <a:lumOff val="40000"/>
                  </a:schemeClr>
                </a:solidFill>
              </a:rPr>
              <a:t>, teçhizat ve demirbaşlar üzerinden ödenen bu vergi, hesaplanan katma değer vergisinden indirilemez. Kurumlar vergisi açısından gider olarak dikkate alınır. </a:t>
            </a:r>
          </a:p>
          <a:p>
            <a:pPr>
              <a:buFont typeface="Wingdings" pitchFamily="2" charset="2"/>
              <a:buChar char="Ø"/>
            </a:pPr>
            <a:r>
              <a:rPr lang="tr-TR" sz="11200" dirty="0" smtClean="0"/>
              <a:t> Ancak </a:t>
            </a:r>
            <a:r>
              <a:rPr lang="tr-TR" sz="11200" dirty="0"/>
              <a:t>Emtia üzerinden ödenen vergi genel esaslara göre indirilir.</a:t>
            </a:r>
          </a:p>
          <a:p>
            <a:endParaRPr lang="tr-TR" sz="11200" dirty="0"/>
          </a:p>
          <a:p>
            <a:endParaRPr lang="tr-TR" dirty="0"/>
          </a:p>
        </p:txBody>
      </p:sp>
    </p:spTree>
    <p:extLst>
      <p:ext uri="{BB962C8B-B14F-4D97-AF65-F5344CB8AC3E}">
        <p14:creationId xmlns:p14="http://schemas.microsoft.com/office/powerpoint/2010/main" val="3229589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22960"/>
            <a:ext cx="10515600" cy="1325880"/>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sz="3200" b="1" dirty="0" smtClean="0">
                <a:solidFill>
                  <a:schemeClr val="accent1">
                    <a:lumMod val="75000"/>
                  </a:schemeClr>
                </a:solidFill>
              </a:rPr>
              <a:t>Faturasız Alış var ise</a:t>
            </a:r>
            <a:r>
              <a:rPr lang="tr-TR" sz="3300" b="1" dirty="0">
                <a:solidFill>
                  <a:schemeClr val="accent1">
                    <a:lumMod val="75000"/>
                  </a:schemeClr>
                </a:solidFill>
                <a:latin typeface="+mn-lt"/>
              </a:rPr>
              <a:t/>
            </a:r>
            <a:br>
              <a:rPr lang="tr-TR" sz="3300" b="1" dirty="0">
                <a:solidFill>
                  <a:schemeClr val="accent1">
                    <a:lumMod val="75000"/>
                  </a:schemeClr>
                </a:solidFill>
                <a:latin typeface="+mn-lt"/>
              </a:rPr>
            </a:b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822960" y="1935490"/>
            <a:ext cx="10515600" cy="4571999"/>
          </a:xfrm>
        </p:spPr>
        <p:txBody>
          <a:bodyPr>
            <a:normAutofit fontScale="62500" lnSpcReduction="20000"/>
          </a:bodyPr>
          <a:lstStyle/>
          <a:p>
            <a:pPr marL="0" indent="0">
              <a:buNone/>
            </a:pPr>
            <a:r>
              <a:rPr lang="tr-TR" sz="3600" dirty="0" smtClean="0">
                <a:solidFill>
                  <a:srgbClr val="FF0000"/>
                </a:solidFill>
              </a:rPr>
              <a:t>Örnek : </a:t>
            </a:r>
            <a:r>
              <a:rPr lang="tr-TR" sz="3600" dirty="0" smtClean="0"/>
              <a:t>Mükellef kurum faturasız olarak almış olduğu 40.000TL tutarındaki emtiayı 12/10/2016 tarihinde vergi dairesine bildirmiş olsun</a:t>
            </a:r>
          </a:p>
          <a:p>
            <a:pPr marL="0" indent="0">
              <a:buNone/>
            </a:pPr>
            <a:r>
              <a:rPr lang="tr-TR" sz="3600" dirty="0" smtClean="0"/>
              <a:t>__________________________12/10/2016 </a:t>
            </a:r>
            <a:r>
              <a:rPr lang="tr-TR" sz="3600" dirty="0"/>
              <a:t>______________________________</a:t>
            </a:r>
          </a:p>
          <a:p>
            <a:pPr marL="0" indent="0">
              <a:buNone/>
            </a:pPr>
            <a:r>
              <a:rPr lang="tr-TR" sz="3600" dirty="0" smtClean="0"/>
              <a:t>     153 </a:t>
            </a:r>
            <a:r>
              <a:rPr lang="tr-TR" sz="3600" dirty="0"/>
              <a:t>TİCARİ </a:t>
            </a:r>
            <a:r>
              <a:rPr lang="tr-TR" sz="3600" dirty="0" smtClean="0"/>
              <a:t>MALLAR         </a:t>
            </a:r>
            <a:r>
              <a:rPr lang="tr-TR" sz="3600" dirty="0"/>
              <a:t>40.000 TL</a:t>
            </a:r>
          </a:p>
          <a:p>
            <a:pPr marL="0" indent="0">
              <a:buNone/>
            </a:pPr>
            <a:r>
              <a:rPr lang="tr-TR" sz="3600" dirty="0" smtClean="0"/>
              <a:t>     191 </a:t>
            </a:r>
            <a:r>
              <a:rPr lang="tr-TR" sz="3600" dirty="0"/>
              <a:t>İNDİRİLECEK KDV </a:t>
            </a:r>
            <a:r>
              <a:rPr lang="tr-TR" sz="3600" dirty="0" smtClean="0"/>
              <a:t>       4.000 </a:t>
            </a:r>
            <a:r>
              <a:rPr lang="tr-TR" sz="3600" dirty="0"/>
              <a:t>TL</a:t>
            </a:r>
          </a:p>
          <a:p>
            <a:pPr marL="0" indent="0">
              <a:buNone/>
            </a:pPr>
            <a:r>
              <a:rPr lang="tr-TR" sz="3600" dirty="0"/>
              <a:t> 			</a:t>
            </a:r>
            <a:r>
              <a:rPr lang="tr-TR" sz="3600" dirty="0" smtClean="0"/>
              <a:t>       525 </a:t>
            </a:r>
            <a:r>
              <a:rPr lang="tr-TR" sz="3600" dirty="0"/>
              <a:t>KAYDA ALINAN </a:t>
            </a:r>
            <a:r>
              <a:rPr lang="tr-TR" sz="3600" dirty="0" smtClean="0"/>
              <a:t>EMTİA                </a:t>
            </a:r>
            <a:r>
              <a:rPr lang="tr-TR" sz="3600" dirty="0"/>
              <a:t>40.000 TL</a:t>
            </a:r>
          </a:p>
          <a:p>
            <a:pPr marL="0" indent="0">
              <a:buNone/>
            </a:pPr>
            <a:r>
              <a:rPr lang="tr-TR" sz="3600" dirty="0" smtClean="0"/>
              <a:t>                                                            ÖZEL </a:t>
            </a:r>
            <a:r>
              <a:rPr lang="tr-TR" sz="3600" dirty="0"/>
              <a:t>KARŞILIK HESABI</a:t>
            </a:r>
          </a:p>
          <a:p>
            <a:pPr marL="0" indent="0">
              <a:buNone/>
            </a:pPr>
            <a:r>
              <a:rPr lang="tr-TR" sz="3600" dirty="0" smtClean="0"/>
              <a:t>                                                           (</a:t>
            </a:r>
            <a:r>
              <a:rPr lang="tr-TR" sz="3600" dirty="0"/>
              <a:t>6736 sayılı Kanunun 6/1 </a:t>
            </a:r>
            <a:r>
              <a:rPr lang="tr-TR" sz="3600" dirty="0" err="1"/>
              <a:t>md.</a:t>
            </a:r>
            <a:r>
              <a:rPr lang="tr-TR" sz="3600" dirty="0"/>
              <a:t>)</a:t>
            </a:r>
          </a:p>
          <a:p>
            <a:pPr marL="0" indent="0">
              <a:buNone/>
            </a:pPr>
            <a:r>
              <a:rPr lang="tr-TR" sz="3600" dirty="0"/>
              <a:t> 		</a:t>
            </a:r>
            <a:r>
              <a:rPr lang="tr-TR" sz="3600" dirty="0" smtClean="0"/>
              <a:t>                       360 </a:t>
            </a:r>
            <a:r>
              <a:rPr lang="tr-TR" sz="3600" dirty="0"/>
              <a:t>ÖDENECEK VERGİ VE </a:t>
            </a:r>
            <a:r>
              <a:rPr lang="tr-TR" sz="3600" dirty="0" smtClean="0"/>
              <a:t>FONLAR      </a:t>
            </a:r>
            <a:r>
              <a:rPr lang="tr-TR" sz="3600" dirty="0"/>
              <a:t>4.000 </a:t>
            </a:r>
            <a:r>
              <a:rPr lang="tr-TR" sz="3600" dirty="0" smtClean="0"/>
              <a:t>TL (%10)</a:t>
            </a:r>
            <a:endParaRPr lang="tr-TR" sz="3600" dirty="0"/>
          </a:p>
          <a:p>
            <a:pPr marL="0" indent="0">
              <a:buNone/>
            </a:pPr>
            <a:r>
              <a:rPr lang="tr-TR" sz="3600" dirty="0" smtClean="0"/>
              <a:t>                                                             (Sorumlu </a:t>
            </a:r>
            <a:r>
              <a:rPr lang="tr-TR" sz="3600" dirty="0"/>
              <a:t>sıfatı ile ödenecek KDV)</a:t>
            </a:r>
          </a:p>
          <a:p>
            <a:pPr marL="0" indent="0">
              <a:buNone/>
            </a:pPr>
            <a:r>
              <a:rPr lang="tr-TR" sz="3600" dirty="0"/>
              <a:t>__________________________ / </a:t>
            </a:r>
            <a:r>
              <a:rPr lang="tr-TR" sz="3600" dirty="0" smtClean="0"/>
              <a:t>________________________________________</a:t>
            </a:r>
            <a:endParaRPr lang="tr-TR" sz="3600" dirty="0"/>
          </a:p>
          <a:p>
            <a:pPr marL="0" indent="0">
              <a:buNone/>
            </a:pPr>
            <a:r>
              <a:rPr lang="tr-TR" sz="3600" dirty="0"/>
              <a:t>Bu emtianın satılması hâlinde kayıtlara intikal ettirilecek satış bedeli 40.000 TL’nin</a:t>
            </a:r>
          </a:p>
          <a:p>
            <a:pPr marL="0" indent="0">
              <a:buNone/>
            </a:pPr>
            <a:r>
              <a:rPr lang="tr-TR" sz="3600" dirty="0"/>
              <a:t>altında olamayacaktır.</a:t>
            </a:r>
          </a:p>
          <a:p>
            <a:endParaRPr lang="tr-TR" dirty="0"/>
          </a:p>
        </p:txBody>
      </p:sp>
    </p:spTree>
    <p:extLst>
      <p:ext uri="{BB962C8B-B14F-4D97-AF65-F5344CB8AC3E}">
        <p14:creationId xmlns:p14="http://schemas.microsoft.com/office/powerpoint/2010/main" val="21707025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868055"/>
            <a:ext cx="10515600" cy="798657"/>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a:solidFill>
                  <a:srgbClr val="FF0000"/>
                </a:solidFill>
              </a:rPr>
              <a:t/>
            </a:r>
            <a:br>
              <a:rPr lang="tr-TR" b="1" dirty="0">
                <a:solidFill>
                  <a:srgbClr val="FF0000"/>
                </a:solidFill>
              </a:rPr>
            </a:br>
            <a:r>
              <a:rPr lang="tr-TR" b="1" dirty="0" smtClean="0">
                <a:solidFill>
                  <a:schemeClr val="accent1">
                    <a:lumMod val="75000"/>
                  </a:schemeClr>
                </a:solidFill>
              </a:rPr>
              <a:t>Faturasız Alış var ise </a:t>
            </a:r>
            <a:endParaRPr lang="tr-TR" sz="3300" b="1" dirty="0">
              <a:solidFill>
                <a:schemeClr val="accent1">
                  <a:lumMod val="75000"/>
                </a:schemeClr>
              </a:solidFill>
              <a:latin typeface="+mn-lt"/>
            </a:endParaRPr>
          </a:p>
        </p:txBody>
      </p:sp>
      <p:sp>
        <p:nvSpPr>
          <p:cNvPr id="3" name="İçerik Yer Tutucusu 2"/>
          <p:cNvSpPr>
            <a:spLocks noGrp="1"/>
          </p:cNvSpPr>
          <p:nvPr>
            <p:ph idx="1"/>
          </p:nvPr>
        </p:nvSpPr>
        <p:spPr>
          <a:xfrm>
            <a:off x="899160" y="1874531"/>
            <a:ext cx="10515600" cy="4648199"/>
          </a:xfrm>
        </p:spPr>
        <p:txBody>
          <a:bodyPr>
            <a:normAutofit fontScale="85000" lnSpcReduction="10000"/>
          </a:bodyPr>
          <a:lstStyle/>
          <a:p>
            <a:pPr marL="0" indent="0">
              <a:buNone/>
            </a:pPr>
            <a:r>
              <a:rPr lang="tr-TR" sz="2400" b="1" dirty="0">
                <a:solidFill>
                  <a:srgbClr val="FF0000"/>
                </a:solidFill>
              </a:rPr>
              <a:t>Örnek </a:t>
            </a:r>
            <a:r>
              <a:rPr lang="tr-TR" sz="2400" b="1" dirty="0" smtClean="0">
                <a:solidFill>
                  <a:srgbClr val="FF0000"/>
                </a:solidFill>
              </a:rPr>
              <a:t>2</a:t>
            </a:r>
            <a:r>
              <a:rPr lang="tr-TR" sz="2400" b="1" dirty="0"/>
              <a:t> </a:t>
            </a:r>
            <a:r>
              <a:rPr lang="tr-TR" dirty="0" smtClean="0"/>
              <a:t>:</a:t>
            </a:r>
            <a:r>
              <a:rPr lang="tr-TR" sz="2600" dirty="0"/>
              <a:t>Mükellef kurum faturasız olarak 60.000TL tutarında 2. </a:t>
            </a:r>
            <a:r>
              <a:rPr lang="tr-TR" sz="2600" dirty="0" smtClean="0"/>
              <a:t>el </a:t>
            </a:r>
            <a:r>
              <a:rPr lang="tr-TR" sz="2600" dirty="0"/>
              <a:t>bir makine almış olsun. Buna göre kayıt aşağıda belirtildiği gibi olacaktır.</a:t>
            </a:r>
          </a:p>
          <a:p>
            <a:pPr marL="0" indent="0">
              <a:buNone/>
            </a:pPr>
            <a:endParaRPr lang="tr-TR" sz="2600" dirty="0" smtClean="0"/>
          </a:p>
          <a:p>
            <a:pPr marL="0" indent="0">
              <a:buNone/>
            </a:pPr>
            <a:r>
              <a:rPr lang="tr-TR" sz="2600" dirty="0" smtClean="0"/>
              <a:t> </a:t>
            </a:r>
            <a:r>
              <a:rPr lang="tr-TR" sz="2600" dirty="0"/>
              <a:t>___________________ 12/10/2016</a:t>
            </a:r>
            <a:r>
              <a:rPr lang="tr-TR" sz="2600" dirty="0" smtClean="0"/>
              <a:t>___________________________________________</a:t>
            </a:r>
            <a:endParaRPr lang="tr-TR" sz="2600" dirty="0"/>
          </a:p>
          <a:p>
            <a:pPr marL="0" indent="0">
              <a:buNone/>
            </a:pPr>
            <a:r>
              <a:rPr lang="tr-TR" sz="2600" dirty="0" smtClean="0"/>
              <a:t>     253 </a:t>
            </a:r>
            <a:r>
              <a:rPr lang="tr-TR" sz="2600" dirty="0"/>
              <a:t>TESİS MAKİNA VE CİHAZLAR </a:t>
            </a:r>
            <a:r>
              <a:rPr lang="tr-TR" sz="2600" dirty="0" smtClean="0"/>
              <a:t>           60.000 </a:t>
            </a:r>
            <a:r>
              <a:rPr lang="tr-TR" sz="2600" dirty="0"/>
              <a:t>TL</a:t>
            </a:r>
          </a:p>
          <a:p>
            <a:pPr marL="0" indent="0">
              <a:buNone/>
            </a:pPr>
            <a:r>
              <a:rPr lang="tr-TR" sz="2600" dirty="0" smtClean="0"/>
              <a:t>     689 </a:t>
            </a:r>
            <a:r>
              <a:rPr lang="tr-TR" sz="2600" dirty="0"/>
              <a:t>DİĞER OLAĞANDIŞI GİD.VE ZAR</a:t>
            </a:r>
            <a:r>
              <a:rPr lang="tr-TR" sz="2600" dirty="0" smtClean="0"/>
              <a:t>.       </a:t>
            </a:r>
            <a:r>
              <a:rPr lang="tr-TR" sz="2600" dirty="0"/>
              <a:t>6.000 TL</a:t>
            </a:r>
          </a:p>
          <a:p>
            <a:pPr marL="0" indent="0">
              <a:buNone/>
            </a:pPr>
            <a:r>
              <a:rPr lang="tr-TR" sz="2600" dirty="0"/>
              <a:t> 	                             </a:t>
            </a:r>
            <a:r>
              <a:rPr lang="tr-TR" sz="2600" dirty="0" smtClean="0"/>
              <a:t>     526 </a:t>
            </a:r>
            <a:r>
              <a:rPr lang="tr-TR" sz="2600" dirty="0"/>
              <a:t>DEMİRBAŞ MAKİNE VE TEÇHİZAT </a:t>
            </a:r>
            <a:r>
              <a:rPr lang="tr-TR" sz="2600" dirty="0" smtClean="0"/>
              <a:t>          60.000 </a:t>
            </a:r>
            <a:r>
              <a:rPr lang="tr-TR" sz="2600" dirty="0"/>
              <a:t>TL</a:t>
            </a:r>
          </a:p>
          <a:p>
            <a:pPr marL="0" indent="0">
              <a:buNone/>
            </a:pPr>
            <a:r>
              <a:rPr lang="tr-TR" sz="2600" dirty="0"/>
              <a:t>                                                     ÖZEL KARŞILIK HESABI</a:t>
            </a:r>
          </a:p>
          <a:p>
            <a:pPr marL="0" indent="0">
              <a:buNone/>
            </a:pPr>
            <a:r>
              <a:rPr lang="tr-TR" sz="2600" dirty="0"/>
              <a:t>                                                    (6736 sayılı Kanunun 6/1 </a:t>
            </a:r>
            <a:r>
              <a:rPr lang="tr-TR" sz="2600" dirty="0" err="1"/>
              <a:t>md.</a:t>
            </a:r>
            <a:r>
              <a:rPr lang="tr-TR" sz="2600" dirty="0"/>
              <a:t>)</a:t>
            </a:r>
          </a:p>
          <a:p>
            <a:pPr marL="0" indent="0">
              <a:buNone/>
            </a:pPr>
            <a:r>
              <a:rPr lang="tr-TR" sz="2600" dirty="0"/>
              <a:t> 		                </a:t>
            </a:r>
            <a:r>
              <a:rPr lang="tr-TR" sz="2600" dirty="0" smtClean="0"/>
              <a:t>    360 </a:t>
            </a:r>
            <a:r>
              <a:rPr lang="tr-TR" sz="2600" dirty="0"/>
              <a:t>ÖDENECEK VERGİ VE FONLAR </a:t>
            </a:r>
            <a:r>
              <a:rPr lang="tr-TR" sz="2600" dirty="0" smtClean="0"/>
              <a:t>                 6.000 TL(KDV %10)</a:t>
            </a:r>
          </a:p>
          <a:p>
            <a:pPr marL="0" indent="0">
              <a:buNone/>
            </a:pPr>
            <a:r>
              <a:rPr lang="tr-TR" sz="2600" dirty="0" smtClean="0"/>
              <a:t>                                                     (Sorumlu sıfatıyla ödenecek KDV)</a:t>
            </a:r>
          </a:p>
          <a:p>
            <a:pPr marL="0" indent="0">
              <a:buNone/>
            </a:pPr>
            <a:r>
              <a:rPr lang="tr-TR" sz="2600" dirty="0" smtClean="0"/>
              <a:t>________________________________ </a:t>
            </a:r>
            <a:r>
              <a:rPr lang="tr-TR" sz="2600" dirty="0"/>
              <a:t>/ </a:t>
            </a:r>
            <a:r>
              <a:rPr lang="tr-TR" sz="2600" dirty="0" smtClean="0"/>
              <a:t>_______________________________________</a:t>
            </a:r>
            <a:endParaRPr lang="tr-TR" sz="2600" dirty="0"/>
          </a:p>
          <a:p>
            <a:endParaRPr lang="tr-TR" dirty="0"/>
          </a:p>
        </p:txBody>
      </p:sp>
    </p:spTree>
    <p:extLst>
      <p:ext uri="{BB962C8B-B14F-4D97-AF65-F5344CB8AC3E}">
        <p14:creationId xmlns:p14="http://schemas.microsoft.com/office/powerpoint/2010/main" val="35603369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240" y="777240"/>
            <a:ext cx="10515600" cy="91344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a:t>
            </a:r>
            <a:r>
              <a:rPr lang="tr-TR" b="1" dirty="0" smtClean="0">
                <a:solidFill>
                  <a:srgbClr val="FF0000"/>
                </a:solidFill>
                <a:latin typeface="Constantia" pitchFamily="18" charset="0"/>
              </a:rPr>
              <a:t>DÜZELTİLMESİ</a:t>
            </a:r>
            <a:r>
              <a:rPr lang="tr-TR" b="1" dirty="0">
                <a:solidFill>
                  <a:srgbClr val="FF0000"/>
                </a:solidFill>
              </a:rPr>
              <a:t/>
            </a:r>
            <a:br>
              <a:rPr lang="tr-TR" b="1" dirty="0">
                <a:solidFill>
                  <a:srgbClr val="FF0000"/>
                </a:solidFill>
              </a:rPr>
            </a:br>
            <a:r>
              <a:rPr lang="tr-TR" b="1" dirty="0" smtClean="0">
                <a:solidFill>
                  <a:schemeClr val="tx2">
                    <a:lumMod val="60000"/>
                    <a:lumOff val="40000"/>
                  </a:schemeClr>
                </a:solidFill>
              </a:rPr>
              <a:t>Faturasız Alış</a:t>
            </a:r>
            <a:r>
              <a:rPr lang="tr-TR" dirty="0">
                <a:solidFill>
                  <a:srgbClr val="FF0000"/>
                </a:solidFill>
              </a:rPr>
              <a:t/>
            </a:r>
            <a:br>
              <a:rPr lang="tr-TR" dirty="0">
                <a:solidFill>
                  <a:srgbClr val="FF0000"/>
                </a:solidFill>
              </a:rPr>
            </a:br>
            <a:endParaRPr lang="tr-TR" dirty="0"/>
          </a:p>
        </p:txBody>
      </p:sp>
      <p:sp>
        <p:nvSpPr>
          <p:cNvPr id="3" name="İçerik Yer Tutucusu 2"/>
          <p:cNvSpPr>
            <a:spLocks noGrp="1"/>
          </p:cNvSpPr>
          <p:nvPr>
            <p:ph idx="1"/>
          </p:nvPr>
        </p:nvSpPr>
        <p:spPr>
          <a:xfrm>
            <a:off x="624840" y="2087886"/>
            <a:ext cx="10972800" cy="4525963"/>
          </a:xfrm>
        </p:spPr>
        <p:txBody>
          <a:bodyPr>
            <a:normAutofit fontScale="77500" lnSpcReduction="20000"/>
          </a:bodyPr>
          <a:lstStyle/>
          <a:p>
            <a:pPr marL="0" indent="0">
              <a:buNone/>
            </a:pPr>
            <a:r>
              <a:rPr lang="tr-TR" dirty="0"/>
              <a:t>Mükellef, söz konusu makine ve cihazlarını 31/12/2016 tarihine kadar satarsa, bu</a:t>
            </a:r>
          </a:p>
          <a:p>
            <a:pPr marL="0" indent="0">
              <a:buNone/>
            </a:pPr>
            <a:r>
              <a:rPr lang="tr-TR" dirty="0"/>
              <a:t>satıştan önce; </a:t>
            </a:r>
            <a:endParaRPr lang="tr-TR" dirty="0" smtClean="0"/>
          </a:p>
          <a:p>
            <a:pPr marL="0" indent="0">
              <a:buNone/>
            </a:pPr>
            <a:r>
              <a:rPr lang="tr-TR" dirty="0" smtClean="0"/>
              <a:t>satmadığı </a:t>
            </a:r>
            <a:r>
              <a:rPr lang="tr-TR" dirty="0"/>
              <a:t>takdirde ise 31/12/2016 tarihinde aşağıdaki muhasebe kaydını</a:t>
            </a:r>
          </a:p>
          <a:p>
            <a:pPr marL="0" indent="0">
              <a:buNone/>
            </a:pPr>
            <a:r>
              <a:rPr lang="tr-TR" dirty="0"/>
              <a:t>yapacaktır</a:t>
            </a:r>
            <a:r>
              <a:rPr lang="tr-TR" dirty="0" smtClean="0"/>
              <a:t>.</a:t>
            </a:r>
          </a:p>
          <a:p>
            <a:pPr marL="0" indent="0">
              <a:buNone/>
            </a:pPr>
            <a:endParaRPr lang="tr-TR" dirty="0"/>
          </a:p>
          <a:p>
            <a:pPr marL="0" indent="0">
              <a:buNone/>
            </a:pPr>
            <a:r>
              <a:rPr lang="tr-TR" dirty="0"/>
              <a:t>________________________________ / ________________________________</a:t>
            </a:r>
          </a:p>
          <a:p>
            <a:pPr marL="0" indent="0">
              <a:buNone/>
            </a:pPr>
            <a:r>
              <a:rPr lang="tr-TR" dirty="0"/>
              <a:t>526 DEMİRBAŞ MAKİNE VE TEÇHİZAT 60.000 TL</a:t>
            </a:r>
          </a:p>
          <a:p>
            <a:pPr marL="0" indent="0">
              <a:buNone/>
            </a:pPr>
            <a:r>
              <a:rPr lang="tr-TR" dirty="0"/>
              <a:t> ÖZEL KARŞILIK HESABI</a:t>
            </a:r>
          </a:p>
          <a:p>
            <a:pPr marL="0" indent="0">
              <a:buNone/>
            </a:pPr>
            <a:r>
              <a:rPr lang="tr-TR" dirty="0"/>
              <a:t> (6736 sayılı Kanunun 6/1 </a:t>
            </a:r>
            <a:r>
              <a:rPr lang="tr-TR" dirty="0" err="1"/>
              <a:t>md.</a:t>
            </a:r>
            <a:r>
              <a:rPr lang="tr-TR" dirty="0"/>
              <a:t>)</a:t>
            </a:r>
          </a:p>
          <a:p>
            <a:pPr marL="0" indent="0">
              <a:buNone/>
            </a:pPr>
            <a:r>
              <a:rPr lang="tr-TR" dirty="0"/>
              <a:t>                                              </a:t>
            </a:r>
            <a:r>
              <a:rPr lang="tr-TR" dirty="0" smtClean="0"/>
              <a:t>      </a:t>
            </a:r>
            <a:r>
              <a:rPr lang="tr-TR" dirty="0"/>
              <a:t>257 BİRİKMİŞ AMORTİSMANLAR 60.000 TL</a:t>
            </a:r>
          </a:p>
          <a:p>
            <a:pPr marL="0" indent="0">
              <a:buNone/>
            </a:pPr>
            <a:r>
              <a:rPr lang="tr-TR" dirty="0"/>
              <a:t>_______________________________ / _________________________________</a:t>
            </a:r>
          </a:p>
          <a:p>
            <a:endParaRPr lang="tr-TR" dirty="0"/>
          </a:p>
        </p:txBody>
      </p:sp>
    </p:spTree>
    <p:extLst>
      <p:ext uri="{BB962C8B-B14F-4D97-AF65-F5344CB8AC3E}">
        <p14:creationId xmlns:p14="http://schemas.microsoft.com/office/powerpoint/2010/main" val="9456903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01040"/>
            <a:ext cx="10515600" cy="98964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br>
              <a:rPr lang="tr-TR" b="1" dirty="0">
                <a:solidFill>
                  <a:srgbClr val="FF0000"/>
                </a:solidFill>
                <a:latin typeface="Constantia" pitchFamily="18" charset="0"/>
              </a:rPr>
            </a:br>
            <a:r>
              <a:rPr lang="tr-TR" b="1" dirty="0" smtClean="0">
                <a:solidFill>
                  <a:schemeClr val="tx2">
                    <a:lumMod val="60000"/>
                    <a:lumOff val="40000"/>
                  </a:schemeClr>
                </a:solidFill>
                <a:latin typeface="Constantia" pitchFamily="18" charset="0"/>
              </a:rPr>
              <a:t>Faturasız Satış Var </a:t>
            </a:r>
            <a:r>
              <a:rPr lang="tr-TR" sz="3300" b="1" dirty="0" smtClean="0">
                <a:solidFill>
                  <a:schemeClr val="tx2">
                    <a:lumMod val="60000"/>
                    <a:lumOff val="40000"/>
                  </a:schemeClr>
                </a:solidFill>
                <a:latin typeface="+mn-lt"/>
              </a:rPr>
              <a:t>ise-</a:t>
            </a:r>
            <a:r>
              <a:rPr lang="tr-TR" sz="3300" b="1" dirty="0">
                <a:solidFill>
                  <a:schemeClr val="tx2">
                    <a:lumMod val="60000"/>
                    <a:lumOff val="40000"/>
                  </a:schemeClr>
                </a:solidFill>
                <a:latin typeface="+mn-lt"/>
              </a:rPr>
              <a:t/>
            </a:r>
            <a:br>
              <a:rPr lang="tr-TR" sz="3300" b="1" dirty="0">
                <a:solidFill>
                  <a:schemeClr val="tx2">
                    <a:lumMod val="60000"/>
                    <a:lumOff val="40000"/>
                  </a:schemeClr>
                </a:solidFill>
                <a:latin typeface="+mn-lt"/>
              </a:rPr>
            </a:br>
            <a:endParaRPr lang="tr-TR" sz="3300" b="1" dirty="0">
              <a:solidFill>
                <a:schemeClr val="tx2">
                  <a:lumMod val="60000"/>
                  <a:lumOff val="40000"/>
                </a:schemeClr>
              </a:solidFill>
              <a:latin typeface="+mn-lt"/>
            </a:endParaRPr>
          </a:p>
        </p:txBody>
      </p:sp>
      <p:sp>
        <p:nvSpPr>
          <p:cNvPr id="3" name="İçerik Yer Tutucusu 2"/>
          <p:cNvSpPr>
            <a:spLocks noGrp="1"/>
          </p:cNvSpPr>
          <p:nvPr>
            <p:ph idx="1"/>
          </p:nvPr>
        </p:nvSpPr>
        <p:spPr>
          <a:xfrm>
            <a:off x="609600" y="1935480"/>
            <a:ext cx="10972800" cy="4190689"/>
          </a:xfrm>
        </p:spPr>
        <p:txBody>
          <a:bodyPr>
            <a:normAutofit/>
          </a:bodyPr>
          <a:lstStyle/>
          <a:p>
            <a:pPr>
              <a:buFont typeface="Wingdings" pitchFamily="2" charset="2"/>
              <a:buChar char="Ø"/>
            </a:pPr>
            <a:r>
              <a:rPr lang="tr-TR" sz="2600" b="1" dirty="0" smtClean="0"/>
              <a:t> </a:t>
            </a:r>
            <a:r>
              <a:rPr lang="tr-TR" sz="2600" dirty="0" smtClean="0"/>
              <a:t>Öte </a:t>
            </a:r>
            <a:r>
              <a:rPr lang="tr-TR" sz="2600" dirty="0"/>
              <a:t>yandan, söz konusu hüküm kapsamında beyanda bulunan mükelleflere, 3065 sayılı Kanunun (9/2) maddesi hükmü uyarınca belgesiz mal bulundurduğu </a:t>
            </a:r>
            <a:r>
              <a:rPr lang="tr-TR" sz="2600" dirty="0" smtClean="0"/>
              <a:t>gerekçesi ile </a:t>
            </a:r>
            <a:r>
              <a:rPr lang="tr-TR" sz="2600" dirty="0"/>
              <a:t>malın emsal bedeli üzerinden cezalı olarak re’sen tarhiyat yapılmayacaktır.</a:t>
            </a:r>
          </a:p>
          <a:p>
            <a:pPr>
              <a:buFont typeface="Wingdings" pitchFamily="2" charset="2"/>
              <a:buChar char="Ø"/>
            </a:pPr>
            <a:r>
              <a:rPr lang="tr-TR" sz="2600" dirty="0" smtClean="0">
                <a:solidFill>
                  <a:schemeClr val="tx2">
                    <a:lumMod val="60000"/>
                    <a:lumOff val="40000"/>
                  </a:schemeClr>
                </a:solidFill>
              </a:rPr>
              <a:t>Yasa </a:t>
            </a:r>
            <a:r>
              <a:rPr lang="tr-TR" sz="2600" dirty="0">
                <a:solidFill>
                  <a:schemeClr val="tx2">
                    <a:lumMod val="60000"/>
                    <a:lumOff val="40000"/>
                  </a:schemeClr>
                </a:solidFill>
              </a:rPr>
              <a:t>kapsamında beyan edilen emtia </a:t>
            </a:r>
            <a:r>
              <a:rPr lang="tr-TR" sz="2600" dirty="0" smtClean="0">
                <a:solidFill>
                  <a:schemeClr val="tx2">
                    <a:lumMod val="60000"/>
                    <a:lumOff val="40000"/>
                  </a:schemeClr>
                </a:solidFill>
              </a:rPr>
              <a:t>ya da demirbaşların </a:t>
            </a:r>
            <a:r>
              <a:rPr lang="tr-TR" sz="2600" dirty="0">
                <a:solidFill>
                  <a:schemeClr val="tx2">
                    <a:lumMod val="60000"/>
                    <a:lumOff val="40000"/>
                  </a:schemeClr>
                </a:solidFill>
              </a:rPr>
              <a:t>satılması hâlinde satış bedeli, bunların deftere kaydedilen değerinden düşük olamaz.</a:t>
            </a:r>
          </a:p>
          <a:p>
            <a:pPr>
              <a:buFont typeface="Wingdings" pitchFamily="2" charset="2"/>
              <a:buChar char="Ø"/>
            </a:pPr>
            <a:r>
              <a:rPr lang="tr-TR" sz="2600" dirty="0" smtClean="0"/>
              <a:t>Eğer </a:t>
            </a:r>
            <a:r>
              <a:rPr lang="tr-TR" sz="2600" dirty="0"/>
              <a:t>beyan edilen varlıklar ÖTV’ye tabi ise ÖTV açısından da ek beyan verilmesi gerekir ki, burada beyan edilecek ÖTV’de indirim öngörülmemiştir.</a:t>
            </a:r>
          </a:p>
          <a:p>
            <a:pPr>
              <a:buFont typeface="Wingdings" pitchFamily="2" charset="2"/>
              <a:buChar char="Ø"/>
            </a:pPr>
            <a:r>
              <a:rPr lang="tr-TR" sz="2600" dirty="0">
                <a:solidFill>
                  <a:schemeClr val="tx2">
                    <a:lumMod val="60000"/>
                    <a:lumOff val="40000"/>
                  </a:schemeClr>
                </a:solidFill>
              </a:rPr>
              <a:t>Bu kayıtlar için </a:t>
            </a:r>
            <a:r>
              <a:rPr lang="tr-TR" sz="2600" dirty="0" smtClean="0">
                <a:solidFill>
                  <a:schemeClr val="tx2">
                    <a:lumMod val="60000"/>
                    <a:lumOff val="40000"/>
                  </a:schemeClr>
                </a:solidFill>
              </a:rPr>
              <a:t>BA </a:t>
            </a:r>
            <a:r>
              <a:rPr lang="tr-TR" sz="2600" dirty="0">
                <a:solidFill>
                  <a:schemeClr val="tx2">
                    <a:lumMod val="60000"/>
                    <a:lumOff val="40000"/>
                  </a:schemeClr>
                </a:solidFill>
              </a:rPr>
              <a:t>formunda da bildirim yapılmak zorundadır.</a:t>
            </a:r>
          </a:p>
          <a:p>
            <a:endParaRPr lang="tr-TR" dirty="0"/>
          </a:p>
        </p:txBody>
      </p:sp>
    </p:spTree>
    <p:extLst>
      <p:ext uri="{BB962C8B-B14F-4D97-AF65-F5344CB8AC3E}">
        <p14:creationId xmlns:p14="http://schemas.microsoft.com/office/powerpoint/2010/main" val="8824833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40080"/>
            <a:ext cx="10515600" cy="1050608"/>
          </a:xfrm>
        </p:spPr>
        <p:txBody>
          <a:bodyPr>
            <a:normAutofit fontScale="90000"/>
          </a:bodyPr>
          <a:lstStyle/>
          <a:p>
            <a:pPr algn="ctr"/>
            <a:r>
              <a:rPr lang="tr-TR" b="1" dirty="0" smtClean="0">
                <a:solidFill>
                  <a:srgbClr val="FF0000"/>
                </a:solidFill>
                <a:latin typeface="Constantia" pitchFamily="18" charset="0"/>
              </a:rPr>
              <a:t>F) İŞLETME </a:t>
            </a:r>
            <a:r>
              <a:rPr lang="tr-TR" b="1" dirty="0">
                <a:solidFill>
                  <a:srgbClr val="FF0000"/>
                </a:solidFill>
                <a:latin typeface="Constantia" pitchFamily="18" charset="0"/>
              </a:rPr>
              <a:t>KAYITLARININ DÜZELTİLMESİ</a:t>
            </a:r>
            <a:r>
              <a:rPr lang="tr-TR" b="1" dirty="0" smtClean="0">
                <a:solidFill>
                  <a:srgbClr val="FF0000"/>
                </a:solidFill>
              </a:rPr>
              <a:t/>
            </a:r>
            <a:br>
              <a:rPr lang="tr-TR" b="1" dirty="0" smtClean="0">
                <a:solidFill>
                  <a:srgbClr val="FF0000"/>
                </a:solidFill>
              </a:rPr>
            </a:br>
            <a:r>
              <a:rPr lang="tr-TR" b="1" dirty="0" smtClean="0">
                <a:solidFill>
                  <a:schemeClr val="accent1">
                    <a:lumMod val="75000"/>
                  </a:schemeClr>
                </a:solidFill>
              </a:rPr>
              <a:t>-</a:t>
            </a:r>
            <a:r>
              <a:rPr lang="tr-TR" sz="3300" b="1" dirty="0" smtClean="0">
                <a:solidFill>
                  <a:schemeClr val="accent1">
                    <a:lumMod val="75000"/>
                  </a:schemeClr>
                </a:solidFill>
                <a:latin typeface="+mn-lt"/>
              </a:rPr>
              <a:t>Faturasız mal satışı var ise </a:t>
            </a:r>
            <a:r>
              <a:rPr lang="tr-TR" sz="3100" b="1" dirty="0" smtClean="0">
                <a:solidFill>
                  <a:srgbClr val="FF0000"/>
                </a:solidFill>
              </a:rPr>
              <a:t/>
            </a:r>
            <a:br>
              <a:rPr lang="tr-TR" sz="3100" b="1" dirty="0" smtClean="0">
                <a:solidFill>
                  <a:srgbClr val="FF0000"/>
                </a:solidFill>
              </a:rPr>
            </a:br>
            <a:endParaRPr lang="tr-TR" sz="3100" dirty="0"/>
          </a:p>
        </p:txBody>
      </p:sp>
      <p:sp>
        <p:nvSpPr>
          <p:cNvPr id="3" name="İçerik Yer Tutucusu 2"/>
          <p:cNvSpPr>
            <a:spLocks noGrp="1"/>
          </p:cNvSpPr>
          <p:nvPr>
            <p:ph idx="1"/>
          </p:nvPr>
        </p:nvSpPr>
        <p:spPr>
          <a:xfrm>
            <a:off x="838200" y="1859290"/>
            <a:ext cx="10515600" cy="4731525"/>
          </a:xfrm>
        </p:spPr>
        <p:txBody>
          <a:bodyPr>
            <a:normAutofit/>
          </a:bodyPr>
          <a:lstStyle/>
          <a:p>
            <a:pPr>
              <a:buFont typeface="Wingdings" pitchFamily="2" charset="2"/>
              <a:buChar char="Ø"/>
            </a:pPr>
            <a:r>
              <a:rPr lang="tr-TR" sz="2600" dirty="0"/>
              <a:t>Mükellefler </a:t>
            </a:r>
            <a:r>
              <a:rPr lang="tr-TR" sz="2600" dirty="0" smtClean="0"/>
              <a:t>ve eczaneler, faturasız mal satışları ve demirbaş satışları için gayrisafi kar oranını bulup buna göre fatura kesip beyan edeceklerdir.</a:t>
            </a:r>
            <a:endParaRPr lang="tr-TR" sz="2600" dirty="0"/>
          </a:p>
          <a:p>
            <a:pPr>
              <a:buFont typeface="Wingdings" pitchFamily="2" charset="2"/>
              <a:buChar char="Ø"/>
            </a:pPr>
            <a:r>
              <a:rPr lang="tr-TR" sz="2600" dirty="0" smtClean="0">
                <a:solidFill>
                  <a:schemeClr val="tx2">
                    <a:lumMod val="60000"/>
                    <a:lumOff val="40000"/>
                  </a:schemeClr>
                </a:solidFill>
              </a:rPr>
              <a:t>Eczaneler </a:t>
            </a:r>
            <a:r>
              <a:rPr lang="tr-TR" sz="2600" dirty="0">
                <a:solidFill>
                  <a:schemeClr val="tx2">
                    <a:lumMod val="60000"/>
                    <a:lumOff val="40000"/>
                  </a:schemeClr>
                </a:solidFill>
              </a:rPr>
              <a:t>maliyet bedeli ve %4 KDV ile ile fatura düzenleyebilecek iken diğer mükellefler gayrisafi kar oranına göre belirlenen bedel üzerinden Muhtelif müşteriler adına fatura düzenleyeceklerdir.</a:t>
            </a:r>
          </a:p>
          <a:p>
            <a:pPr>
              <a:buFont typeface="Wingdings" pitchFamily="2" charset="2"/>
              <a:buChar char="Ø"/>
            </a:pPr>
            <a:r>
              <a:rPr lang="tr-TR" sz="2600" dirty="0"/>
              <a:t>Bu hükme göre ödenmesi gereken </a:t>
            </a:r>
            <a:r>
              <a:rPr lang="tr-TR" sz="2600" dirty="0" smtClean="0"/>
              <a:t>KDV, </a:t>
            </a:r>
            <a:r>
              <a:rPr lang="tr-TR" sz="2600" dirty="0"/>
              <a:t>ilk taksiti beyanname verme süresi içinde, izleyen taksitler beyanname verme süresini takip eden ikinci ve dördüncü ayda olmak üzere </a:t>
            </a:r>
            <a:r>
              <a:rPr lang="tr-TR" sz="2600" u="sng" dirty="0"/>
              <a:t>üç eşit taksitte ödenir.</a:t>
            </a:r>
            <a:endParaRPr lang="tr-TR" sz="2600" dirty="0"/>
          </a:p>
          <a:p>
            <a:pPr>
              <a:buFont typeface="Wingdings" pitchFamily="2" charset="2"/>
              <a:buChar char="Ø"/>
            </a:pPr>
            <a:r>
              <a:rPr lang="tr-TR" sz="2600" dirty="0" smtClean="0">
                <a:solidFill>
                  <a:schemeClr val="tx2">
                    <a:lumMod val="60000"/>
                    <a:lumOff val="40000"/>
                  </a:schemeClr>
                </a:solidFill>
              </a:rPr>
              <a:t>Bu </a:t>
            </a:r>
            <a:r>
              <a:rPr lang="tr-TR" sz="2600" dirty="0">
                <a:solidFill>
                  <a:schemeClr val="tx2">
                    <a:lumMod val="60000"/>
                    <a:lumOff val="40000"/>
                  </a:schemeClr>
                </a:solidFill>
              </a:rPr>
              <a:t>kapsamda düzenlenen faturalar muhtelif müşteriler adına olacak ve </a:t>
            </a:r>
            <a:r>
              <a:rPr lang="tr-TR" sz="2600" dirty="0" err="1" smtClean="0">
                <a:solidFill>
                  <a:schemeClr val="tx2">
                    <a:lumMod val="60000"/>
                    <a:lumOff val="40000"/>
                  </a:schemeClr>
                </a:solidFill>
              </a:rPr>
              <a:t>Bs</a:t>
            </a:r>
            <a:r>
              <a:rPr lang="tr-TR" sz="2600" dirty="0" smtClean="0">
                <a:solidFill>
                  <a:schemeClr val="tx2">
                    <a:lumMod val="60000"/>
                    <a:lumOff val="40000"/>
                  </a:schemeClr>
                </a:solidFill>
              </a:rPr>
              <a:t> </a:t>
            </a:r>
            <a:r>
              <a:rPr lang="tr-TR" sz="2600" dirty="0">
                <a:solidFill>
                  <a:schemeClr val="tx2">
                    <a:lumMod val="60000"/>
                    <a:lumOff val="40000"/>
                  </a:schemeClr>
                </a:solidFill>
              </a:rPr>
              <a:t>formu ile beyan edilecektir.</a:t>
            </a:r>
          </a:p>
          <a:p>
            <a:endParaRPr lang="tr-TR" dirty="0"/>
          </a:p>
        </p:txBody>
      </p:sp>
    </p:spTree>
    <p:extLst>
      <p:ext uri="{BB962C8B-B14F-4D97-AF65-F5344CB8AC3E}">
        <p14:creationId xmlns:p14="http://schemas.microsoft.com/office/powerpoint/2010/main" val="847779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400" y="304171"/>
            <a:ext cx="10515600" cy="1325563"/>
          </a:xfrm>
        </p:spPr>
        <p:txBody>
          <a:bodyPr>
            <a:normAutofit fontScale="90000"/>
          </a:bodyPr>
          <a:lstStyle/>
          <a:p>
            <a:pPr lvl="0" algn="ctr"/>
            <a:r>
              <a:rPr lang="tr-TR" b="1" dirty="0" smtClean="0">
                <a:solidFill>
                  <a:srgbClr val="FF0000"/>
                </a:solidFill>
                <a:latin typeface="Constantia" pitchFamily="18" charset="0"/>
              </a:rPr>
              <a:t>A) AF </a:t>
            </a:r>
            <a:r>
              <a:rPr lang="tr-TR" b="1" dirty="0">
                <a:solidFill>
                  <a:srgbClr val="FF0000"/>
                </a:solidFill>
                <a:latin typeface="Constantia" pitchFamily="18" charset="0"/>
              </a:rPr>
              <a:t>KAPSAMINA GİREN KAMU ALACAKLARI</a:t>
            </a:r>
            <a:r>
              <a:rPr lang="tr-TR" dirty="0"/>
              <a:t/>
            </a:r>
            <a:br>
              <a:rPr lang="tr-TR" dirty="0"/>
            </a:br>
            <a:endParaRPr lang="tr-TR" dirty="0"/>
          </a:p>
        </p:txBody>
      </p:sp>
      <p:sp>
        <p:nvSpPr>
          <p:cNvPr id="3" name="İçerik Yer Tutucusu 2"/>
          <p:cNvSpPr>
            <a:spLocks noGrp="1"/>
          </p:cNvSpPr>
          <p:nvPr>
            <p:ph idx="1"/>
          </p:nvPr>
        </p:nvSpPr>
        <p:spPr>
          <a:xfrm>
            <a:off x="1903412" y="1376680"/>
            <a:ext cx="8915400" cy="4488822"/>
          </a:xfrm>
        </p:spPr>
        <p:txBody>
          <a:bodyPr>
            <a:normAutofit lnSpcReduction="10000"/>
          </a:bodyPr>
          <a:lstStyle/>
          <a:p>
            <a:pPr marL="0" indent="0">
              <a:lnSpc>
                <a:spcPct val="115000"/>
              </a:lnSpc>
              <a:spcAft>
                <a:spcPts val="1000"/>
              </a:spcAft>
              <a:buNone/>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1-Vergi usul kanunu kapsamına giren alacaklardan;</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30/06/2016 tarihine kadar beyan edilmesi gereken alacaklar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2016 yılına ilişkin olarak 30/6/2016 tarihinden (bu tarih dâhil) önce tahakkuk eden alacaklar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30/6/2016 tarihinden (bu tarih dâhil) önce yapılan tespitlere ilişkin olarak vergi aslına bağlı olmayan vergi cezaları, (Özel usulsüzlük gibi)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2-Çeşitli Kanunlara göre kesilmiş olan idari para cezaları(Köprüden kaçak geçiş, trafik cezası, Ağır yükten kaynaklanan ceza,)</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160554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838200" y="1737360"/>
            <a:ext cx="10515600" cy="4907280"/>
          </a:xfrm>
        </p:spPr>
        <p:txBody>
          <a:bodyPr>
            <a:normAutofit/>
          </a:bodyPr>
          <a:lstStyle/>
          <a:p>
            <a:pPr>
              <a:buFont typeface="Wingdings" pitchFamily="2" charset="2"/>
              <a:buChar char="Ø"/>
            </a:pPr>
            <a:r>
              <a:rPr lang="tr-TR" sz="2400" dirty="0"/>
              <a:t>31/12/2015 itibariyle bilançoda </a:t>
            </a:r>
            <a:r>
              <a:rPr lang="tr-TR" sz="2400" dirty="0" smtClean="0"/>
              <a:t>görünmekle </a:t>
            </a:r>
            <a:r>
              <a:rPr lang="tr-TR" sz="2400" dirty="0"/>
              <a:t>beraber gerçekte olmayan kasa bakiyeleri için </a:t>
            </a:r>
            <a:r>
              <a:rPr lang="tr-TR" sz="2400" dirty="0" smtClean="0"/>
              <a:t>Kasım </a:t>
            </a:r>
            <a:r>
              <a:rPr lang="tr-TR" sz="2400" dirty="0"/>
              <a:t>ayı sonuna kadar %3 vergi ödeyerek hesaplar düzeltilebilecektir</a:t>
            </a:r>
            <a:r>
              <a:rPr lang="tr-TR" sz="2400" dirty="0" smtClean="0"/>
              <a:t>.</a:t>
            </a:r>
          </a:p>
          <a:p>
            <a:pPr marL="0" indent="0">
              <a:buNone/>
            </a:pPr>
            <a:endParaRPr lang="tr-TR" sz="2400" dirty="0"/>
          </a:p>
          <a:p>
            <a:pPr marL="0" indent="0">
              <a:buNone/>
            </a:pPr>
            <a:r>
              <a:rPr lang="tr-TR" sz="2400" dirty="0"/>
              <a:t>Örnek Muhasebe kaydı:</a:t>
            </a:r>
          </a:p>
          <a:p>
            <a:pPr marL="0" indent="0">
              <a:buNone/>
            </a:pPr>
            <a:r>
              <a:rPr lang="tr-TR" sz="2400" dirty="0"/>
              <a:t> </a:t>
            </a:r>
            <a:r>
              <a:rPr lang="tr-TR" sz="2400" dirty="0" smtClean="0"/>
              <a:t>__________________29/9/2016___________________ </a:t>
            </a:r>
            <a:endParaRPr lang="tr-TR" sz="2400" dirty="0"/>
          </a:p>
          <a:p>
            <a:pPr marL="0" indent="0">
              <a:buNone/>
            </a:pPr>
            <a:r>
              <a:rPr lang="tr-TR" sz="2400" dirty="0"/>
              <a:t>689 DİĞER OLAĞANDIŞI GİD. VE ZAR. </a:t>
            </a:r>
            <a:r>
              <a:rPr lang="tr-TR" sz="2400" dirty="0" smtClean="0"/>
              <a:t>     290.000 </a:t>
            </a:r>
            <a:r>
              <a:rPr lang="tr-TR" sz="2400" dirty="0"/>
              <a:t>TL </a:t>
            </a:r>
          </a:p>
          <a:p>
            <a:pPr marL="0" indent="0">
              <a:buNone/>
            </a:pPr>
            <a:r>
              <a:rPr lang="tr-TR" sz="2400" dirty="0"/>
              <a:t>(6736 sayılı Kanun 6/3 </a:t>
            </a:r>
            <a:r>
              <a:rPr lang="tr-TR" sz="2400" dirty="0" err="1"/>
              <a:t>md.</a:t>
            </a:r>
            <a:r>
              <a:rPr lang="tr-TR" sz="2400" dirty="0"/>
              <a:t>) </a:t>
            </a:r>
          </a:p>
          <a:p>
            <a:pPr marL="0" indent="0">
              <a:buNone/>
            </a:pPr>
            <a:r>
              <a:rPr lang="tr-TR" sz="2400" dirty="0"/>
              <a:t>(Kanunen Kabul Edilmeyen Gider) </a:t>
            </a:r>
          </a:p>
          <a:p>
            <a:pPr marL="0" indent="0">
              <a:buNone/>
            </a:pPr>
            <a:r>
              <a:rPr lang="tr-TR" sz="2400" dirty="0" smtClean="0"/>
              <a:t>                                                             100 </a:t>
            </a:r>
            <a:r>
              <a:rPr lang="tr-TR" sz="2400" dirty="0"/>
              <a:t>KASA </a:t>
            </a:r>
            <a:r>
              <a:rPr lang="tr-TR" sz="2400" dirty="0" smtClean="0"/>
              <a:t>      290.000 </a:t>
            </a:r>
            <a:r>
              <a:rPr lang="tr-TR" sz="2400" dirty="0"/>
              <a:t>TL </a:t>
            </a:r>
          </a:p>
          <a:p>
            <a:pPr marL="0" indent="0">
              <a:buNone/>
            </a:pPr>
            <a:r>
              <a:rPr lang="tr-TR" sz="2400" dirty="0" smtClean="0"/>
              <a:t>_____________________/___________________________ </a:t>
            </a:r>
            <a:endParaRPr lang="tr-TR" sz="2400" dirty="0"/>
          </a:p>
          <a:p>
            <a:endParaRPr lang="tr-TR" dirty="0"/>
          </a:p>
        </p:txBody>
      </p:sp>
    </p:spTree>
    <p:extLst>
      <p:ext uri="{BB962C8B-B14F-4D97-AF65-F5344CB8AC3E}">
        <p14:creationId xmlns:p14="http://schemas.microsoft.com/office/powerpoint/2010/main" val="3837300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883920" y="1810385"/>
            <a:ext cx="10515600" cy="4351338"/>
          </a:xfrm>
        </p:spPr>
        <p:txBody>
          <a:bodyPr>
            <a:normAutofit lnSpcReduction="10000"/>
          </a:bodyPr>
          <a:lstStyle/>
          <a:p>
            <a:pPr marL="0" indent="0">
              <a:buNone/>
            </a:pPr>
            <a:r>
              <a:rPr lang="tr-TR" sz="2600" b="1" dirty="0"/>
              <a:t>- </a:t>
            </a:r>
            <a:r>
              <a:rPr lang="tr-TR" sz="2600" dirty="0"/>
              <a:t>Verginin hesaplanması:</a:t>
            </a:r>
          </a:p>
          <a:p>
            <a:pPr marL="0" indent="0">
              <a:buNone/>
            </a:pPr>
            <a:r>
              <a:rPr lang="tr-TR" sz="2600" dirty="0"/>
              <a:t> __________________________ 29/9/2016  __________________________ </a:t>
            </a:r>
          </a:p>
          <a:p>
            <a:pPr marL="0" indent="0">
              <a:buNone/>
            </a:pPr>
            <a:r>
              <a:rPr lang="tr-TR" sz="2600" dirty="0"/>
              <a:t>689 DİĞER OLAĞANDIŞI GİD. VE ZAR. </a:t>
            </a:r>
            <a:r>
              <a:rPr lang="tr-TR" sz="2600" dirty="0" smtClean="0"/>
              <a:t>       8.700 </a:t>
            </a:r>
            <a:r>
              <a:rPr lang="tr-TR" sz="2600" dirty="0"/>
              <a:t>TL </a:t>
            </a:r>
          </a:p>
          <a:p>
            <a:pPr marL="0" indent="0">
              <a:buNone/>
            </a:pPr>
            <a:r>
              <a:rPr lang="tr-TR" sz="2600" dirty="0"/>
              <a:t>(6736 sayılı Kanun 6/3 </a:t>
            </a:r>
            <a:r>
              <a:rPr lang="tr-TR" sz="2600" dirty="0" err="1"/>
              <a:t>md.</a:t>
            </a:r>
            <a:r>
              <a:rPr lang="tr-TR" sz="2600" dirty="0"/>
              <a:t>) </a:t>
            </a:r>
          </a:p>
          <a:p>
            <a:pPr marL="0" indent="0">
              <a:buNone/>
            </a:pPr>
            <a:r>
              <a:rPr lang="tr-TR" sz="2600" dirty="0"/>
              <a:t>(Kanunen Kabul Edilmeyen Gider) </a:t>
            </a:r>
          </a:p>
          <a:p>
            <a:pPr marL="0" indent="0">
              <a:buNone/>
            </a:pPr>
            <a:r>
              <a:rPr lang="tr-TR" sz="2600" dirty="0"/>
              <a:t>                                         360 ÖDENECEK VERGİ VE FONLAR </a:t>
            </a:r>
            <a:r>
              <a:rPr lang="tr-TR" sz="2600" dirty="0" smtClean="0"/>
              <a:t>        8.700 </a:t>
            </a:r>
            <a:r>
              <a:rPr lang="tr-TR" sz="2600" dirty="0"/>
              <a:t>TL </a:t>
            </a:r>
          </a:p>
          <a:p>
            <a:pPr marL="0" indent="0">
              <a:buNone/>
            </a:pPr>
            <a:r>
              <a:rPr lang="tr-TR" sz="2600" dirty="0"/>
              <a:t>_____________________________ / ______________________________</a:t>
            </a:r>
          </a:p>
          <a:p>
            <a:pPr marL="0" indent="0">
              <a:buNone/>
            </a:pPr>
            <a:r>
              <a:rPr lang="tr-TR" sz="2600" dirty="0"/>
              <a:t>Bu düzeltme nedeniyle 2016 yılı geçici vergi beyanını da düzeltmek zorunda kalan mükelleflere ceza uygulanmayacaktır. Bu düzeltme de kasım ayı sonuna kadar yapılmalıdır.</a:t>
            </a:r>
          </a:p>
          <a:p>
            <a:endParaRPr lang="tr-TR" dirty="0"/>
          </a:p>
        </p:txBody>
      </p:sp>
    </p:spTree>
    <p:extLst>
      <p:ext uri="{BB962C8B-B14F-4D97-AF65-F5344CB8AC3E}">
        <p14:creationId xmlns:p14="http://schemas.microsoft.com/office/powerpoint/2010/main" val="36009963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G) OLMAYAN </a:t>
            </a:r>
            <a:r>
              <a:rPr lang="tr-TR" sz="4000" b="1" dirty="0">
                <a:solidFill>
                  <a:srgbClr val="FF0000"/>
                </a:solidFill>
                <a:latin typeface="Constantia" pitchFamily="18" charset="0"/>
              </a:rPr>
              <a:t>PARANIN KASADA </a:t>
            </a:r>
            <a:r>
              <a:rPr lang="tr-TR" sz="4000" b="1" dirty="0" smtClean="0">
                <a:solidFill>
                  <a:srgbClr val="FF0000"/>
                </a:solidFill>
                <a:latin typeface="Constantia" pitchFamily="18" charset="0"/>
              </a:rPr>
              <a:t>GÖRÜNMESİ</a:t>
            </a:r>
            <a:endParaRPr lang="tr-TR" sz="4000" b="1" dirty="0">
              <a:solidFill>
                <a:srgbClr val="FF0000"/>
              </a:solidFill>
              <a:latin typeface="Constantia" pitchFamily="18" charset="0"/>
            </a:endParaRPr>
          </a:p>
        </p:txBody>
      </p:sp>
      <p:sp>
        <p:nvSpPr>
          <p:cNvPr id="3" name="İçerik Yer Tutucusu 2"/>
          <p:cNvSpPr>
            <a:spLocks noGrp="1"/>
          </p:cNvSpPr>
          <p:nvPr>
            <p:ph idx="1"/>
          </p:nvPr>
        </p:nvSpPr>
        <p:spPr/>
        <p:txBody>
          <a:bodyPr/>
          <a:lstStyle/>
          <a:p>
            <a:pPr marL="0" indent="0">
              <a:buNone/>
            </a:pPr>
            <a:r>
              <a:rPr lang="tr-TR" sz="2600" dirty="0" smtClean="0"/>
              <a:t>Örneğin; 31/12/2015 tarihinde </a:t>
            </a:r>
            <a:r>
              <a:rPr lang="tr-TR" sz="2600" dirty="0"/>
              <a:t>kasada </a:t>
            </a:r>
            <a:r>
              <a:rPr lang="tr-TR" sz="2600" dirty="0" smtClean="0"/>
              <a:t>400.000 TL </a:t>
            </a:r>
            <a:r>
              <a:rPr lang="tr-TR" sz="2600" dirty="0"/>
              <a:t>var iken bugün itibariyle </a:t>
            </a:r>
            <a:r>
              <a:rPr lang="tr-TR" sz="2600" dirty="0" smtClean="0"/>
              <a:t>200.000 TL </a:t>
            </a:r>
            <a:r>
              <a:rPr lang="tr-TR" sz="2600" dirty="0"/>
              <a:t>var ise kasa </a:t>
            </a:r>
            <a:r>
              <a:rPr lang="tr-TR" sz="2600" dirty="0" smtClean="0"/>
              <a:t>düzeltmesi 200.000 TL </a:t>
            </a:r>
            <a:r>
              <a:rPr lang="tr-TR" sz="2600" dirty="0"/>
              <a:t>üzerinden </a:t>
            </a:r>
            <a:r>
              <a:rPr lang="tr-TR" sz="2600" dirty="0" smtClean="0"/>
              <a:t>yapılmalıdır</a:t>
            </a:r>
            <a:r>
              <a:rPr lang="tr-TR" sz="2600" dirty="0"/>
              <a:t>.</a:t>
            </a:r>
          </a:p>
          <a:p>
            <a:endParaRPr lang="tr-TR" dirty="0"/>
          </a:p>
        </p:txBody>
      </p:sp>
    </p:spTree>
    <p:extLst>
      <p:ext uri="{BB962C8B-B14F-4D97-AF65-F5344CB8AC3E}">
        <p14:creationId xmlns:p14="http://schemas.microsoft.com/office/powerpoint/2010/main" val="35426551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160" y="288925"/>
            <a:ext cx="10515600" cy="1325563"/>
          </a:xfrm>
        </p:spPr>
        <p:txBody>
          <a:bodyPr>
            <a:normAutofit/>
          </a:bodyPr>
          <a:lstStyle/>
          <a:p>
            <a:pPr algn="ctr"/>
            <a:r>
              <a:rPr lang="tr-TR" sz="4000" b="1" dirty="0" smtClean="0">
                <a:solidFill>
                  <a:srgbClr val="FF0000"/>
                </a:solidFill>
                <a:latin typeface="Constantia" pitchFamily="18" charset="0"/>
              </a:rPr>
              <a:t>H) YURT </a:t>
            </a:r>
            <a:r>
              <a:rPr lang="tr-TR" sz="4000" b="1" dirty="0">
                <a:solidFill>
                  <a:srgbClr val="FF0000"/>
                </a:solidFill>
                <a:latin typeface="Constantia" pitchFamily="18" charset="0"/>
              </a:rPr>
              <a:t>DIŞINDAKİ VARLIKLARIN TÜRKİYE’YE GETİRİLMESİ </a:t>
            </a:r>
          </a:p>
        </p:txBody>
      </p:sp>
      <p:sp>
        <p:nvSpPr>
          <p:cNvPr id="3" name="İçerik Yer Tutucusu 2"/>
          <p:cNvSpPr>
            <a:spLocks noGrp="1"/>
          </p:cNvSpPr>
          <p:nvPr>
            <p:ph idx="1"/>
          </p:nvPr>
        </p:nvSpPr>
        <p:spPr/>
        <p:txBody>
          <a:bodyPr>
            <a:normAutofit/>
          </a:bodyPr>
          <a:lstStyle/>
          <a:p>
            <a:pPr>
              <a:buFont typeface="Wingdings" pitchFamily="2" charset="2"/>
              <a:buChar char="Ø"/>
            </a:pPr>
            <a:r>
              <a:rPr lang="tr-TR" sz="2400" b="1" dirty="0" smtClean="0"/>
              <a:t> </a:t>
            </a:r>
            <a:r>
              <a:rPr lang="tr-TR" sz="2400" dirty="0" smtClean="0"/>
              <a:t>Yurt </a:t>
            </a:r>
            <a:r>
              <a:rPr lang="tr-TR" sz="2400" dirty="0"/>
              <a:t>dışında bulunan para, altın, döviz, menkul kıymet ve diğer sermaye piyasası araçlarını 31/12/2016 tarihine kadar Türkiye’ye getirenler serbestçe tasarruf edebilecekler. </a:t>
            </a:r>
          </a:p>
          <a:p>
            <a:pPr>
              <a:buFont typeface="Wingdings" pitchFamily="2" charset="2"/>
              <a:buChar char="Ø"/>
            </a:pPr>
            <a:endParaRPr lang="tr-TR" sz="2400" dirty="0"/>
          </a:p>
          <a:p>
            <a:pPr>
              <a:buFont typeface="Wingdings" pitchFamily="2" charset="2"/>
              <a:buChar char="Ø"/>
            </a:pPr>
            <a:r>
              <a:rPr lang="tr-TR" sz="2400" dirty="0" smtClean="0"/>
              <a:t> </a:t>
            </a:r>
            <a:r>
              <a:rPr lang="tr-TR" sz="2400" dirty="0" smtClean="0">
                <a:solidFill>
                  <a:schemeClr val="tx2">
                    <a:lumMod val="60000"/>
                    <a:lumOff val="40000"/>
                  </a:schemeClr>
                </a:solidFill>
              </a:rPr>
              <a:t>İşletmeye </a:t>
            </a:r>
            <a:r>
              <a:rPr lang="tr-TR" sz="2400" dirty="0">
                <a:solidFill>
                  <a:schemeClr val="tx2">
                    <a:lumMod val="60000"/>
                    <a:lumOff val="40000"/>
                  </a:schemeClr>
                </a:solidFill>
              </a:rPr>
              <a:t>intikal ettirilmesi durumunda K/Z aktarılmayacak, işletmeden çekilmesi durumunda da vergilendirilmeyecek.</a:t>
            </a:r>
          </a:p>
          <a:p>
            <a:pPr>
              <a:buFont typeface="Wingdings" pitchFamily="2" charset="2"/>
              <a:buChar char="Ø"/>
            </a:pPr>
            <a:endParaRPr lang="tr-TR" sz="2400" dirty="0"/>
          </a:p>
          <a:p>
            <a:pPr>
              <a:buFont typeface="Wingdings" pitchFamily="2" charset="2"/>
              <a:buChar char="Ø"/>
            </a:pPr>
            <a:r>
              <a:rPr lang="tr-TR" sz="2400" dirty="0" smtClean="0"/>
              <a:t> Yurt </a:t>
            </a:r>
            <a:r>
              <a:rPr lang="tr-TR" sz="2400" dirty="0"/>
              <a:t>dışındaki bu varlıklar ile yurt dışı krediler 31/12/2016 tarihine kadar kapatılabilir. Bu durumda ülkeye getirme şartı aranmaz. </a:t>
            </a:r>
          </a:p>
          <a:p>
            <a:pPr marL="0" indent="0">
              <a:buNone/>
            </a:pPr>
            <a:r>
              <a:rPr lang="tr-TR" dirty="0"/>
              <a:t>	</a:t>
            </a:r>
          </a:p>
        </p:txBody>
      </p:sp>
    </p:spTree>
    <p:extLst>
      <p:ext uri="{BB962C8B-B14F-4D97-AF65-F5344CB8AC3E}">
        <p14:creationId xmlns:p14="http://schemas.microsoft.com/office/powerpoint/2010/main" val="10353885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H) YURT </a:t>
            </a:r>
            <a:r>
              <a:rPr lang="tr-TR" sz="4000" b="1" dirty="0">
                <a:solidFill>
                  <a:srgbClr val="FF0000"/>
                </a:solidFill>
                <a:latin typeface="Constantia" pitchFamily="18" charset="0"/>
              </a:rPr>
              <a:t>DIŞINDAKİ VARLIKLARIN TÜRKİYE’YE GETİRİLMESİ </a:t>
            </a:r>
          </a:p>
        </p:txBody>
      </p:sp>
      <p:sp>
        <p:nvSpPr>
          <p:cNvPr id="3" name="İçerik Yer Tutucusu 2"/>
          <p:cNvSpPr>
            <a:spLocks noGrp="1"/>
          </p:cNvSpPr>
          <p:nvPr>
            <p:ph idx="1"/>
          </p:nvPr>
        </p:nvSpPr>
        <p:spPr/>
        <p:txBody>
          <a:bodyPr>
            <a:normAutofit fontScale="92500" lnSpcReduction="20000"/>
          </a:bodyPr>
          <a:lstStyle/>
          <a:p>
            <a:pPr>
              <a:buFont typeface="Wingdings" pitchFamily="2" charset="2"/>
              <a:buChar char="Ø"/>
            </a:pPr>
            <a:r>
              <a:rPr lang="tr-TR" b="1" dirty="0" smtClean="0"/>
              <a:t> </a:t>
            </a:r>
            <a:r>
              <a:rPr lang="tr-TR" dirty="0" smtClean="0"/>
              <a:t>Yasal defterlerde kayıtlı olan sermaye avanslarının, yasanın yayımdan önce yurt dışından getirilen varlıklar ile kapatılması da mümkün olup, bu durumda da yasa imkanlarından yararlanılabilir.</a:t>
            </a:r>
          </a:p>
          <a:p>
            <a:pPr>
              <a:buFont typeface="Wingdings" pitchFamily="2" charset="2"/>
              <a:buChar char="Ø"/>
            </a:pPr>
            <a:endParaRPr lang="tr-TR" dirty="0" smtClean="0"/>
          </a:p>
          <a:p>
            <a:pPr>
              <a:buFont typeface="Wingdings" pitchFamily="2" charset="2"/>
              <a:buChar char="Ø"/>
            </a:pPr>
            <a:r>
              <a:rPr lang="tr-TR" dirty="0" smtClean="0"/>
              <a:t> </a:t>
            </a:r>
            <a:r>
              <a:rPr lang="tr-TR" dirty="0" smtClean="0">
                <a:solidFill>
                  <a:schemeClr val="tx2">
                    <a:lumMod val="60000"/>
                    <a:lumOff val="40000"/>
                  </a:schemeClr>
                </a:solidFill>
              </a:rPr>
              <a:t>Mükellefler Türkiye’de bulunan ancak defter kayıtlarında yer almayan varlıklarını 31/12/2016 tarihine kadar işletmelerine kaydedebilirler. Bu varlıklar K/Z hesabında dikkate alınmaz. İşletmeden çekilmesi vergilendirilmez.</a:t>
            </a:r>
          </a:p>
          <a:p>
            <a:pPr>
              <a:buFont typeface="Wingdings" pitchFamily="2" charset="2"/>
              <a:buChar char="Ø"/>
            </a:pPr>
            <a:endParaRPr lang="tr-TR" dirty="0" smtClean="0"/>
          </a:p>
          <a:p>
            <a:pPr>
              <a:buFont typeface="Wingdings" pitchFamily="2" charset="2"/>
              <a:buChar char="Ø"/>
            </a:pPr>
            <a:r>
              <a:rPr lang="tr-TR" dirty="0" smtClean="0"/>
              <a:t> Bu varlıkların elden çıkarılması esnasında doğan zararlar gider olarak dikkate alınmaz.</a:t>
            </a:r>
          </a:p>
          <a:p>
            <a:endParaRPr lang="tr-TR" dirty="0" smtClean="0"/>
          </a:p>
          <a:p>
            <a:endParaRPr lang="tr-TR" dirty="0"/>
          </a:p>
        </p:txBody>
      </p:sp>
    </p:spTree>
    <p:extLst>
      <p:ext uri="{BB962C8B-B14F-4D97-AF65-F5344CB8AC3E}">
        <p14:creationId xmlns:p14="http://schemas.microsoft.com/office/powerpoint/2010/main" val="34198158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solidFill>
                  <a:srgbClr val="FF0000"/>
                </a:solidFill>
              </a:rPr>
              <a:t>İŞTİRAKİNİZ </a:t>
            </a:r>
            <a:r>
              <a:rPr lang="tr-TR" dirty="0">
                <a:solidFill>
                  <a:srgbClr val="FF0000"/>
                </a:solidFill>
              </a:rPr>
              <a:t>İÇİN TEŞEKÜR EDERİZ</a:t>
            </a:r>
            <a:r>
              <a:rPr lang="tr-TR" dirty="0"/>
              <a:t>.</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lgn="ctr">
              <a:buNone/>
            </a:pPr>
            <a:endParaRPr lang="tr-TR" dirty="0"/>
          </a:p>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endParaRPr lang="tr-TR" dirty="0"/>
          </a:p>
          <a:p>
            <a:pPr marL="0" indent="0" algn="ctr">
              <a:buNone/>
            </a:pPr>
            <a:endParaRPr lang="tr-TR" sz="1600" dirty="0" smtClean="0">
              <a:solidFill>
                <a:srgbClr val="FF0000"/>
              </a:solidFill>
            </a:endParaRPr>
          </a:p>
          <a:p>
            <a:pPr marL="0" indent="0" algn="ctr">
              <a:buNone/>
            </a:pPr>
            <a:r>
              <a:rPr lang="tr-TR" sz="1600" dirty="0" smtClean="0"/>
              <a:t>Tunahan SOYLU </a:t>
            </a:r>
          </a:p>
          <a:p>
            <a:pPr marL="0" indent="0" algn="ctr">
              <a:buNone/>
            </a:pPr>
            <a:r>
              <a:rPr lang="tr-TR" sz="1600" dirty="0" smtClean="0"/>
              <a:t>Yeminli Mali Müşavir</a:t>
            </a:r>
          </a:p>
          <a:p>
            <a:pPr marL="0" indent="0" algn="ctr">
              <a:buNone/>
            </a:pPr>
            <a:endParaRPr lang="tr-TR" sz="1600" dirty="0">
              <a:solidFill>
                <a:srgbClr val="FF0000"/>
              </a:solidFill>
            </a:endParaRPr>
          </a:p>
          <a:p>
            <a:pPr marL="0" indent="0" algn="ctr">
              <a:buNone/>
            </a:pPr>
            <a:r>
              <a:rPr lang="tr-TR" sz="1800" dirty="0" smtClean="0">
                <a:solidFill>
                  <a:srgbClr val="FF0000"/>
                </a:solidFill>
              </a:rPr>
              <a:t>İstanbul </a:t>
            </a:r>
            <a:r>
              <a:rPr lang="tr-TR" sz="1800" dirty="0" err="1" smtClean="0">
                <a:solidFill>
                  <a:srgbClr val="FF0000"/>
                </a:solidFill>
              </a:rPr>
              <a:t>Ofisi</a:t>
            </a:r>
            <a:r>
              <a:rPr lang="tr-TR" sz="1800" dirty="0" err="1" smtClean="0"/>
              <a:t>:Dünya</a:t>
            </a:r>
            <a:r>
              <a:rPr lang="tr-TR" sz="1800" dirty="0" smtClean="0"/>
              <a:t> </a:t>
            </a:r>
            <a:r>
              <a:rPr lang="tr-TR" sz="1800" dirty="0" err="1" smtClean="0"/>
              <a:t>Tic</a:t>
            </a:r>
            <a:r>
              <a:rPr lang="tr-TR" sz="1800" dirty="0" smtClean="0"/>
              <a:t> Merkezi EGS B1 Blok K:4 no:202 Bakırköy/İSTANBUL</a:t>
            </a:r>
          </a:p>
          <a:p>
            <a:pPr marL="0" indent="0" algn="ctr">
              <a:buNone/>
            </a:pPr>
            <a:r>
              <a:rPr lang="tr-TR" sz="1800" dirty="0" smtClean="0">
                <a:solidFill>
                  <a:srgbClr val="FF0000"/>
                </a:solidFill>
              </a:rPr>
              <a:t>Antalya </a:t>
            </a:r>
            <a:r>
              <a:rPr lang="tr-TR" sz="1800" dirty="0" err="1" smtClean="0">
                <a:solidFill>
                  <a:srgbClr val="FF0000"/>
                </a:solidFill>
              </a:rPr>
              <a:t>Ofis</a:t>
            </a:r>
            <a:r>
              <a:rPr lang="tr-TR" sz="1800" dirty="0" err="1" smtClean="0"/>
              <a:t>i:Perge</a:t>
            </a:r>
            <a:r>
              <a:rPr lang="tr-TR" sz="1800" dirty="0" smtClean="0"/>
              <a:t> Bulvarı </a:t>
            </a:r>
            <a:r>
              <a:rPr lang="tr-TR" sz="1800" dirty="0" err="1" smtClean="0"/>
              <a:t>yeşilevler</a:t>
            </a:r>
            <a:r>
              <a:rPr lang="tr-TR" sz="1800" dirty="0" smtClean="0"/>
              <a:t> sitesi B lok no:43/9 </a:t>
            </a:r>
            <a:r>
              <a:rPr lang="tr-TR" sz="1800" dirty="0" err="1" smtClean="0"/>
              <a:t>Muratpaşa</a:t>
            </a:r>
            <a:r>
              <a:rPr lang="tr-TR" sz="1800" dirty="0" smtClean="0"/>
              <a:t>/Antalya</a:t>
            </a:r>
            <a:endParaRPr lang="tr-TR" sz="1800" dirty="0" smtClean="0">
              <a:solidFill>
                <a:srgbClr val="FF0000"/>
              </a:solidFill>
            </a:endParaRPr>
          </a:p>
          <a:p>
            <a:pPr marL="0" indent="0" algn="ctr">
              <a:buNone/>
            </a:pPr>
            <a:r>
              <a:rPr lang="tr-TR" sz="1800" dirty="0" err="1" smtClean="0">
                <a:solidFill>
                  <a:srgbClr val="FF0000"/>
                </a:solidFill>
              </a:rPr>
              <a:t>Web</a:t>
            </a:r>
            <a:r>
              <a:rPr lang="tr-TR" sz="1800" dirty="0" err="1" smtClean="0"/>
              <a:t>:Paribus.com.tr</a:t>
            </a:r>
            <a:r>
              <a:rPr lang="tr-TR" sz="1800" dirty="0" smtClean="0"/>
              <a:t>   </a:t>
            </a:r>
            <a:r>
              <a:rPr lang="tr-TR" sz="1800" dirty="0" err="1" smtClean="0">
                <a:solidFill>
                  <a:srgbClr val="FF0000"/>
                </a:solidFill>
              </a:rPr>
              <a:t>e-mail</a:t>
            </a:r>
            <a:r>
              <a:rPr lang="tr-TR" sz="1800" dirty="0" err="1" smtClean="0"/>
              <a:t>:tunahansoylu@paribus.com.tr</a:t>
            </a:r>
            <a:r>
              <a:rPr lang="tr-TR" sz="1800" dirty="0" smtClean="0"/>
              <a:t>  </a:t>
            </a:r>
            <a:r>
              <a:rPr lang="tr-TR" sz="1800" dirty="0" smtClean="0">
                <a:solidFill>
                  <a:srgbClr val="FF0000"/>
                </a:solidFill>
              </a:rPr>
              <a:t>Tel</a:t>
            </a:r>
            <a:r>
              <a:rPr lang="tr-TR" sz="1800" dirty="0" smtClean="0"/>
              <a:t>:212-465 06 12 </a:t>
            </a:r>
          </a:p>
          <a:p>
            <a:pPr marL="0" indent="0" algn="ctr">
              <a:buNone/>
            </a:pPr>
            <a:endParaRPr lang="tr-TR" dirty="0"/>
          </a:p>
        </p:txBody>
      </p:sp>
      <p:pic>
        <p:nvPicPr>
          <p:cNvPr id="4" name="Resim 3"/>
          <p:cNvPicPr>
            <a:picLocks noChangeAspect="1"/>
          </p:cNvPicPr>
          <p:nvPr/>
        </p:nvPicPr>
        <p:blipFill>
          <a:blip r:embed="rId2"/>
          <a:stretch>
            <a:fillRect/>
          </a:stretch>
        </p:blipFill>
        <p:spPr>
          <a:xfrm>
            <a:off x="4522650" y="1506067"/>
            <a:ext cx="3004459" cy="2021496"/>
          </a:xfrm>
          <a:prstGeom prst="rect">
            <a:avLst/>
          </a:prstGeom>
        </p:spPr>
      </p:pic>
    </p:spTree>
    <p:extLst>
      <p:ext uri="{BB962C8B-B14F-4D97-AF65-F5344CB8AC3E}">
        <p14:creationId xmlns:p14="http://schemas.microsoft.com/office/powerpoint/2010/main" val="130928387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60031"/>
            <a:ext cx="10515600" cy="760021"/>
          </a:xfrm>
        </p:spPr>
        <p:txBody>
          <a:bodyPr>
            <a:normAutofit fontScale="90000"/>
          </a:bodyPr>
          <a:lstStyle/>
          <a:p>
            <a:pPr algn="ctr"/>
            <a:r>
              <a:rPr lang="tr-TR" b="1" dirty="0" smtClean="0">
                <a:solidFill>
                  <a:srgbClr val="FF0000"/>
                </a:solidFill>
                <a:latin typeface="Constantia" pitchFamily="18" charset="0"/>
              </a:rPr>
              <a:t/>
            </a:r>
            <a:br>
              <a:rPr lang="tr-TR" b="1" dirty="0" smtClean="0">
                <a:solidFill>
                  <a:srgbClr val="FF0000"/>
                </a:solidFill>
                <a:latin typeface="Constantia" pitchFamily="18" charset="0"/>
              </a:rPr>
            </a:br>
            <a:r>
              <a:rPr lang="tr-TR" b="1" dirty="0" smtClean="0">
                <a:solidFill>
                  <a:srgbClr val="FF0000"/>
                </a:solidFill>
                <a:latin typeface="Constantia" pitchFamily="18" charset="0"/>
              </a:rPr>
              <a:t>A) AF </a:t>
            </a:r>
            <a:r>
              <a:rPr lang="tr-TR" b="1" dirty="0">
                <a:solidFill>
                  <a:srgbClr val="FF0000"/>
                </a:solidFill>
                <a:latin typeface="Constantia" pitchFamily="18" charset="0"/>
              </a:rPr>
              <a:t>KAPSAMINA GİREN KAMU ALACAKLARI</a:t>
            </a:r>
            <a:br>
              <a:rPr lang="tr-TR" b="1" dirty="0">
                <a:solidFill>
                  <a:srgbClr val="FF0000"/>
                </a:solidFill>
                <a:latin typeface="Constantia" pitchFamily="18" charset="0"/>
              </a:rPr>
            </a:br>
            <a:endParaRPr lang="tr-TR" b="1" dirty="0">
              <a:solidFill>
                <a:srgbClr val="FF0000"/>
              </a:solidFill>
              <a:latin typeface="Constantia" pitchFamily="18" charset="0"/>
            </a:endParaRPr>
          </a:p>
        </p:txBody>
      </p:sp>
      <p:sp>
        <p:nvSpPr>
          <p:cNvPr id="3" name="İçerik Yer Tutucusu 2"/>
          <p:cNvSpPr>
            <a:spLocks noGrp="1"/>
          </p:cNvSpPr>
          <p:nvPr>
            <p:ph idx="1"/>
          </p:nvPr>
        </p:nvSpPr>
        <p:spPr>
          <a:xfrm>
            <a:off x="1971040" y="1806308"/>
            <a:ext cx="8619172" cy="4847771"/>
          </a:xfrm>
        </p:spPr>
        <p:txBody>
          <a:bodyPr>
            <a:normAutofit fontScale="92500" lnSpcReduction="10000"/>
          </a:bodyPr>
          <a:lstStyle/>
          <a:p>
            <a:pPr marL="0" indent="0">
              <a:lnSpc>
                <a:spcPct val="115000"/>
              </a:lnSpc>
              <a:spcAft>
                <a:spcPts val="1000"/>
              </a:spcAft>
              <a:buNone/>
            </a:pPr>
            <a:r>
              <a:rPr lang="tr-TR" sz="2600" dirty="0" smtClean="0">
                <a:effectLst/>
                <a:latin typeface="Times New Roman" panose="02020603050405020304" pitchFamily="18" charset="0"/>
                <a:ea typeface="Calibri" panose="020F0502020204030204" pitchFamily="34" charset="0"/>
                <a:cs typeface="Times New Roman" panose="02020603050405020304" pitchFamily="18" charset="0"/>
              </a:rPr>
              <a:t>3-Maliye Bakanlığı’na bağlı tahsil dairelerince takip edilen sair kamu alacakları</a:t>
            </a:r>
            <a:endParaRPr lang="tr-TR" sz="2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4-Gümrük vergileri ve idari para cezaları</a:t>
            </a: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5-SGK’ya ait kamu alacakları</a:t>
            </a: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6-İl özel </a:t>
            </a:r>
            <a:r>
              <a:rPr lang="tr-TR" sz="2600" dirty="0" smtClean="0">
                <a:latin typeface="Times New Roman" panose="02020603050405020304" pitchFamily="18" charset="0"/>
                <a:ea typeface="Calibri" panose="020F0502020204030204" pitchFamily="34" charset="0"/>
                <a:cs typeface="Times New Roman" panose="02020603050405020304" pitchFamily="18" charset="0"/>
              </a:rPr>
              <a:t>idarelerinin 6183 kapsamındaki alacakları (Kurum tarafından kesilen Para cezaları ve özel idare payları kapsam dışında)</a:t>
            </a:r>
            <a:endParaRPr lang="tr-TR" sz="2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7-Belediyelerin </a:t>
            </a:r>
            <a:r>
              <a:rPr lang="tr-TR" sz="2600" dirty="0" smtClean="0">
                <a:latin typeface="Times New Roman" panose="02020603050405020304" pitchFamily="18" charset="0"/>
                <a:ea typeface="Calibri" panose="020F0502020204030204" pitchFamily="34" charset="0"/>
                <a:cs typeface="Times New Roman" panose="02020603050405020304" pitchFamily="18" charset="0"/>
              </a:rPr>
              <a:t>alacakları (İdari para cezaları, Maden işletmeleri tarafından ödenen belediye payı hariç)</a:t>
            </a:r>
            <a:endParaRPr lang="tr-TR" sz="2600"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tr-TR" sz="2600" dirty="0">
                <a:latin typeface="Times New Roman" panose="02020603050405020304" pitchFamily="18" charset="0"/>
                <a:ea typeface="Calibri" panose="020F0502020204030204" pitchFamily="34" charset="0"/>
                <a:cs typeface="Times New Roman" panose="02020603050405020304" pitchFamily="18" charset="0"/>
              </a:rPr>
              <a:t>8-İSKİ’nin alacakları</a:t>
            </a:r>
          </a:p>
          <a:p>
            <a:endParaRPr lang="tr-TR" dirty="0"/>
          </a:p>
        </p:txBody>
      </p:sp>
    </p:spTree>
    <p:extLst>
      <p:ext uri="{BB962C8B-B14F-4D97-AF65-F5344CB8AC3E}">
        <p14:creationId xmlns:p14="http://schemas.microsoft.com/office/powerpoint/2010/main" val="1808972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br>
              <a:rPr lang="tr-TR" sz="4000" b="1" dirty="0">
                <a:solidFill>
                  <a:srgbClr val="FF0000"/>
                </a:solidFill>
                <a:latin typeface="Constantia" pitchFamily="18" charset="0"/>
              </a:rPr>
            </a:br>
            <a:endParaRPr lang="tr-TR" sz="4000" b="1" dirty="0">
              <a:solidFill>
                <a:srgbClr val="FF0000"/>
              </a:solidFill>
              <a:latin typeface="Constantia" pitchFamily="18" charset="0"/>
            </a:endParaRPr>
          </a:p>
        </p:txBody>
      </p:sp>
      <p:sp>
        <p:nvSpPr>
          <p:cNvPr id="3" name="İçerik Yer Tutucusu 2"/>
          <p:cNvSpPr>
            <a:spLocks noGrp="1"/>
          </p:cNvSpPr>
          <p:nvPr>
            <p:ph idx="1"/>
          </p:nvPr>
        </p:nvSpPr>
        <p:spPr>
          <a:xfrm>
            <a:off x="1538516" y="1781299"/>
            <a:ext cx="9898413" cy="4474358"/>
          </a:xfrm>
        </p:spPr>
        <p:txBody>
          <a:bodyPr>
            <a:normAutofit lnSpcReduction="10000"/>
          </a:bodyPr>
          <a:lstStyle/>
          <a:p>
            <a:pPr marL="0" indent="0">
              <a:buNone/>
            </a:pPr>
            <a:r>
              <a:rPr lang="tr-TR" sz="2800" b="1" u="sng" dirty="0" smtClean="0">
                <a:solidFill>
                  <a:srgbClr val="0070C0"/>
                </a:solidFill>
              </a:rPr>
              <a:t>Maliye, Belediye ve Özel İdarelerin Alacakları</a:t>
            </a:r>
          </a:p>
          <a:p>
            <a:pPr marL="0" indent="0">
              <a:buNone/>
            </a:pPr>
            <a:endParaRPr lang="tr-TR" sz="2800" b="1" u="sng" dirty="0" smtClean="0">
              <a:solidFill>
                <a:srgbClr val="0070C0"/>
              </a:solidFill>
            </a:endParaRPr>
          </a:p>
          <a:p>
            <a:pPr>
              <a:buFont typeface="Wingdings" panose="05000000000000000000" pitchFamily="2" charset="2"/>
              <a:buChar char="Ø"/>
            </a:pPr>
            <a:r>
              <a:rPr lang="tr-TR" sz="2800" dirty="0" smtClean="0">
                <a:solidFill>
                  <a:schemeClr val="accent1"/>
                </a:solidFill>
              </a:rPr>
              <a:t>Hem Vergi Hem de ceza var ise; </a:t>
            </a:r>
            <a:r>
              <a:rPr lang="tr-TR" sz="2800" dirty="0" smtClean="0"/>
              <a:t>Verginin %100’ü+ÜFE faizi,</a:t>
            </a:r>
          </a:p>
          <a:p>
            <a:pPr>
              <a:buFont typeface="Wingdings" panose="05000000000000000000" pitchFamily="2" charset="2"/>
              <a:buChar char="Ø"/>
            </a:pPr>
            <a:r>
              <a:rPr lang="tr-TR" sz="2800" dirty="0" smtClean="0">
                <a:solidFill>
                  <a:schemeClr val="accent1"/>
                </a:solidFill>
              </a:rPr>
              <a:t>Sadece Fer’i alacak (Ceza) Var ise; </a:t>
            </a:r>
            <a:r>
              <a:rPr lang="tr-TR" sz="2800" dirty="0" smtClean="0"/>
              <a:t>Cezanın %50’si+ÜFE faizi</a:t>
            </a:r>
          </a:p>
          <a:p>
            <a:pPr>
              <a:buFont typeface="Wingdings" panose="05000000000000000000" pitchFamily="2" charset="2"/>
              <a:buChar char="Ø"/>
            </a:pPr>
            <a:r>
              <a:rPr lang="tr-TR" sz="2800" dirty="0" smtClean="0">
                <a:solidFill>
                  <a:schemeClr val="accent1"/>
                </a:solidFill>
              </a:rPr>
              <a:t>Sadece İdari </a:t>
            </a:r>
            <a:r>
              <a:rPr lang="tr-TR" dirty="0">
                <a:solidFill>
                  <a:schemeClr val="accent1"/>
                </a:solidFill>
              </a:rPr>
              <a:t>P</a:t>
            </a:r>
            <a:r>
              <a:rPr lang="tr-TR" sz="2800" dirty="0" smtClean="0">
                <a:solidFill>
                  <a:schemeClr val="accent1"/>
                </a:solidFill>
              </a:rPr>
              <a:t>ara </a:t>
            </a:r>
            <a:r>
              <a:rPr lang="tr-TR" dirty="0">
                <a:solidFill>
                  <a:schemeClr val="accent1"/>
                </a:solidFill>
              </a:rPr>
              <a:t>C</a:t>
            </a:r>
            <a:r>
              <a:rPr lang="tr-TR" sz="2800" dirty="0" smtClean="0">
                <a:solidFill>
                  <a:schemeClr val="accent1"/>
                </a:solidFill>
              </a:rPr>
              <a:t>ezası var ise; </a:t>
            </a:r>
            <a:r>
              <a:rPr lang="tr-TR" sz="2800" dirty="0" smtClean="0"/>
              <a:t>Cezanın %100’ü+ÜFE Faizi,</a:t>
            </a:r>
          </a:p>
          <a:p>
            <a:pPr>
              <a:buFont typeface="Wingdings" panose="05000000000000000000" pitchFamily="2" charset="2"/>
              <a:buChar char="Ø"/>
            </a:pPr>
            <a:r>
              <a:rPr lang="tr-TR" sz="2800" dirty="0" smtClean="0">
                <a:solidFill>
                  <a:schemeClr val="accent1"/>
                </a:solidFill>
              </a:rPr>
              <a:t>Diğer Amme Alacaklarında; </a:t>
            </a:r>
            <a:r>
              <a:rPr lang="tr-TR" sz="2800" dirty="0" smtClean="0"/>
              <a:t>Asli ve Fer-i Alacağın %100’ü+ÜFE faizi Ödenecektir.</a:t>
            </a:r>
          </a:p>
          <a:p>
            <a:pPr>
              <a:buFont typeface="Wingdings" panose="05000000000000000000" pitchFamily="2" charset="2"/>
              <a:buChar char="Ø"/>
            </a:pPr>
            <a:r>
              <a:rPr lang="tr-TR" sz="2800" dirty="0">
                <a:solidFill>
                  <a:schemeClr val="accent1"/>
                </a:solidFill>
              </a:rPr>
              <a:t>5736 </a:t>
            </a:r>
            <a:r>
              <a:rPr lang="tr-TR" sz="2800" dirty="0" smtClean="0">
                <a:solidFill>
                  <a:schemeClr val="accent1"/>
                </a:solidFill>
              </a:rPr>
              <a:t>sayılı kanun kapsamında yapılandırılan alacaklarda</a:t>
            </a:r>
            <a:r>
              <a:rPr lang="tr-TR" sz="2800" dirty="0" smtClean="0"/>
              <a:t>; Alacağın tamamı+ÜFE faizi</a:t>
            </a:r>
          </a:p>
          <a:p>
            <a:pPr marL="0" indent="0">
              <a:buNone/>
            </a:pPr>
            <a:endParaRPr lang="tr-TR" dirty="0"/>
          </a:p>
        </p:txBody>
      </p:sp>
    </p:spTree>
    <p:extLst>
      <p:ext uri="{BB962C8B-B14F-4D97-AF65-F5344CB8AC3E}">
        <p14:creationId xmlns:p14="http://schemas.microsoft.com/office/powerpoint/2010/main" val="3641443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p>
        </p:txBody>
      </p:sp>
      <p:sp>
        <p:nvSpPr>
          <p:cNvPr id="3" name="İçerik Yer Tutucusu 2"/>
          <p:cNvSpPr>
            <a:spLocks noGrp="1"/>
          </p:cNvSpPr>
          <p:nvPr>
            <p:ph idx="1"/>
          </p:nvPr>
        </p:nvSpPr>
        <p:spPr>
          <a:xfrm>
            <a:off x="965200" y="1879600"/>
            <a:ext cx="10387015" cy="4978400"/>
          </a:xfrm>
        </p:spPr>
        <p:txBody>
          <a:bodyPr/>
          <a:lstStyle/>
          <a:p>
            <a:pPr marL="0" indent="0">
              <a:buNone/>
            </a:pPr>
            <a:r>
              <a:rPr lang="tr-TR" b="1" u="sng" dirty="0" smtClean="0">
                <a:solidFill>
                  <a:srgbClr val="0070C0"/>
                </a:solidFill>
              </a:rPr>
              <a:t>Gümrük Bakanlığının Alacakları</a:t>
            </a:r>
          </a:p>
          <a:p>
            <a:pPr>
              <a:buFont typeface="Wingdings" panose="05000000000000000000" pitchFamily="2" charset="2"/>
              <a:buChar char="Ø"/>
            </a:pPr>
            <a:r>
              <a:rPr lang="tr-TR" dirty="0" smtClean="0">
                <a:solidFill>
                  <a:schemeClr val="accent1"/>
                </a:solidFill>
              </a:rPr>
              <a:t>Hem Vergi Hem de ceza var ise; </a:t>
            </a:r>
            <a:r>
              <a:rPr lang="tr-TR" dirty="0" smtClean="0"/>
              <a:t>Verginin %100’ü+ÜFE faizi,</a:t>
            </a:r>
          </a:p>
          <a:p>
            <a:pPr>
              <a:buFont typeface="Wingdings" panose="05000000000000000000" pitchFamily="2" charset="2"/>
              <a:buChar char="Ø"/>
            </a:pPr>
            <a:r>
              <a:rPr lang="tr-TR" dirty="0" smtClean="0">
                <a:solidFill>
                  <a:schemeClr val="accent1"/>
                </a:solidFill>
              </a:rPr>
              <a:t>Sadece Fer’i alacak (Ceza) Var ise; </a:t>
            </a:r>
            <a:r>
              <a:rPr lang="tr-TR" dirty="0" smtClean="0"/>
              <a:t>Cezanın %50’si+ÜFE faizi</a:t>
            </a:r>
            <a:endParaRPr lang="tr-TR" dirty="0" smtClean="0">
              <a:solidFill>
                <a:srgbClr val="FF0000"/>
              </a:solidFill>
            </a:endParaRPr>
          </a:p>
          <a:p>
            <a:pPr>
              <a:buFont typeface="Wingdings" panose="05000000000000000000" pitchFamily="2" charset="2"/>
              <a:buChar char="Ø"/>
            </a:pPr>
            <a:r>
              <a:rPr lang="tr-TR" dirty="0" smtClean="0">
                <a:solidFill>
                  <a:schemeClr val="accent1"/>
                </a:solidFill>
              </a:rPr>
              <a:t>Eşyanın gümrüklenmiş değerine bağlı olarak kesilmiş idari para  cezalarında; </a:t>
            </a:r>
            <a:r>
              <a:rPr lang="tr-TR" dirty="0" smtClean="0"/>
              <a:t>Vergi Aslının %100’ü+Cezanın %30’u+ÜFE faizi</a:t>
            </a:r>
          </a:p>
          <a:p>
            <a:pPr marL="0" indent="0">
              <a:buNone/>
            </a:pPr>
            <a:endParaRPr lang="tr-TR" dirty="0"/>
          </a:p>
        </p:txBody>
      </p:sp>
    </p:spTree>
    <p:extLst>
      <p:ext uri="{BB962C8B-B14F-4D97-AF65-F5344CB8AC3E}">
        <p14:creationId xmlns:p14="http://schemas.microsoft.com/office/powerpoint/2010/main" val="17896835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latin typeface="Constantia" pitchFamily="18" charset="0"/>
              </a:rPr>
              <a:t>B) KESİNLEŞMİŞ KAMU ALACAKLARI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dirty="0"/>
              <a:t>26/6/2015 </a:t>
            </a:r>
            <a:r>
              <a:rPr lang="tr-TR" dirty="0" smtClean="0"/>
              <a:t> tarihli bir alacak için 6183’e göre %19,27 gecikme zammı uygulanması gerekirken bu yasaya göre %3,81 oranında gecikme zammı uygulanacaktır. </a:t>
            </a:r>
          </a:p>
          <a:p>
            <a:pPr>
              <a:buFont typeface="Wingdings" panose="05000000000000000000" pitchFamily="2" charset="2"/>
              <a:buChar char="Ø"/>
            </a:pPr>
            <a:r>
              <a:rPr lang="tr-TR" dirty="0" smtClean="0">
                <a:solidFill>
                  <a:schemeClr val="tx2">
                    <a:lumMod val="60000"/>
                    <a:lumOff val="40000"/>
                  </a:schemeClr>
                </a:solidFill>
              </a:rPr>
              <a:t>Örnek:                                                                                    26/4/2013 </a:t>
            </a:r>
            <a:r>
              <a:rPr lang="tr-TR" dirty="0">
                <a:solidFill>
                  <a:schemeClr val="tx2">
                    <a:lumMod val="60000"/>
                    <a:lumOff val="40000"/>
                  </a:schemeClr>
                </a:solidFill>
              </a:rPr>
              <a:t>vadeli </a:t>
            </a:r>
            <a:r>
              <a:rPr lang="tr-TR" dirty="0" smtClean="0">
                <a:solidFill>
                  <a:schemeClr val="tx2">
                    <a:lumMod val="60000"/>
                    <a:lumOff val="40000"/>
                  </a:schemeClr>
                </a:solidFill>
              </a:rPr>
              <a:t>KDV Borcu:5.700,00 </a:t>
            </a:r>
            <a:r>
              <a:rPr lang="tr-TR" dirty="0">
                <a:solidFill>
                  <a:schemeClr val="tx2">
                    <a:lumMod val="60000"/>
                    <a:lumOff val="40000"/>
                  </a:schemeClr>
                </a:solidFill>
              </a:rPr>
              <a:t>TL </a:t>
            </a:r>
            <a:r>
              <a:rPr lang="tr-TR" dirty="0" smtClean="0">
                <a:solidFill>
                  <a:schemeClr val="tx2">
                    <a:lumMod val="60000"/>
                    <a:lumOff val="40000"/>
                  </a:schemeClr>
                </a:solidFill>
              </a:rPr>
              <a:t>                      19/08/2016 itibariyle Gecikme zammı:3.173,42 </a:t>
            </a:r>
            <a:r>
              <a:rPr lang="tr-TR" dirty="0">
                <a:solidFill>
                  <a:schemeClr val="tx2">
                    <a:lumMod val="60000"/>
                    <a:lumOff val="40000"/>
                  </a:schemeClr>
                </a:solidFill>
              </a:rPr>
              <a:t>TL  </a:t>
            </a:r>
            <a:r>
              <a:rPr lang="tr-TR" dirty="0" smtClean="0">
                <a:solidFill>
                  <a:schemeClr val="tx2">
                    <a:lumMod val="60000"/>
                    <a:lumOff val="40000"/>
                  </a:schemeClr>
                </a:solidFill>
              </a:rPr>
              <a:t>            ÜFE’ye göre hesaplanan gecikme zammı ise:1.223TL </a:t>
            </a:r>
            <a:r>
              <a:rPr lang="tr-TR" dirty="0">
                <a:solidFill>
                  <a:schemeClr val="tx2">
                    <a:lumMod val="60000"/>
                    <a:lumOff val="40000"/>
                  </a:schemeClr>
                </a:solidFill>
              </a:rPr>
              <a:t> </a:t>
            </a:r>
            <a:r>
              <a:rPr lang="tr-TR" dirty="0" smtClean="0">
                <a:solidFill>
                  <a:schemeClr val="tx2">
                    <a:lumMod val="60000"/>
                    <a:lumOff val="40000"/>
                  </a:schemeClr>
                </a:solidFill>
              </a:rPr>
              <a:t>      Defaten öderse gecikme zammı:1.223/2=</a:t>
            </a:r>
            <a:r>
              <a:rPr lang="tr-TR" u="sng" dirty="0" smtClean="0">
                <a:solidFill>
                  <a:schemeClr val="tx2">
                    <a:lumMod val="60000"/>
                    <a:lumOff val="40000"/>
                  </a:schemeClr>
                </a:solidFill>
              </a:rPr>
              <a:t>611TL </a:t>
            </a:r>
            <a:endParaRPr lang="tr-TR" u="sng" dirty="0">
              <a:solidFill>
                <a:schemeClr val="tx2">
                  <a:lumMod val="60000"/>
                  <a:lumOff val="40000"/>
                </a:schemeClr>
              </a:solidFill>
            </a:endParaRPr>
          </a:p>
        </p:txBody>
      </p:sp>
    </p:spTree>
    <p:extLst>
      <p:ext uri="{BB962C8B-B14F-4D97-AF65-F5344CB8AC3E}">
        <p14:creationId xmlns:p14="http://schemas.microsoft.com/office/powerpoint/2010/main" val="24541942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b="1" dirty="0" smtClean="0">
                <a:solidFill>
                  <a:srgbClr val="FF0000"/>
                </a:solidFill>
                <a:latin typeface="Constantia" pitchFamily="18" charset="0"/>
              </a:rPr>
              <a:t>B) KESİNLEŞMİŞ </a:t>
            </a:r>
            <a:r>
              <a:rPr lang="tr-TR" sz="4000" b="1" dirty="0">
                <a:solidFill>
                  <a:srgbClr val="FF0000"/>
                </a:solidFill>
                <a:latin typeface="Constantia" pitchFamily="18" charset="0"/>
              </a:rPr>
              <a:t>KAMU ALACAKLARI</a:t>
            </a:r>
          </a:p>
        </p:txBody>
      </p:sp>
      <p:sp>
        <p:nvSpPr>
          <p:cNvPr id="3" name="İçerik Yer Tutucusu 2"/>
          <p:cNvSpPr>
            <a:spLocks noGrp="1"/>
          </p:cNvSpPr>
          <p:nvPr>
            <p:ph idx="1"/>
          </p:nvPr>
        </p:nvSpPr>
        <p:spPr>
          <a:xfrm>
            <a:off x="1815685" y="1280160"/>
            <a:ext cx="8915400" cy="4554862"/>
          </a:xfrm>
        </p:spPr>
        <p:txBody>
          <a:bodyPr>
            <a:normAutofit fontScale="85000" lnSpcReduction="20000"/>
          </a:bodyPr>
          <a:lstStyle/>
          <a:p>
            <a:pPr>
              <a:buFont typeface="Wingdings" panose="05000000000000000000" pitchFamily="2" charset="2"/>
              <a:buChar char="Ø"/>
            </a:pPr>
            <a:r>
              <a:rPr lang="tr-TR" sz="3600" dirty="0" smtClean="0"/>
              <a:t>İhtirazı kayıtla verilen beyannameler için de bu madde hükümleri uygulanır.</a:t>
            </a:r>
          </a:p>
          <a:p>
            <a:pPr>
              <a:buFont typeface="Wingdings" panose="05000000000000000000" pitchFamily="2" charset="2"/>
              <a:buChar char="Ø"/>
            </a:pPr>
            <a:r>
              <a:rPr lang="tr-TR" sz="3600" dirty="0" smtClean="0">
                <a:solidFill>
                  <a:schemeClr val="tx2">
                    <a:lumMod val="60000"/>
                    <a:lumOff val="40000"/>
                  </a:schemeClr>
                </a:solidFill>
              </a:rPr>
              <a:t>Yargı kararı tebliğ edilmiş ancak ihbarnamesi gelmemiş alacaklar da bu madde kapsamında değerlendirilir.</a:t>
            </a:r>
          </a:p>
          <a:p>
            <a:pPr>
              <a:buFont typeface="Wingdings" panose="05000000000000000000" pitchFamily="2" charset="2"/>
              <a:buChar char="Ø"/>
            </a:pPr>
            <a:r>
              <a:rPr lang="tr-TR" sz="3600" dirty="0" smtClean="0"/>
              <a:t>376’dan yararlanmış ancak henüz ödeme süresi geçmemiş alacaklar da bu kapsamdadır. İndirimi sağlanmış rakam üzerinden kapsama girecektir.</a:t>
            </a:r>
          </a:p>
          <a:p>
            <a:pPr>
              <a:buFont typeface="Wingdings" panose="05000000000000000000" pitchFamily="2" charset="2"/>
              <a:buChar char="Ø"/>
            </a:pPr>
            <a:r>
              <a:rPr lang="tr-TR" sz="3600" dirty="0" smtClean="0">
                <a:solidFill>
                  <a:schemeClr val="tx2">
                    <a:lumMod val="60000"/>
                    <a:lumOff val="40000"/>
                  </a:schemeClr>
                </a:solidFill>
              </a:rPr>
              <a:t>Yine uzlaşılmış ancak ödeme süresi henüz geçmemiş alacaklar da uzlaşılan rakamlar üzerinden değerlendirilecektir.</a:t>
            </a:r>
          </a:p>
          <a:p>
            <a:pPr marL="0" indent="0">
              <a:buNone/>
            </a:pPr>
            <a:endParaRPr lang="tr-TR" sz="3200" dirty="0"/>
          </a:p>
        </p:txBody>
      </p:sp>
    </p:spTree>
    <p:extLst>
      <p:ext uri="{BB962C8B-B14F-4D97-AF65-F5344CB8AC3E}">
        <p14:creationId xmlns:p14="http://schemas.microsoft.com/office/powerpoint/2010/main" val="356110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497522"/>
          </a:xfrm>
        </p:spPr>
        <p:txBody>
          <a:bodyPr>
            <a:normAutofit fontScale="90000"/>
          </a:bodyPr>
          <a:lstStyle/>
          <a:p>
            <a:r>
              <a:rPr lang="tr-TR" b="1" dirty="0">
                <a:solidFill>
                  <a:srgbClr val="FF0000"/>
                </a:solidFill>
                <a:latin typeface="Constantia" pitchFamily="18" charset="0"/>
              </a:rPr>
              <a:t>B) KESİNLEŞMİŞ KAMU ALACAKLARI</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Mükellef kuruma inceleme </a:t>
            </a:r>
            <a:r>
              <a:rPr lang="tr-TR" dirty="0" err="1" smtClean="0"/>
              <a:t>sonucuvergi</a:t>
            </a:r>
            <a:r>
              <a:rPr lang="tr-TR" dirty="0" smtClean="0"/>
              <a:t> ceza tarh edilmiş yasanın yürürlüğünden önce 20/07/2016 tarihinde uzlaşılmış olsun. Bu durumda ödenecek vergi ve cezalar aşağıda belirtildiği gibi olmaktadır.</a:t>
            </a:r>
            <a:endParaRPr lang="tr-TR" dirty="0"/>
          </a:p>
        </p:txBody>
      </p:sp>
    </p:spTree>
    <p:extLst>
      <p:ext uri="{BB962C8B-B14F-4D97-AF65-F5344CB8AC3E}">
        <p14:creationId xmlns:p14="http://schemas.microsoft.com/office/powerpoint/2010/main" val="22805977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1033</TotalTime>
  <Words>2530</Words>
  <Application>Microsoft Office PowerPoint</Application>
  <PresentationFormat>Geniş ekran</PresentationFormat>
  <Paragraphs>492</Paragraphs>
  <Slides>35</Slides>
  <Notes>2</Notes>
  <HiddenSlides>1</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35</vt:i4>
      </vt:variant>
    </vt:vector>
  </HeadingPairs>
  <TitlesOfParts>
    <vt:vector size="44" baseType="lpstr">
      <vt:lpstr>Arial</vt:lpstr>
      <vt:lpstr>Arial Rounded MT Bold</vt:lpstr>
      <vt:lpstr>Broadway</vt:lpstr>
      <vt:lpstr>Calibri</vt:lpstr>
      <vt:lpstr>Constantia</vt:lpstr>
      <vt:lpstr>Impact</vt:lpstr>
      <vt:lpstr>Times New Roman</vt:lpstr>
      <vt:lpstr>Wingdings</vt:lpstr>
      <vt:lpstr>Ofis Teması</vt:lpstr>
      <vt:lpstr>KAMU ALACAKLARININ YENİDEN YAPILANDIRILMASI</vt:lpstr>
      <vt:lpstr>           YASANIN ALT BAŞLIKLARI</vt:lpstr>
      <vt:lpstr>A) AF KAPSAMINA GİREN KAMU ALACAKLARI </vt:lpstr>
      <vt:lpstr> A) AF KAPSAMINA GİREN KAMU ALACAKLARI </vt:lpstr>
      <vt:lpstr>B) KESİNLEŞMİŞ KAMU ALACAKLARI </vt:lpstr>
      <vt:lpstr>B) KESİNLEŞMİŞ KAMU ALACAKLARI</vt:lpstr>
      <vt:lpstr>B) KESİNLEŞMİŞ KAMU ALACAKLARI</vt:lpstr>
      <vt:lpstr>B) KESİNLEŞMİŞ KAMU ALACAKLARI</vt:lpstr>
      <vt:lpstr>B) KESİNLEŞMİŞ KAMU ALACAKLARI</vt:lpstr>
      <vt:lpstr>B) KESİNLEŞMİŞ KAMU ALACAKLARI</vt:lpstr>
      <vt:lpstr>C) KESİNLEŞMEMİŞ VEYA  DAVA SAFHASINDA                                                                                                                   BULUNAN ALACAKLAR </vt:lpstr>
      <vt:lpstr>C) KESİNLEŞMEMİŞ VEYA DAVA SAFHASINDA BULUNAN ALACAKLAR  </vt:lpstr>
      <vt:lpstr>C) KESİNLEŞMEMİŞ VEYA DAVA SAFHASINDA BULUNAN ALACAKLAR</vt:lpstr>
      <vt:lpstr>D) İNCELEME VE TARHİYAT  SAFHASINDA BULUNAN ALACAKLAR</vt:lpstr>
      <vt:lpstr>E) MATRAH VE VERGİ ARTIRIMI GV ve KV açısından </vt:lpstr>
      <vt:lpstr>E) MATRAH VE VERGİ ARTIRIMI GV ve KV açısından</vt:lpstr>
      <vt:lpstr>E) MATRAH VE VERGİ ARTIRIMI GV ve KV açısından</vt:lpstr>
      <vt:lpstr>E) MATRAH VE VERGİ ARTIRIMI KDV açısından</vt:lpstr>
      <vt:lpstr>E) MATRAH VE VERGİ ARTIRIMI KDV açısından</vt:lpstr>
      <vt:lpstr>E) MATRAH VE VERGİ ARTIRIMI Genel</vt:lpstr>
      <vt:lpstr>E) MATRAH VE VERGİ ARTIRIMI Genel</vt:lpstr>
      <vt:lpstr>E) MATRAH VE VERGİ ARTIRIMI Genel</vt:lpstr>
      <vt:lpstr>F) İŞLETME KAYITLARININ DÜZELTİLMESİ faturasız Alım Var ise  </vt:lpstr>
      <vt:lpstr>F) İŞLETME KAYITLARININ DÜZELTİLMESİ faturasız alımların var ise </vt:lpstr>
      <vt:lpstr>F) İŞLETME KAYITLARININ DÜZELTİLMESİ Faturasız Alış var ise </vt:lpstr>
      <vt:lpstr>F) İŞLETME KAYITLARININ DÜZELTİLMESİ Faturasız Alış var ise </vt:lpstr>
      <vt:lpstr>F) İŞLETME KAYITLARININ DÜZELTİLMESİ Faturasız Alış </vt:lpstr>
      <vt:lpstr>F) İŞLETME KAYITLARININ DÜZELTİLMESİ Faturasız Satış Var ise- </vt:lpstr>
      <vt:lpstr>F) İŞLETME KAYITLARININ DÜZELTİLMESİ -Faturasız mal satışı var ise  </vt:lpstr>
      <vt:lpstr>G) OLMAYAN PARANIN KASADA GÖRÜNMESİ</vt:lpstr>
      <vt:lpstr>G) OLMAYAN PARANIN KASADA GÖRÜNMESİ</vt:lpstr>
      <vt:lpstr>G) OLMAYAN PARANIN KASADA GÖRÜNMESİ</vt:lpstr>
      <vt:lpstr>H) YURT DIŞINDAKİ VARLIKLARIN TÜRKİYE’YE GETİRİLMESİ </vt:lpstr>
      <vt:lpstr>H) YURT DIŞINDAKİ VARLIKLARIN TÜRKİYE’YE GETİRİLMESİ </vt:lpstr>
      <vt:lpstr>İŞTİRAKİNİZ İÇİN TEŞEKÜR EDERİZ. </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AF YASASI</dc:title>
  <dc:creator>Tunahan</dc:creator>
  <cp:lastModifiedBy>TUNAHAN SOYLU</cp:lastModifiedBy>
  <cp:revision>86</cp:revision>
  <cp:lastPrinted>2016-08-25T14:23:05Z</cp:lastPrinted>
  <dcterms:created xsi:type="dcterms:W3CDTF">2016-08-21T08:19:07Z</dcterms:created>
  <dcterms:modified xsi:type="dcterms:W3CDTF">2016-08-25T14:27:01Z</dcterms:modified>
</cp:coreProperties>
</file>