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67" r:id="rId15"/>
    <p:sldId id="276" r:id="rId16"/>
    <p:sldId id="274" r:id="rId17"/>
    <p:sldId id="271" r:id="rId18"/>
    <p:sldId id="272" r:id="rId19"/>
    <p:sldId id="273" r:id="rId20"/>
    <p:sldId id="275" r:id="rId21"/>
  </p:sldIdLst>
  <p:sldSz cx="12192000" cy="6858000"/>
  <p:notesSz cx="6735763" cy="98663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0DBC84EF-8972-4E01-A7E0-9A882B91D6E8}" type="datetimeFigureOut">
              <a:rPr lang="tr-TR" smtClean="0"/>
              <a:t>19.7.2019</a:t>
            </a:fld>
            <a:endParaRPr lang="tr-TR"/>
          </a:p>
        </p:txBody>
      </p:sp>
      <p:sp>
        <p:nvSpPr>
          <p:cNvPr id="4" name="Altbilgi Yer Tutucusu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B18618CD-3292-407E-A939-C711E7410643}" type="slidenum">
              <a:rPr lang="tr-TR" smtClean="0"/>
              <a:t>‹#›</a:t>
            </a:fld>
            <a:endParaRPr lang="tr-TR"/>
          </a:p>
        </p:txBody>
      </p:sp>
    </p:spTree>
    <p:extLst>
      <p:ext uri="{BB962C8B-B14F-4D97-AF65-F5344CB8AC3E}">
        <p14:creationId xmlns:p14="http://schemas.microsoft.com/office/powerpoint/2010/main" val="2439410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95AAB972-3BB4-4FC4-8D1F-988AEDAAC722}" type="datetimeFigureOut">
              <a:rPr lang="tr-TR" smtClean="0"/>
              <a:t>19.7.2019</a:t>
            </a:fld>
            <a:endParaRPr lang="tr-TR"/>
          </a:p>
        </p:txBody>
      </p:sp>
      <p:sp>
        <p:nvSpPr>
          <p:cNvPr id="4" name="Slayt Görüntüsü Yer Tutucusu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5822A6E3-2E3F-412A-9095-58B6C306EF62}" type="slidenum">
              <a:rPr lang="tr-TR" smtClean="0"/>
              <a:t>‹#›</a:t>
            </a:fld>
            <a:endParaRPr lang="tr-TR"/>
          </a:p>
        </p:txBody>
      </p:sp>
    </p:spTree>
    <p:extLst>
      <p:ext uri="{BB962C8B-B14F-4D97-AF65-F5344CB8AC3E}">
        <p14:creationId xmlns:p14="http://schemas.microsoft.com/office/powerpoint/2010/main" val="1787439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822A6E3-2E3F-412A-9095-58B6C306EF62}" type="slidenum">
              <a:rPr lang="tr-TR" smtClean="0"/>
              <a:t>1</a:t>
            </a:fld>
            <a:endParaRPr lang="tr-TR"/>
          </a:p>
        </p:txBody>
      </p:sp>
    </p:spTree>
    <p:extLst>
      <p:ext uri="{BB962C8B-B14F-4D97-AF65-F5344CB8AC3E}">
        <p14:creationId xmlns:p14="http://schemas.microsoft.com/office/powerpoint/2010/main" val="19753416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822A6E3-2E3F-412A-9095-58B6C306EF62}" type="slidenum">
              <a:rPr lang="tr-TR" smtClean="0"/>
              <a:t>10</a:t>
            </a:fld>
            <a:endParaRPr lang="tr-TR"/>
          </a:p>
        </p:txBody>
      </p:sp>
    </p:spTree>
    <p:extLst>
      <p:ext uri="{BB962C8B-B14F-4D97-AF65-F5344CB8AC3E}">
        <p14:creationId xmlns:p14="http://schemas.microsoft.com/office/powerpoint/2010/main" val="2907721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822A6E3-2E3F-412A-9095-58B6C306EF62}" type="slidenum">
              <a:rPr lang="tr-TR" smtClean="0"/>
              <a:t>11</a:t>
            </a:fld>
            <a:endParaRPr lang="tr-TR"/>
          </a:p>
        </p:txBody>
      </p:sp>
    </p:spTree>
    <p:extLst>
      <p:ext uri="{BB962C8B-B14F-4D97-AF65-F5344CB8AC3E}">
        <p14:creationId xmlns:p14="http://schemas.microsoft.com/office/powerpoint/2010/main" val="6791111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822A6E3-2E3F-412A-9095-58B6C306EF62}" type="slidenum">
              <a:rPr lang="tr-TR" smtClean="0"/>
              <a:t>12</a:t>
            </a:fld>
            <a:endParaRPr lang="tr-TR"/>
          </a:p>
        </p:txBody>
      </p:sp>
    </p:spTree>
    <p:extLst>
      <p:ext uri="{BB962C8B-B14F-4D97-AF65-F5344CB8AC3E}">
        <p14:creationId xmlns:p14="http://schemas.microsoft.com/office/powerpoint/2010/main" val="10444919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822A6E3-2E3F-412A-9095-58B6C306EF62}" type="slidenum">
              <a:rPr lang="tr-TR" smtClean="0"/>
              <a:t>13</a:t>
            </a:fld>
            <a:endParaRPr lang="tr-TR"/>
          </a:p>
        </p:txBody>
      </p:sp>
    </p:spTree>
    <p:extLst>
      <p:ext uri="{BB962C8B-B14F-4D97-AF65-F5344CB8AC3E}">
        <p14:creationId xmlns:p14="http://schemas.microsoft.com/office/powerpoint/2010/main" val="11365484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822A6E3-2E3F-412A-9095-58B6C306EF62}" type="slidenum">
              <a:rPr lang="tr-TR" smtClean="0"/>
              <a:t>14</a:t>
            </a:fld>
            <a:endParaRPr lang="tr-TR"/>
          </a:p>
        </p:txBody>
      </p:sp>
    </p:spTree>
    <p:extLst>
      <p:ext uri="{BB962C8B-B14F-4D97-AF65-F5344CB8AC3E}">
        <p14:creationId xmlns:p14="http://schemas.microsoft.com/office/powerpoint/2010/main" val="5829031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822A6E3-2E3F-412A-9095-58B6C306EF62}" type="slidenum">
              <a:rPr lang="tr-TR" smtClean="0"/>
              <a:t>15</a:t>
            </a:fld>
            <a:endParaRPr lang="tr-TR"/>
          </a:p>
        </p:txBody>
      </p:sp>
    </p:spTree>
    <p:extLst>
      <p:ext uri="{BB962C8B-B14F-4D97-AF65-F5344CB8AC3E}">
        <p14:creationId xmlns:p14="http://schemas.microsoft.com/office/powerpoint/2010/main" val="11727623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822A6E3-2E3F-412A-9095-58B6C306EF62}" type="slidenum">
              <a:rPr lang="tr-TR" smtClean="0"/>
              <a:t>16</a:t>
            </a:fld>
            <a:endParaRPr lang="tr-TR"/>
          </a:p>
        </p:txBody>
      </p:sp>
    </p:spTree>
    <p:extLst>
      <p:ext uri="{BB962C8B-B14F-4D97-AF65-F5344CB8AC3E}">
        <p14:creationId xmlns:p14="http://schemas.microsoft.com/office/powerpoint/2010/main" val="41012708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822A6E3-2E3F-412A-9095-58B6C306EF62}" type="slidenum">
              <a:rPr lang="tr-TR" smtClean="0"/>
              <a:t>17</a:t>
            </a:fld>
            <a:endParaRPr lang="tr-TR"/>
          </a:p>
        </p:txBody>
      </p:sp>
    </p:spTree>
    <p:extLst>
      <p:ext uri="{BB962C8B-B14F-4D97-AF65-F5344CB8AC3E}">
        <p14:creationId xmlns:p14="http://schemas.microsoft.com/office/powerpoint/2010/main" val="26905348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822A6E3-2E3F-412A-9095-58B6C306EF62}" type="slidenum">
              <a:rPr lang="tr-TR" smtClean="0"/>
              <a:t>18</a:t>
            </a:fld>
            <a:endParaRPr lang="tr-TR"/>
          </a:p>
        </p:txBody>
      </p:sp>
    </p:spTree>
    <p:extLst>
      <p:ext uri="{BB962C8B-B14F-4D97-AF65-F5344CB8AC3E}">
        <p14:creationId xmlns:p14="http://schemas.microsoft.com/office/powerpoint/2010/main" val="39736939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822A6E3-2E3F-412A-9095-58B6C306EF62}" type="slidenum">
              <a:rPr lang="tr-TR" smtClean="0"/>
              <a:t>19</a:t>
            </a:fld>
            <a:endParaRPr lang="tr-TR"/>
          </a:p>
        </p:txBody>
      </p:sp>
    </p:spTree>
    <p:extLst>
      <p:ext uri="{BB962C8B-B14F-4D97-AF65-F5344CB8AC3E}">
        <p14:creationId xmlns:p14="http://schemas.microsoft.com/office/powerpoint/2010/main" val="3169356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822A6E3-2E3F-412A-9095-58B6C306EF62}" type="slidenum">
              <a:rPr lang="tr-TR" smtClean="0"/>
              <a:t>2</a:t>
            </a:fld>
            <a:endParaRPr lang="tr-TR"/>
          </a:p>
        </p:txBody>
      </p:sp>
    </p:spTree>
    <p:extLst>
      <p:ext uri="{BB962C8B-B14F-4D97-AF65-F5344CB8AC3E}">
        <p14:creationId xmlns:p14="http://schemas.microsoft.com/office/powerpoint/2010/main" val="20579772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822A6E3-2E3F-412A-9095-58B6C306EF62}" type="slidenum">
              <a:rPr lang="tr-TR" smtClean="0"/>
              <a:t>20</a:t>
            </a:fld>
            <a:endParaRPr lang="tr-TR"/>
          </a:p>
        </p:txBody>
      </p:sp>
    </p:spTree>
    <p:extLst>
      <p:ext uri="{BB962C8B-B14F-4D97-AF65-F5344CB8AC3E}">
        <p14:creationId xmlns:p14="http://schemas.microsoft.com/office/powerpoint/2010/main" val="269505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822A6E3-2E3F-412A-9095-58B6C306EF62}" type="slidenum">
              <a:rPr lang="tr-TR" smtClean="0"/>
              <a:t>3</a:t>
            </a:fld>
            <a:endParaRPr lang="tr-TR"/>
          </a:p>
        </p:txBody>
      </p:sp>
    </p:spTree>
    <p:extLst>
      <p:ext uri="{BB962C8B-B14F-4D97-AF65-F5344CB8AC3E}">
        <p14:creationId xmlns:p14="http://schemas.microsoft.com/office/powerpoint/2010/main" val="677706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822A6E3-2E3F-412A-9095-58B6C306EF62}" type="slidenum">
              <a:rPr lang="tr-TR" smtClean="0"/>
              <a:t>4</a:t>
            </a:fld>
            <a:endParaRPr lang="tr-TR"/>
          </a:p>
        </p:txBody>
      </p:sp>
    </p:spTree>
    <p:extLst>
      <p:ext uri="{BB962C8B-B14F-4D97-AF65-F5344CB8AC3E}">
        <p14:creationId xmlns:p14="http://schemas.microsoft.com/office/powerpoint/2010/main" val="3981062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822A6E3-2E3F-412A-9095-58B6C306EF62}" type="slidenum">
              <a:rPr lang="tr-TR" smtClean="0"/>
              <a:t>5</a:t>
            </a:fld>
            <a:endParaRPr lang="tr-TR"/>
          </a:p>
        </p:txBody>
      </p:sp>
    </p:spTree>
    <p:extLst>
      <p:ext uri="{BB962C8B-B14F-4D97-AF65-F5344CB8AC3E}">
        <p14:creationId xmlns:p14="http://schemas.microsoft.com/office/powerpoint/2010/main" val="37129631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822A6E3-2E3F-412A-9095-58B6C306EF62}" type="slidenum">
              <a:rPr lang="tr-TR" smtClean="0"/>
              <a:t>6</a:t>
            </a:fld>
            <a:endParaRPr lang="tr-TR"/>
          </a:p>
        </p:txBody>
      </p:sp>
    </p:spTree>
    <p:extLst>
      <p:ext uri="{BB962C8B-B14F-4D97-AF65-F5344CB8AC3E}">
        <p14:creationId xmlns:p14="http://schemas.microsoft.com/office/powerpoint/2010/main" val="7127146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822A6E3-2E3F-412A-9095-58B6C306EF62}" type="slidenum">
              <a:rPr lang="tr-TR" smtClean="0"/>
              <a:t>7</a:t>
            </a:fld>
            <a:endParaRPr lang="tr-TR"/>
          </a:p>
        </p:txBody>
      </p:sp>
    </p:spTree>
    <p:extLst>
      <p:ext uri="{BB962C8B-B14F-4D97-AF65-F5344CB8AC3E}">
        <p14:creationId xmlns:p14="http://schemas.microsoft.com/office/powerpoint/2010/main" val="22636431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822A6E3-2E3F-412A-9095-58B6C306EF62}" type="slidenum">
              <a:rPr lang="tr-TR" smtClean="0"/>
              <a:t>8</a:t>
            </a:fld>
            <a:endParaRPr lang="tr-TR"/>
          </a:p>
        </p:txBody>
      </p:sp>
    </p:spTree>
    <p:extLst>
      <p:ext uri="{BB962C8B-B14F-4D97-AF65-F5344CB8AC3E}">
        <p14:creationId xmlns:p14="http://schemas.microsoft.com/office/powerpoint/2010/main" val="14266128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822A6E3-2E3F-412A-9095-58B6C306EF62}" type="slidenum">
              <a:rPr lang="tr-TR" smtClean="0"/>
              <a:t>9</a:t>
            </a:fld>
            <a:endParaRPr lang="tr-TR"/>
          </a:p>
        </p:txBody>
      </p:sp>
    </p:spTree>
    <p:extLst>
      <p:ext uri="{BB962C8B-B14F-4D97-AF65-F5344CB8AC3E}">
        <p14:creationId xmlns:p14="http://schemas.microsoft.com/office/powerpoint/2010/main" val="2105302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AB846DB-2CAA-41EE-A38D-B97CA17C14E5}" type="datetimeFigureOut">
              <a:rPr lang="tr-TR" smtClean="0"/>
              <a:t>19.7.2019</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3F5F593-3380-4311-890E-CCF02334796E}" type="slidenum">
              <a:rPr lang="tr-TR" smtClean="0"/>
              <a:t>‹#›</a:t>
            </a:fld>
            <a:endParaRPr lang="tr-TR"/>
          </a:p>
        </p:txBody>
      </p:sp>
    </p:spTree>
    <p:extLst>
      <p:ext uri="{BB962C8B-B14F-4D97-AF65-F5344CB8AC3E}">
        <p14:creationId xmlns:p14="http://schemas.microsoft.com/office/powerpoint/2010/main" val="3640830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AB846DB-2CAA-41EE-A38D-B97CA17C14E5}" type="datetimeFigureOut">
              <a:rPr lang="tr-TR" smtClean="0"/>
              <a:t>19.7.2019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3F5F593-3380-4311-890E-CCF02334796E}" type="slidenum">
              <a:rPr lang="tr-TR" smtClean="0"/>
              <a:t>‹#›</a:t>
            </a:fld>
            <a:endParaRPr lang="tr-TR"/>
          </a:p>
        </p:txBody>
      </p:sp>
    </p:spTree>
    <p:extLst>
      <p:ext uri="{BB962C8B-B14F-4D97-AF65-F5344CB8AC3E}">
        <p14:creationId xmlns:p14="http://schemas.microsoft.com/office/powerpoint/2010/main" val="1379996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AB846DB-2CAA-41EE-A38D-B97CA17C14E5}" type="datetimeFigureOut">
              <a:rPr lang="tr-TR" smtClean="0"/>
              <a:t>19.7.2019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3F5F593-3380-4311-890E-CCF02334796E}"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575915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8AB846DB-2CAA-41EE-A38D-B97CA17C14E5}" type="datetimeFigureOut">
              <a:rPr lang="tr-TR" smtClean="0"/>
              <a:t>19.7.2019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3F5F593-3380-4311-890E-CCF02334796E}" type="slidenum">
              <a:rPr lang="tr-TR" smtClean="0"/>
              <a:t>‹#›</a:t>
            </a:fld>
            <a:endParaRPr lang="tr-TR"/>
          </a:p>
        </p:txBody>
      </p:sp>
    </p:spTree>
    <p:extLst>
      <p:ext uri="{BB962C8B-B14F-4D97-AF65-F5344CB8AC3E}">
        <p14:creationId xmlns:p14="http://schemas.microsoft.com/office/powerpoint/2010/main" val="2477025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8AB846DB-2CAA-41EE-A38D-B97CA17C14E5}" type="datetimeFigureOut">
              <a:rPr lang="tr-TR" smtClean="0"/>
              <a:t>19.7.2019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3F5F593-3380-4311-890E-CCF02334796E}"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071543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8AB846DB-2CAA-41EE-A38D-B97CA17C14E5}" type="datetimeFigureOut">
              <a:rPr lang="tr-TR" smtClean="0"/>
              <a:t>19.7.2019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3F5F593-3380-4311-890E-CCF02334796E}" type="slidenum">
              <a:rPr lang="tr-TR" smtClean="0"/>
              <a:t>‹#›</a:t>
            </a:fld>
            <a:endParaRPr lang="tr-TR"/>
          </a:p>
        </p:txBody>
      </p:sp>
    </p:spTree>
    <p:extLst>
      <p:ext uri="{BB962C8B-B14F-4D97-AF65-F5344CB8AC3E}">
        <p14:creationId xmlns:p14="http://schemas.microsoft.com/office/powerpoint/2010/main" val="3054066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AB846DB-2CAA-41EE-A38D-B97CA17C14E5}" type="datetimeFigureOut">
              <a:rPr lang="tr-TR" smtClean="0"/>
              <a:t>19.7.2019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3F5F593-3380-4311-890E-CCF02334796E}" type="slidenum">
              <a:rPr lang="tr-TR" smtClean="0"/>
              <a:t>‹#›</a:t>
            </a:fld>
            <a:endParaRPr lang="tr-TR"/>
          </a:p>
        </p:txBody>
      </p:sp>
    </p:spTree>
    <p:extLst>
      <p:ext uri="{BB962C8B-B14F-4D97-AF65-F5344CB8AC3E}">
        <p14:creationId xmlns:p14="http://schemas.microsoft.com/office/powerpoint/2010/main" val="25574510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AB846DB-2CAA-41EE-A38D-B97CA17C14E5}" type="datetimeFigureOut">
              <a:rPr lang="tr-TR" smtClean="0"/>
              <a:t>19.7.2019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3F5F593-3380-4311-890E-CCF02334796E}" type="slidenum">
              <a:rPr lang="tr-TR" smtClean="0"/>
              <a:t>‹#›</a:t>
            </a:fld>
            <a:endParaRPr lang="tr-TR"/>
          </a:p>
        </p:txBody>
      </p:sp>
    </p:spTree>
    <p:extLst>
      <p:ext uri="{BB962C8B-B14F-4D97-AF65-F5344CB8AC3E}">
        <p14:creationId xmlns:p14="http://schemas.microsoft.com/office/powerpoint/2010/main" val="3198427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AB846DB-2CAA-41EE-A38D-B97CA17C14E5}" type="datetimeFigureOut">
              <a:rPr lang="tr-TR" smtClean="0"/>
              <a:t>19.7.2019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3F5F593-3380-4311-890E-CCF02334796E}" type="slidenum">
              <a:rPr lang="tr-TR" smtClean="0"/>
              <a:t>‹#›</a:t>
            </a:fld>
            <a:endParaRPr lang="tr-TR"/>
          </a:p>
        </p:txBody>
      </p:sp>
    </p:spTree>
    <p:extLst>
      <p:ext uri="{BB962C8B-B14F-4D97-AF65-F5344CB8AC3E}">
        <p14:creationId xmlns:p14="http://schemas.microsoft.com/office/powerpoint/2010/main" val="1944601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AB846DB-2CAA-41EE-A38D-B97CA17C14E5}" type="datetimeFigureOut">
              <a:rPr lang="tr-TR" smtClean="0"/>
              <a:t>19.7.2019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3F5F593-3380-4311-890E-CCF02334796E}" type="slidenum">
              <a:rPr lang="tr-TR" smtClean="0"/>
              <a:t>‹#›</a:t>
            </a:fld>
            <a:endParaRPr lang="tr-TR"/>
          </a:p>
        </p:txBody>
      </p:sp>
    </p:spTree>
    <p:extLst>
      <p:ext uri="{BB962C8B-B14F-4D97-AF65-F5344CB8AC3E}">
        <p14:creationId xmlns:p14="http://schemas.microsoft.com/office/powerpoint/2010/main" val="1776315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AB846DB-2CAA-41EE-A38D-B97CA17C14E5}" type="datetimeFigureOut">
              <a:rPr lang="tr-TR" smtClean="0"/>
              <a:t>19.7.2019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3F5F593-3380-4311-890E-CCF02334796E}" type="slidenum">
              <a:rPr lang="tr-TR" smtClean="0"/>
              <a:t>‹#›</a:t>
            </a:fld>
            <a:endParaRPr lang="tr-TR"/>
          </a:p>
        </p:txBody>
      </p:sp>
    </p:spTree>
    <p:extLst>
      <p:ext uri="{BB962C8B-B14F-4D97-AF65-F5344CB8AC3E}">
        <p14:creationId xmlns:p14="http://schemas.microsoft.com/office/powerpoint/2010/main" val="265747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AB846DB-2CAA-41EE-A38D-B97CA17C14E5}" type="datetimeFigureOut">
              <a:rPr lang="tr-TR" smtClean="0"/>
              <a:t>19.7.2019</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3F5F593-3380-4311-890E-CCF02334796E}" type="slidenum">
              <a:rPr lang="tr-TR" smtClean="0"/>
              <a:t>‹#›</a:t>
            </a:fld>
            <a:endParaRPr lang="tr-TR"/>
          </a:p>
        </p:txBody>
      </p:sp>
    </p:spTree>
    <p:extLst>
      <p:ext uri="{BB962C8B-B14F-4D97-AF65-F5344CB8AC3E}">
        <p14:creationId xmlns:p14="http://schemas.microsoft.com/office/powerpoint/2010/main" val="3626950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AB846DB-2CAA-41EE-A38D-B97CA17C14E5}" type="datetimeFigureOut">
              <a:rPr lang="tr-TR" smtClean="0"/>
              <a:t>19.7.2019</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3F5F593-3380-4311-890E-CCF02334796E}" type="slidenum">
              <a:rPr lang="tr-TR" smtClean="0"/>
              <a:t>‹#›</a:t>
            </a:fld>
            <a:endParaRPr lang="tr-TR"/>
          </a:p>
        </p:txBody>
      </p:sp>
    </p:spTree>
    <p:extLst>
      <p:ext uri="{BB962C8B-B14F-4D97-AF65-F5344CB8AC3E}">
        <p14:creationId xmlns:p14="http://schemas.microsoft.com/office/powerpoint/2010/main" val="3612524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B846DB-2CAA-41EE-A38D-B97CA17C14E5}" type="datetimeFigureOut">
              <a:rPr lang="tr-TR" smtClean="0"/>
              <a:t>19.7.2019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3F5F593-3380-4311-890E-CCF02334796E}" type="slidenum">
              <a:rPr lang="tr-TR" smtClean="0"/>
              <a:t>‹#›</a:t>
            </a:fld>
            <a:endParaRPr lang="tr-TR"/>
          </a:p>
        </p:txBody>
      </p:sp>
    </p:spTree>
    <p:extLst>
      <p:ext uri="{BB962C8B-B14F-4D97-AF65-F5344CB8AC3E}">
        <p14:creationId xmlns:p14="http://schemas.microsoft.com/office/powerpoint/2010/main" val="2360060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AB846DB-2CAA-41EE-A38D-B97CA17C14E5}" type="datetimeFigureOut">
              <a:rPr lang="tr-TR" smtClean="0"/>
              <a:t>19.7.2019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3F5F593-3380-4311-890E-CCF02334796E}" type="slidenum">
              <a:rPr lang="tr-TR" smtClean="0"/>
              <a:t>‹#›</a:t>
            </a:fld>
            <a:endParaRPr lang="tr-TR"/>
          </a:p>
        </p:txBody>
      </p:sp>
    </p:spTree>
    <p:extLst>
      <p:ext uri="{BB962C8B-B14F-4D97-AF65-F5344CB8AC3E}">
        <p14:creationId xmlns:p14="http://schemas.microsoft.com/office/powerpoint/2010/main" val="1795379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AB846DB-2CAA-41EE-A38D-B97CA17C14E5}" type="datetimeFigureOut">
              <a:rPr lang="tr-TR" smtClean="0"/>
              <a:t>19.7.2019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3F5F593-3380-4311-890E-CCF02334796E}" type="slidenum">
              <a:rPr lang="tr-TR" smtClean="0"/>
              <a:t>‹#›</a:t>
            </a:fld>
            <a:endParaRPr lang="tr-TR"/>
          </a:p>
        </p:txBody>
      </p:sp>
    </p:spTree>
    <p:extLst>
      <p:ext uri="{BB962C8B-B14F-4D97-AF65-F5344CB8AC3E}">
        <p14:creationId xmlns:p14="http://schemas.microsoft.com/office/powerpoint/2010/main" val="109762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AB846DB-2CAA-41EE-A38D-B97CA17C14E5}" type="datetimeFigureOut">
              <a:rPr lang="tr-TR" smtClean="0"/>
              <a:t>19.7.2019</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3F5F593-3380-4311-890E-CCF02334796E}" type="slidenum">
              <a:rPr lang="tr-TR" smtClean="0"/>
              <a:t>‹#›</a:t>
            </a:fld>
            <a:endParaRPr lang="tr-TR"/>
          </a:p>
        </p:txBody>
      </p:sp>
    </p:spTree>
    <p:extLst>
      <p:ext uri="{BB962C8B-B14F-4D97-AF65-F5344CB8AC3E}">
        <p14:creationId xmlns:p14="http://schemas.microsoft.com/office/powerpoint/2010/main" val="10046524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589213" y="1188721"/>
            <a:ext cx="8915399" cy="1961804"/>
          </a:xfrm>
        </p:spPr>
        <p:txBody>
          <a:bodyPr/>
          <a:lstStyle/>
          <a:p>
            <a:r>
              <a:rPr lang="tr-TR" dirty="0" smtClean="0">
                <a:solidFill>
                  <a:srgbClr val="FF0000"/>
                </a:solidFill>
              </a:rPr>
              <a:t>Eğitim Hizmetlerinde Özellikli Konular</a:t>
            </a:r>
            <a:endParaRPr lang="tr-TR" dirty="0">
              <a:solidFill>
                <a:srgbClr val="FF0000"/>
              </a:solidFill>
            </a:endParaRPr>
          </a:p>
        </p:txBody>
      </p:sp>
      <p:sp>
        <p:nvSpPr>
          <p:cNvPr id="3" name="Alt Başlık 2"/>
          <p:cNvSpPr>
            <a:spLocks noGrp="1"/>
          </p:cNvSpPr>
          <p:nvPr>
            <p:ph type="subTitle" idx="1"/>
          </p:nvPr>
        </p:nvSpPr>
        <p:spPr>
          <a:xfrm>
            <a:off x="2589212" y="4330931"/>
            <a:ext cx="8915399" cy="1321723"/>
          </a:xfrm>
        </p:spPr>
        <p:txBody>
          <a:bodyPr>
            <a:normAutofit/>
          </a:bodyPr>
          <a:lstStyle/>
          <a:p>
            <a:r>
              <a:rPr lang="tr-TR" dirty="0" smtClean="0">
                <a:solidFill>
                  <a:schemeClr val="tx1"/>
                </a:solidFill>
              </a:rPr>
              <a:t>Tunahan SOYLU</a:t>
            </a:r>
          </a:p>
          <a:p>
            <a:r>
              <a:rPr lang="tr-TR" dirty="0" smtClean="0">
                <a:solidFill>
                  <a:schemeClr val="tx1"/>
                </a:solidFill>
              </a:rPr>
              <a:t>E. Vergi Müfettişi, YMM</a:t>
            </a:r>
            <a:r>
              <a:rPr lang="tr-TR" dirty="0" smtClean="0">
                <a:solidFill>
                  <a:srgbClr val="0070C0"/>
                </a:solidFill>
              </a:rPr>
              <a:t>                     </a:t>
            </a:r>
          </a:p>
          <a:p>
            <a:r>
              <a:rPr lang="tr-TR" dirty="0" smtClean="0">
                <a:solidFill>
                  <a:schemeClr val="tx1"/>
                </a:solidFill>
              </a:rPr>
              <a:t>tunahansoylu@paribus.com.tr</a:t>
            </a:r>
            <a:endParaRPr lang="tr-TR" dirty="0">
              <a:solidFill>
                <a:schemeClr val="tx1"/>
              </a:solidFill>
            </a:endParaRPr>
          </a:p>
        </p:txBody>
      </p:sp>
      <p:pic>
        <p:nvPicPr>
          <p:cNvPr id="4" name="Resim 3"/>
          <p:cNvPicPr>
            <a:picLocks noChangeAspect="1"/>
          </p:cNvPicPr>
          <p:nvPr/>
        </p:nvPicPr>
        <p:blipFill>
          <a:blip r:embed="rId3"/>
          <a:stretch>
            <a:fillRect/>
          </a:stretch>
        </p:blipFill>
        <p:spPr>
          <a:xfrm>
            <a:off x="8728330" y="4330931"/>
            <a:ext cx="2876236" cy="1270756"/>
          </a:xfrm>
          <a:prstGeom prst="rect">
            <a:avLst/>
          </a:prstGeom>
        </p:spPr>
      </p:pic>
    </p:spTree>
    <p:extLst>
      <p:ext uri="{BB962C8B-B14F-4D97-AF65-F5344CB8AC3E}">
        <p14:creationId xmlns:p14="http://schemas.microsoft.com/office/powerpoint/2010/main" val="244800256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Özel Eğitimde KDV oranı</a:t>
            </a:r>
            <a:endParaRPr lang="tr-TR" dirty="0"/>
          </a:p>
        </p:txBody>
      </p:sp>
      <p:sp>
        <p:nvSpPr>
          <p:cNvPr id="3" name="İçerik Yer Tutucusu 2"/>
          <p:cNvSpPr>
            <a:spLocks noGrp="1"/>
          </p:cNvSpPr>
          <p:nvPr>
            <p:ph idx="1"/>
          </p:nvPr>
        </p:nvSpPr>
        <p:spPr>
          <a:xfrm>
            <a:off x="1482291" y="1174283"/>
            <a:ext cx="10443410" cy="5567340"/>
          </a:xfrm>
        </p:spPr>
        <p:txBody>
          <a:bodyPr>
            <a:noAutofit/>
          </a:bodyPr>
          <a:lstStyle/>
          <a:p>
            <a:r>
              <a:rPr lang="tr-TR" sz="2000" dirty="0" smtClean="0"/>
              <a:t>Hemen belirtmekte fayda var. Her türlü eğitim değil, aşağıda sayılan özel eğitim hizmetleri %8 KDV oranına tabi olacaktır.</a:t>
            </a:r>
          </a:p>
          <a:p>
            <a:r>
              <a:rPr lang="tr-TR" sz="2000" dirty="0" smtClean="0">
                <a:solidFill>
                  <a:srgbClr val="FF0000"/>
                </a:solidFill>
              </a:rPr>
              <a:t>KDV Kanununa ekli II sayılı Listenin B-15. sırasında  kapsam belirtilmiştir. Buna göre;</a:t>
            </a:r>
          </a:p>
          <a:p>
            <a:r>
              <a:rPr lang="tr-TR" sz="2000" dirty="0" smtClean="0"/>
              <a:t> Üniversite </a:t>
            </a:r>
            <a:r>
              <a:rPr lang="tr-TR" sz="2000" dirty="0"/>
              <a:t>ve yüksekokullar </a:t>
            </a:r>
            <a:endParaRPr lang="tr-TR" sz="2000" dirty="0" smtClean="0"/>
          </a:p>
          <a:p>
            <a:r>
              <a:rPr lang="tr-TR" sz="2000" dirty="0" smtClean="0"/>
              <a:t>5580 </a:t>
            </a:r>
            <a:r>
              <a:rPr lang="tr-TR" sz="2000" dirty="0"/>
              <a:t>sayılı Özel Öğretim Kurumları </a:t>
            </a:r>
            <a:r>
              <a:rPr lang="tr-TR" sz="2000" dirty="0" smtClean="0"/>
              <a:t>Kanunu </a:t>
            </a:r>
            <a:r>
              <a:rPr lang="tr-TR" sz="2000" dirty="0"/>
              <a:t>kapsamında faaliyet gösteren kurumlar </a:t>
            </a:r>
            <a:r>
              <a:rPr lang="tr-TR" sz="2000" dirty="0" smtClean="0"/>
              <a:t>(</a:t>
            </a:r>
            <a:r>
              <a:rPr lang="tr-TR" sz="2000" dirty="0" err="1" smtClean="0"/>
              <a:t>anaokulu,ilk,orta,lise,sürücü</a:t>
            </a:r>
            <a:r>
              <a:rPr lang="tr-TR" sz="2000" dirty="0" smtClean="0"/>
              <a:t> </a:t>
            </a:r>
            <a:r>
              <a:rPr lang="tr-TR" sz="2000" dirty="0" err="1" smtClean="0"/>
              <a:t>kursu,uzaktan</a:t>
            </a:r>
            <a:r>
              <a:rPr lang="tr-TR" sz="2000" dirty="0" smtClean="0"/>
              <a:t> eğitim verenler,)</a:t>
            </a:r>
          </a:p>
          <a:p>
            <a:r>
              <a:rPr lang="tr-TR" sz="2000" dirty="0" smtClean="0"/>
              <a:t>2828 </a:t>
            </a:r>
            <a:r>
              <a:rPr lang="tr-TR" sz="2000" dirty="0"/>
              <a:t>sayılı Sosyal Hizmetler ve Çocuk Esirgeme Kurumu Kanunu </a:t>
            </a:r>
            <a:r>
              <a:rPr lang="tr-TR" sz="2000" dirty="0" smtClean="0"/>
              <a:t>kapsamında faaliyet gösteren kurumlar (</a:t>
            </a:r>
            <a:r>
              <a:rPr lang="tr-TR" sz="2000" dirty="0" err="1" smtClean="0"/>
              <a:t>Kreş,çocuk</a:t>
            </a:r>
            <a:r>
              <a:rPr lang="tr-TR" sz="2000" dirty="0" smtClean="0"/>
              <a:t> </a:t>
            </a:r>
            <a:r>
              <a:rPr lang="tr-TR" sz="2000" dirty="0" err="1" smtClean="0"/>
              <a:t>yuvası,gündüz</a:t>
            </a:r>
            <a:r>
              <a:rPr lang="tr-TR" sz="2000" dirty="0" smtClean="0"/>
              <a:t> </a:t>
            </a:r>
            <a:r>
              <a:rPr lang="tr-TR" sz="2000" dirty="0" err="1" smtClean="0"/>
              <a:t>bakımevi,huzurevi,yetiştirme</a:t>
            </a:r>
            <a:r>
              <a:rPr lang="tr-TR" sz="2000" dirty="0" smtClean="0"/>
              <a:t> </a:t>
            </a:r>
            <a:r>
              <a:rPr lang="tr-TR" sz="2000" dirty="0" err="1" smtClean="0"/>
              <a:t>yurdu,kadın</a:t>
            </a:r>
            <a:r>
              <a:rPr lang="tr-TR" sz="2000" dirty="0" smtClean="0"/>
              <a:t> ve erkek </a:t>
            </a:r>
            <a:r>
              <a:rPr lang="tr-TR" sz="2000" dirty="0" err="1" smtClean="0"/>
              <a:t>konukevi,çocuk</a:t>
            </a:r>
            <a:r>
              <a:rPr lang="tr-TR" sz="2000" dirty="0" smtClean="0"/>
              <a:t> ve gençlik merkezi)</a:t>
            </a:r>
          </a:p>
          <a:p>
            <a:r>
              <a:rPr lang="tr-TR" sz="2000" dirty="0" smtClean="0"/>
              <a:t>573 </a:t>
            </a:r>
            <a:r>
              <a:rPr lang="tr-TR" sz="2000" dirty="0"/>
              <a:t>sayılı Özel Eğitim </a:t>
            </a:r>
            <a:r>
              <a:rPr lang="tr-TR" sz="2000" dirty="0" smtClean="0"/>
              <a:t>(özürlülere verilen eğitim) Hakkında </a:t>
            </a:r>
            <a:r>
              <a:rPr lang="tr-TR" sz="2000" dirty="0"/>
              <a:t>Kanun Hükmünde Kararname kapsamında verilen eğitim ve öğretim hizmetleri, </a:t>
            </a:r>
            <a:endParaRPr lang="tr-TR" sz="2000" dirty="0" smtClean="0"/>
          </a:p>
          <a:p>
            <a:r>
              <a:rPr lang="tr-TR" sz="2000" dirty="0" smtClean="0"/>
              <a:t>"</a:t>
            </a:r>
            <a:r>
              <a:rPr lang="tr-TR" sz="2000" dirty="0"/>
              <a:t>Okul Servis Araçları Hizmet Yönetmeliği" kapsamında verilen öğrenci taşıma servis hizmetleri ile </a:t>
            </a:r>
            <a:endParaRPr lang="tr-TR" sz="2000" dirty="0" smtClean="0"/>
          </a:p>
          <a:p>
            <a:r>
              <a:rPr lang="tr-TR" sz="2000" dirty="0" smtClean="0"/>
              <a:t>"</a:t>
            </a:r>
            <a:r>
              <a:rPr lang="tr-TR" sz="2000" dirty="0"/>
              <a:t>Özel Öğrenci Yurtları Yönetmeliği" hükümlerine tabi yurtlarda verilen hizmetler,</a:t>
            </a:r>
          </a:p>
        </p:txBody>
      </p:sp>
    </p:spTree>
    <p:extLst>
      <p:ext uri="{BB962C8B-B14F-4D97-AF65-F5344CB8AC3E}">
        <p14:creationId xmlns:p14="http://schemas.microsoft.com/office/powerpoint/2010/main" val="2805822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11166" y="171722"/>
            <a:ext cx="10578165" cy="1424321"/>
          </a:xfrm>
        </p:spPr>
        <p:txBody>
          <a:bodyPr/>
          <a:lstStyle/>
          <a:p>
            <a:r>
              <a:rPr lang="tr-TR" dirty="0" smtClean="0">
                <a:solidFill>
                  <a:srgbClr val="FF0000"/>
                </a:solidFill>
              </a:rPr>
              <a:t>Ücretsiz(burslu)Okutulan Öğrencilerde KDV İstisnası</a:t>
            </a:r>
            <a:endParaRPr lang="tr-TR" dirty="0">
              <a:solidFill>
                <a:srgbClr val="FF0000"/>
              </a:solidFill>
            </a:endParaRPr>
          </a:p>
        </p:txBody>
      </p:sp>
      <p:sp>
        <p:nvSpPr>
          <p:cNvPr id="3" name="İçerik Yer Tutucusu 2"/>
          <p:cNvSpPr>
            <a:spLocks noGrp="1"/>
          </p:cNvSpPr>
          <p:nvPr>
            <p:ph idx="1"/>
          </p:nvPr>
        </p:nvSpPr>
        <p:spPr>
          <a:xfrm>
            <a:off x="866274" y="1174282"/>
            <a:ext cx="11088303" cy="5683717"/>
          </a:xfrm>
        </p:spPr>
        <p:txBody>
          <a:bodyPr>
            <a:normAutofit/>
          </a:bodyPr>
          <a:lstStyle/>
          <a:p>
            <a:r>
              <a:rPr lang="tr-TR" dirty="0" smtClean="0"/>
              <a:t>Ücretsiz okutulacak öğrenciler (MEB) bakanlıkça belirlenen şartlara haiz olmalıdır.</a:t>
            </a:r>
          </a:p>
          <a:p>
            <a:r>
              <a:rPr lang="tr-TR" dirty="0" smtClean="0"/>
              <a:t>KDV 17/2-b maddesi gereği 5580 sayılı yasadaki eğitim kurumları kapasitelerinin %10’unu, Üniversite ve yüksekokullar ise %50’sini geçmemek üzere bedelsiz okutmaları durumunda yapılan hizmet KDV’den istisna edilmiştir.</a:t>
            </a:r>
          </a:p>
          <a:p>
            <a:r>
              <a:rPr lang="tr-TR" dirty="0" smtClean="0"/>
              <a:t>5580 sayılı yasanın 13. maddesine </a:t>
            </a:r>
            <a:r>
              <a:rPr lang="tr-TR" dirty="0"/>
              <a:t>göre Kurumlar, öğrenim gören öğrenci sayısının </a:t>
            </a:r>
            <a:r>
              <a:rPr lang="tr-TR" dirty="0" smtClean="0"/>
              <a:t>%3’ünden az </a:t>
            </a:r>
            <a:r>
              <a:rPr lang="tr-TR" dirty="0"/>
              <a:t>olmamak üzere ücretsiz öğrenci okutmakla yükümlüdür. </a:t>
            </a:r>
            <a:r>
              <a:rPr lang="tr-TR" dirty="0" smtClean="0"/>
              <a:t>Bakanlık bu oranı %10 a kadar arttırabilir.</a:t>
            </a:r>
          </a:p>
          <a:p>
            <a:r>
              <a:rPr lang="tr-TR" dirty="0" smtClean="0"/>
              <a:t>Burada yer alan istisna kısmi istisna olup, normal şartlarda kısmi istisna kapsamında yapılan teslimlerin maliyetleri nedeniyle yüklenilen KDV indirim konusu yapılamaz. Ancak 7104 sayılı kanun ile KDV madde 30 da yapılan değişiklik ile bedelsiz okutulan öğrenciler nedeniyle yüklenilen vergilerin indirimi mümkün hale gelmiştir. (yürürlük 1.1.2019)</a:t>
            </a:r>
          </a:p>
          <a:p>
            <a:r>
              <a:rPr lang="tr-TR" dirty="0" smtClean="0"/>
              <a:t>Bedelsiz okutulan öğrenciye de kanaatimizce fatura düzenlenmeli, faturanın üzerine ‘</a:t>
            </a:r>
            <a:r>
              <a:rPr lang="tr-TR" i="1" dirty="0" smtClean="0"/>
              <a:t>5580 sayılı yasanın 13. maddesi ile 3065 sayılı KDV’nin 17/2-b maddesi gereği KDV hesaplanmamıştır</a:t>
            </a:r>
            <a:r>
              <a:rPr lang="tr-TR" dirty="0" smtClean="0"/>
              <a:t>’ ibaresi yazılmalıdır. </a:t>
            </a:r>
          </a:p>
          <a:p>
            <a:r>
              <a:rPr lang="tr-TR" dirty="0" smtClean="0"/>
              <a:t>Faturadaki bedel bir taraftan hasılat diğer taraftan Pazarlama gideri olarak muhasebeleştirilmelidir.</a:t>
            </a:r>
            <a:endParaRPr lang="tr-TR" dirty="0"/>
          </a:p>
        </p:txBody>
      </p:sp>
    </p:spTree>
    <p:extLst>
      <p:ext uri="{BB962C8B-B14F-4D97-AF65-F5344CB8AC3E}">
        <p14:creationId xmlns:p14="http://schemas.microsoft.com/office/powerpoint/2010/main" val="3014436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Reklam Amacıyla Başarılı Öğrencinin Bedelsiz okutulması</a:t>
            </a:r>
            <a:endParaRPr lang="tr-TR" dirty="0">
              <a:solidFill>
                <a:srgbClr val="FF0000"/>
              </a:solidFill>
            </a:endParaRPr>
          </a:p>
        </p:txBody>
      </p:sp>
      <p:sp>
        <p:nvSpPr>
          <p:cNvPr id="3" name="İçerik Yer Tutucusu 2"/>
          <p:cNvSpPr>
            <a:spLocks noGrp="1"/>
          </p:cNvSpPr>
          <p:nvPr>
            <p:ph idx="1"/>
          </p:nvPr>
        </p:nvSpPr>
        <p:spPr>
          <a:xfrm>
            <a:off x="1694046" y="2133600"/>
            <a:ext cx="9810566" cy="3777622"/>
          </a:xfrm>
        </p:spPr>
        <p:txBody>
          <a:bodyPr>
            <a:normAutofit/>
          </a:bodyPr>
          <a:lstStyle/>
          <a:p>
            <a:r>
              <a:rPr lang="tr-TR" sz="2400" dirty="0" smtClean="0"/>
              <a:t>Bu öğrenci için düzenlenecek fatura da emsal bedel üzerinden KDV hesaplanmalıdır.</a:t>
            </a:r>
          </a:p>
          <a:p>
            <a:r>
              <a:rPr lang="tr-TR" sz="2400" dirty="0" smtClean="0"/>
              <a:t>Yine burada da fatura düzenleneceğinden Faturadaki bedel bir taraftan hasılat yazılırken diğer taraftan pazarlama maliyeti yazılmalıdır. </a:t>
            </a:r>
          </a:p>
          <a:p>
            <a:r>
              <a:rPr lang="tr-TR" sz="2400" dirty="0" smtClean="0"/>
              <a:t>Faturada yer alan KDV ise KKEG e atılmalıdır. </a:t>
            </a:r>
            <a:endParaRPr lang="tr-TR" sz="2400" dirty="0"/>
          </a:p>
        </p:txBody>
      </p:sp>
    </p:spTree>
    <p:extLst>
      <p:ext uri="{BB962C8B-B14F-4D97-AF65-F5344CB8AC3E}">
        <p14:creationId xmlns:p14="http://schemas.microsoft.com/office/powerpoint/2010/main" val="1100736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Öğrencinin Keyfe Keder Ücretsiz okutulması</a:t>
            </a:r>
            <a:endParaRPr lang="tr-TR" dirty="0">
              <a:solidFill>
                <a:srgbClr val="FF0000"/>
              </a:solidFill>
            </a:endParaRPr>
          </a:p>
        </p:txBody>
      </p:sp>
      <p:sp>
        <p:nvSpPr>
          <p:cNvPr id="3" name="İçerik Yer Tutucusu 2"/>
          <p:cNvSpPr>
            <a:spLocks noGrp="1"/>
          </p:cNvSpPr>
          <p:nvPr>
            <p:ph idx="1"/>
          </p:nvPr>
        </p:nvSpPr>
        <p:spPr>
          <a:xfrm>
            <a:off x="1886552" y="1790299"/>
            <a:ext cx="9618060" cy="4120923"/>
          </a:xfrm>
        </p:spPr>
        <p:txBody>
          <a:bodyPr/>
          <a:lstStyle/>
          <a:p>
            <a:r>
              <a:rPr lang="tr-TR" sz="2400" dirty="0"/>
              <a:t>işletme sahibinin kendi ihtiyari ile öğrenci ücretlerinde  % 100 indirim yapılması halinde ise öğrenci ücretlerinin tamamı gelir olarak kaydedilmeli KDV tutarı </a:t>
            </a:r>
            <a:r>
              <a:rPr lang="tr-TR" sz="2400" dirty="0" smtClean="0"/>
              <a:t>ayrıca gösterilmelidir.</a:t>
            </a:r>
          </a:p>
          <a:p>
            <a:r>
              <a:rPr lang="tr-TR" sz="2400" dirty="0" smtClean="0"/>
              <a:t>Fatura bedeli ortaklardan alacaklar hesabı ile kapatılmalıdır.</a:t>
            </a:r>
            <a:r>
              <a:rPr lang="tr-TR" sz="2400" dirty="0"/>
              <a:t> </a:t>
            </a:r>
          </a:p>
        </p:txBody>
      </p:sp>
    </p:spTree>
    <p:extLst>
      <p:ext uri="{BB962C8B-B14F-4D97-AF65-F5344CB8AC3E}">
        <p14:creationId xmlns:p14="http://schemas.microsoft.com/office/powerpoint/2010/main" val="2638768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5580 sayılı Yasaya Göre Ücret Tespiti</a:t>
            </a:r>
            <a:endParaRPr lang="tr-TR" dirty="0">
              <a:solidFill>
                <a:srgbClr val="FF0000"/>
              </a:solidFill>
            </a:endParaRPr>
          </a:p>
        </p:txBody>
      </p:sp>
      <p:sp>
        <p:nvSpPr>
          <p:cNvPr id="3" name="İçerik Yer Tutucusu 2"/>
          <p:cNvSpPr>
            <a:spLocks noGrp="1"/>
          </p:cNvSpPr>
          <p:nvPr>
            <p:ph idx="1"/>
          </p:nvPr>
        </p:nvSpPr>
        <p:spPr>
          <a:xfrm>
            <a:off x="1443788" y="1363287"/>
            <a:ext cx="10060823" cy="5203767"/>
          </a:xfrm>
        </p:spPr>
        <p:txBody>
          <a:bodyPr>
            <a:normAutofit fontScale="92500" lnSpcReduction="10000"/>
          </a:bodyPr>
          <a:lstStyle/>
          <a:p>
            <a:r>
              <a:rPr lang="tr-TR" sz="2400" dirty="0" smtClean="0"/>
              <a:t>Kurumlar verecekleri hizmetin içeriğine göre ücretlerini serbestçe belirleyebilmektedirler. Ancak ücret artışlarını TÜFE’ye göre yapmak zorundadırlar</a:t>
            </a:r>
            <a:endParaRPr lang="tr-TR" sz="2400" dirty="0"/>
          </a:p>
          <a:p>
            <a:r>
              <a:rPr lang="tr-TR" sz="2400" dirty="0" smtClean="0"/>
              <a:t>Bir sonraki dönem için Tespit edilen ücretler her yıl </a:t>
            </a:r>
            <a:r>
              <a:rPr lang="tr-TR" sz="2400" dirty="0"/>
              <a:t>ocak ayından itibaren mayıs ayının sonuna kadar ilan edilir. Bu ilanlarda ders yılı, aylık veya ders saati ücretiyle birlikte, peşin veya süreli ödemeler ve kurumca belirlenecek </a:t>
            </a:r>
            <a:r>
              <a:rPr lang="tr-TR" sz="2400" dirty="0" smtClean="0"/>
              <a:t>indirimler </a:t>
            </a:r>
            <a:r>
              <a:rPr lang="tr-TR" sz="2400" dirty="0"/>
              <a:t>belirtilir. </a:t>
            </a:r>
            <a:endParaRPr lang="tr-TR" sz="2400" dirty="0" smtClean="0"/>
          </a:p>
          <a:p>
            <a:r>
              <a:rPr lang="tr-TR" sz="2400" dirty="0" smtClean="0"/>
              <a:t>Öğrenci </a:t>
            </a:r>
            <a:r>
              <a:rPr lang="tr-TR" sz="2400" dirty="0"/>
              <a:t>ve kursiyerlere; yetiştirme kursu, yemek, servis, pansiyon, etüt ve benzeri hizmetleri verecek kurumlar, bu hizmetler için alacakları ücretleri de aynı tarihlerde tespit ve ilan ederler</a:t>
            </a:r>
            <a:r>
              <a:rPr lang="tr-TR" sz="2400" dirty="0" smtClean="0"/>
              <a:t>.</a:t>
            </a:r>
          </a:p>
          <a:p>
            <a:r>
              <a:rPr lang="tr-TR" sz="2400" dirty="0" smtClean="0"/>
              <a:t>Bu </a:t>
            </a:r>
            <a:r>
              <a:rPr lang="tr-TR" sz="2400" dirty="0"/>
              <a:t>Yönetmelikte belirtilenlerin dışında öğrenci ve kursiyerlerden, bağış ve yardım da dâhil olmak üzere hiçbir ad altında ücret alınmaz</a:t>
            </a:r>
            <a:r>
              <a:rPr lang="tr-TR" sz="2400" dirty="0" smtClean="0"/>
              <a:t>.</a:t>
            </a:r>
          </a:p>
          <a:p>
            <a:r>
              <a:rPr lang="tr-TR" sz="2400" dirty="0" smtClean="0"/>
              <a:t>Kurumlar</a:t>
            </a:r>
            <a:r>
              <a:rPr lang="tr-TR" sz="2400" dirty="0"/>
              <a:t>, ücretlerini ilân etmeden önce  öğrenci ve kursiyerlerden ücret tahsil edemez</a:t>
            </a:r>
            <a:r>
              <a:rPr lang="tr-TR" sz="2400" dirty="0" smtClean="0"/>
              <a:t>.</a:t>
            </a:r>
          </a:p>
          <a:p>
            <a:endParaRPr lang="tr-TR" dirty="0"/>
          </a:p>
        </p:txBody>
      </p:sp>
    </p:spTree>
    <p:extLst>
      <p:ext uri="{BB962C8B-B14F-4D97-AF65-F5344CB8AC3E}">
        <p14:creationId xmlns:p14="http://schemas.microsoft.com/office/powerpoint/2010/main" val="1326369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rPr>
              <a:t>5580 sayılı Yasaya Göre Ücret Tespiti</a:t>
            </a:r>
            <a:endParaRPr lang="tr-TR" dirty="0"/>
          </a:p>
        </p:txBody>
      </p:sp>
      <p:sp>
        <p:nvSpPr>
          <p:cNvPr id="3" name="İçerik Yer Tutucusu 2"/>
          <p:cNvSpPr>
            <a:spLocks noGrp="1"/>
          </p:cNvSpPr>
          <p:nvPr>
            <p:ph idx="1"/>
          </p:nvPr>
        </p:nvSpPr>
        <p:spPr>
          <a:xfrm>
            <a:off x="1058779" y="1363287"/>
            <a:ext cx="10445833" cy="5353397"/>
          </a:xfrm>
        </p:spPr>
        <p:txBody>
          <a:bodyPr>
            <a:normAutofit/>
          </a:bodyPr>
          <a:lstStyle/>
          <a:p>
            <a:r>
              <a:rPr lang="tr-TR" sz="2000" dirty="0"/>
              <a:t>Kurumlar ücret ilanlarını, süresi içinde doğrudan bağlı bulundukları il veya ilçe millî eğitim müdürlüğüne verir ve Bakanlığın İLSİS programına işleyerek belirtilen süre sonuna kadar kurumda velilerin görebilecekleri bir yere asar. </a:t>
            </a:r>
          </a:p>
          <a:p>
            <a:r>
              <a:rPr lang="tr-TR" sz="2000" dirty="0"/>
              <a:t>Ayrıca, kurumca uygun bulunan diğer yollarla velilere duyurulmasını sağlayabilir.</a:t>
            </a:r>
          </a:p>
          <a:p>
            <a:r>
              <a:rPr lang="tr-TR" sz="2000" dirty="0"/>
              <a:t>Kurumlar ilan ettikleri ücretleri bir sonraki ilan tarihine kadar artıramaz.</a:t>
            </a:r>
          </a:p>
          <a:p>
            <a:r>
              <a:rPr lang="tr-TR" sz="2000" dirty="0"/>
              <a:t>Süresi içinde ücret ilanı yapmayan kurumlar bir önceki yılın ücretini alır. Ayrıca, süresi içinde ücret ilanı yapmayan kurumlar hakkında Kanunun 7 </a:t>
            </a:r>
            <a:r>
              <a:rPr lang="tr-TR" sz="2000" dirty="0" err="1"/>
              <a:t>nci</a:t>
            </a:r>
            <a:r>
              <a:rPr lang="tr-TR" sz="2000" dirty="0"/>
              <a:t> maddesi hükümlerine göre yaptırım (para cezası) uygulanır.</a:t>
            </a:r>
          </a:p>
          <a:p>
            <a:r>
              <a:rPr lang="tr-TR" sz="2000" dirty="0" smtClean="0"/>
              <a:t>Okullar</a:t>
            </a:r>
            <a:r>
              <a:rPr lang="tr-TR" sz="2000" dirty="0"/>
              <a:t>, yıllık öğrenci ücretlerini en az </a:t>
            </a:r>
            <a:r>
              <a:rPr lang="tr-TR" sz="2000" dirty="0" smtClean="0"/>
              <a:t>5 </a:t>
            </a:r>
            <a:r>
              <a:rPr lang="tr-TR" sz="2000" dirty="0"/>
              <a:t>eşit taksitte tahsil eder. Ancak isteyen öğrenci velileri ücretleri peşin veya </a:t>
            </a:r>
            <a:r>
              <a:rPr lang="tr-TR" sz="2000" dirty="0" smtClean="0"/>
              <a:t>5ten </a:t>
            </a:r>
            <a:r>
              <a:rPr lang="tr-TR" sz="2000" dirty="0"/>
              <a:t>az sayıda taksitte de ödeyebilir. </a:t>
            </a:r>
            <a:endParaRPr lang="tr-TR" sz="2000" dirty="0" smtClean="0"/>
          </a:p>
          <a:p>
            <a:r>
              <a:rPr lang="tr-TR" sz="2000" dirty="0" smtClean="0"/>
              <a:t>Diğer </a:t>
            </a:r>
            <a:r>
              <a:rPr lang="tr-TR" sz="2000" dirty="0"/>
              <a:t>kurumlar ücretlerini peşin veya belirleyecekleri sayıda taksitte tahsil eder.(2) Yeni kayıtlarda ücretin ilk taksiti kesin kayıt esnasında alınır. Ara sınıflarda ise bir sonraki öğretim yılının ilk taksiti, haziran ayı içinde alınır.(3) Okullar, çalışma takviminde belirtilen tarihte yeni ders yılına ait ücretini ödemeyen öğrencilerin kayıtlarını yenilemeyebilir.</a:t>
            </a:r>
          </a:p>
          <a:p>
            <a:endParaRPr lang="tr-TR" dirty="0"/>
          </a:p>
        </p:txBody>
      </p:sp>
    </p:spTree>
    <p:extLst>
      <p:ext uri="{BB962C8B-B14F-4D97-AF65-F5344CB8AC3E}">
        <p14:creationId xmlns:p14="http://schemas.microsoft.com/office/powerpoint/2010/main" val="3570837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44303" y="221382"/>
            <a:ext cx="9560309" cy="837398"/>
          </a:xfrm>
        </p:spPr>
        <p:txBody>
          <a:bodyPr/>
          <a:lstStyle/>
          <a:p>
            <a:r>
              <a:rPr lang="tr-TR" dirty="0" smtClean="0">
                <a:solidFill>
                  <a:srgbClr val="FF0000"/>
                </a:solidFill>
              </a:rPr>
              <a:t>Burs, İndirim ve </a:t>
            </a:r>
            <a:r>
              <a:rPr lang="tr-TR" dirty="0" err="1" smtClean="0">
                <a:solidFill>
                  <a:srgbClr val="FF0000"/>
                </a:solidFill>
              </a:rPr>
              <a:t>İskontolar</a:t>
            </a:r>
            <a:endParaRPr lang="tr-TR" dirty="0">
              <a:solidFill>
                <a:srgbClr val="FF0000"/>
              </a:solidFill>
            </a:endParaRPr>
          </a:p>
        </p:txBody>
      </p:sp>
      <p:sp>
        <p:nvSpPr>
          <p:cNvPr id="3" name="İçerik Yer Tutucusu 2"/>
          <p:cNvSpPr>
            <a:spLocks noGrp="1"/>
          </p:cNvSpPr>
          <p:nvPr>
            <p:ph idx="1"/>
          </p:nvPr>
        </p:nvSpPr>
        <p:spPr>
          <a:xfrm>
            <a:off x="1737361" y="1230284"/>
            <a:ext cx="9983584" cy="5237018"/>
          </a:xfrm>
        </p:spPr>
        <p:txBody>
          <a:bodyPr>
            <a:normAutofit/>
          </a:bodyPr>
          <a:lstStyle/>
          <a:p>
            <a:r>
              <a:rPr lang="tr-TR" sz="2000" dirty="0" smtClean="0"/>
              <a:t>Bilindiği üzere indirim ve </a:t>
            </a:r>
            <a:r>
              <a:rPr lang="tr-TR" sz="2000" dirty="0" err="1" smtClean="0"/>
              <a:t>iskontolar</a:t>
            </a:r>
            <a:r>
              <a:rPr lang="tr-TR" sz="2000" dirty="0" smtClean="0"/>
              <a:t> KDV ye tabi değildir.</a:t>
            </a:r>
          </a:p>
          <a:p>
            <a:r>
              <a:rPr lang="tr-TR" sz="2000" dirty="0" smtClean="0"/>
              <a:t>Bunun için 2 şart birlikte gerçekleşmelidir.</a:t>
            </a:r>
          </a:p>
          <a:p>
            <a:r>
              <a:rPr lang="tr-TR" sz="2000" dirty="0" smtClean="0"/>
              <a:t>1.si ticari teamüllere uygun olmalı</a:t>
            </a:r>
          </a:p>
          <a:p>
            <a:r>
              <a:rPr lang="tr-TR" sz="2000" dirty="0" smtClean="0"/>
              <a:t>2. si faturada ayrıca gösterilmelidir.</a:t>
            </a:r>
          </a:p>
          <a:p>
            <a:r>
              <a:rPr lang="tr-TR" sz="2000" dirty="0" smtClean="0"/>
              <a:t>Burs ve </a:t>
            </a:r>
            <a:r>
              <a:rPr lang="tr-TR" sz="2000" dirty="0" err="1" smtClean="0"/>
              <a:t>iskonto</a:t>
            </a:r>
            <a:r>
              <a:rPr lang="tr-TR" sz="2000" dirty="0" smtClean="0"/>
              <a:t> ayna manaya mı gelmektedir? KDV yada diğer yasalarda burs için bir tanım yapılmamıştır.</a:t>
            </a:r>
          </a:p>
          <a:p>
            <a:r>
              <a:rPr lang="tr-TR" sz="2000" dirty="0" smtClean="0"/>
              <a:t>Kanaatimizce </a:t>
            </a:r>
            <a:r>
              <a:rPr lang="tr-TR" sz="2000" dirty="0" err="1" smtClean="0"/>
              <a:t>burs’tan</a:t>
            </a:r>
            <a:r>
              <a:rPr lang="tr-TR" sz="2000" dirty="0" smtClean="0"/>
              <a:t> anlaşılması gereken öğrencinin %100 ücretsiz okutulması anlaşılmalıdır.</a:t>
            </a:r>
          </a:p>
          <a:p>
            <a:r>
              <a:rPr lang="tr-TR" sz="2000" dirty="0" smtClean="0"/>
              <a:t>%100 oranının altındaki her bursu indirim yada </a:t>
            </a:r>
            <a:r>
              <a:rPr lang="tr-TR" sz="2000" dirty="0" err="1" smtClean="0"/>
              <a:t>iskonto</a:t>
            </a:r>
            <a:r>
              <a:rPr lang="tr-TR" sz="2000" dirty="0" smtClean="0"/>
              <a:t> olarak tanımlamak daha doğru olacaktır. Bu konuda farklı görüşler de vardır.</a:t>
            </a:r>
          </a:p>
          <a:p>
            <a:r>
              <a:rPr lang="tr-TR" sz="2000" dirty="0" smtClean="0">
                <a:solidFill>
                  <a:srgbClr val="0070C0"/>
                </a:solidFill>
              </a:rPr>
              <a:t>Kısmi burs (</a:t>
            </a:r>
            <a:r>
              <a:rPr lang="tr-TR" sz="2000" dirty="0" err="1" smtClean="0">
                <a:solidFill>
                  <a:srgbClr val="0070C0"/>
                </a:solidFill>
              </a:rPr>
              <a:t>iskonto</a:t>
            </a:r>
            <a:r>
              <a:rPr lang="tr-TR" sz="2000" dirty="0" smtClean="0">
                <a:solidFill>
                  <a:srgbClr val="0070C0"/>
                </a:solidFill>
              </a:rPr>
              <a:t>) uygulanan </a:t>
            </a:r>
            <a:r>
              <a:rPr lang="tr-TR" sz="2000" dirty="0">
                <a:solidFill>
                  <a:srgbClr val="0070C0"/>
                </a:solidFill>
              </a:rPr>
              <a:t>eğitim öğretim </a:t>
            </a:r>
            <a:r>
              <a:rPr lang="tr-TR" sz="2000" dirty="0" smtClean="0">
                <a:solidFill>
                  <a:srgbClr val="0070C0"/>
                </a:solidFill>
              </a:rPr>
              <a:t>hizmetlerinde</a:t>
            </a:r>
            <a:r>
              <a:rPr lang="tr-TR" sz="2000" dirty="0">
                <a:solidFill>
                  <a:srgbClr val="0070C0"/>
                </a:solidFill>
              </a:rPr>
              <a:t>, kısmi burs tutarı faturada ticari teamüllere uygun </a:t>
            </a:r>
            <a:r>
              <a:rPr lang="tr-TR" sz="2000" dirty="0" err="1">
                <a:solidFill>
                  <a:srgbClr val="0070C0"/>
                </a:solidFill>
              </a:rPr>
              <a:t>iskonto</a:t>
            </a:r>
            <a:r>
              <a:rPr lang="tr-TR" sz="2000" dirty="0">
                <a:solidFill>
                  <a:srgbClr val="0070C0"/>
                </a:solidFill>
              </a:rPr>
              <a:t> veya indirim olarak </a:t>
            </a:r>
            <a:r>
              <a:rPr lang="tr-TR" sz="2000" dirty="0" smtClean="0">
                <a:solidFill>
                  <a:srgbClr val="0070C0"/>
                </a:solidFill>
              </a:rPr>
              <a:t>ayrıca gösterilmelidir. </a:t>
            </a:r>
          </a:p>
        </p:txBody>
      </p:sp>
    </p:spTree>
    <p:extLst>
      <p:ext uri="{BB962C8B-B14F-4D97-AF65-F5344CB8AC3E}">
        <p14:creationId xmlns:p14="http://schemas.microsoft.com/office/powerpoint/2010/main" val="1059997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Damga vergisi Düzenlemeleri</a:t>
            </a:r>
            <a:endParaRPr lang="tr-TR" dirty="0">
              <a:solidFill>
                <a:srgbClr val="FF0000"/>
              </a:solidFill>
            </a:endParaRPr>
          </a:p>
        </p:txBody>
      </p:sp>
      <p:sp>
        <p:nvSpPr>
          <p:cNvPr id="3" name="İçerik Yer Tutucusu 2"/>
          <p:cNvSpPr>
            <a:spLocks noGrp="1"/>
          </p:cNvSpPr>
          <p:nvPr>
            <p:ph idx="1"/>
          </p:nvPr>
        </p:nvSpPr>
        <p:spPr>
          <a:xfrm>
            <a:off x="2589212" y="1413163"/>
            <a:ext cx="8915400" cy="4904509"/>
          </a:xfrm>
        </p:spPr>
        <p:txBody>
          <a:bodyPr/>
          <a:lstStyle/>
          <a:p>
            <a:r>
              <a:rPr lang="tr-TR" dirty="0" smtClean="0"/>
              <a:t>Damga vergisi kanununa ekli II sayılı tabloya göre;</a:t>
            </a:r>
          </a:p>
          <a:p>
            <a:r>
              <a:rPr lang="tr-TR" dirty="0" smtClean="0"/>
              <a:t>Öğrenciler ve velileri tarafından okul ve yurt idareleri veya ilgili kuruluşlara verdikleri taahhütnameler ve kefaletnameler damga vergisinden istisna edilmiştir.</a:t>
            </a:r>
          </a:p>
          <a:p>
            <a:r>
              <a:rPr lang="tr-TR" dirty="0" smtClean="0"/>
              <a:t>Kredi ve burslarla ilgili düzenlenen senetler de damga vergisinden istisnadır.</a:t>
            </a:r>
          </a:p>
          <a:p>
            <a:r>
              <a:rPr lang="tr-TR" dirty="0" smtClean="0"/>
              <a:t>Yüksek öğretim kurumlarına yapılan bağış, yardım ve vasiyetlere ilişkin kağıtlar da damgadan istisna edilmiştir.</a:t>
            </a:r>
          </a:p>
          <a:p>
            <a:endParaRPr lang="tr-TR" dirty="0"/>
          </a:p>
        </p:txBody>
      </p:sp>
    </p:spTree>
    <p:extLst>
      <p:ext uri="{BB962C8B-B14F-4D97-AF65-F5344CB8AC3E}">
        <p14:creationId xmlns:p14="http://schemas.microsoft.com/office/powerpoint/2010/main" val="2796993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Harç Düzenlemeleri</a:t>
            </a:r>
            <a:endParaRPr lang="tr-TR" dirty="0">
              <a:solidFill>
                <a:srgbClr val="FF0000"/>
              </a:solidFill>
            </a:endParaRPr>
          </a:p>
        </p:txBody>
      </p:sp>
      <p:sp>
        <p:nvSpPr>
          <p:cNvPr id="3" name="İçerik Yer Tutucusu 2"/>
          <p:cNvSpPr>
            <a:spLocks noGrp="1"/>
          </p:cNvSpPr>
          <p:nvPr>
            <p:ph idx="1"/>
          </p:nvPr>
        </p:nvSpPr>
        <p:spPr>
          <a:xfrm>
            <a:off x="2219498" y="1562793"/>
            <a:ext cx="9509760" cy="3923607"/>
          </a:xfrm>
        </p:spPr>
        <p:txBody>
          <a:bodyPr/>
          <a:lstStyle/>
          <a:p>
            <a:r>
              <a:rPr lang="tr-TR" dirty="0" smtClean="0"/>
              <a:t>Özel okul işletme ruhsatları (8) sayılı tarifenin V.18 numaralı ayrımına göre harca tabidirler.</a:t>
            </a:r>
          </a:p>
          <a:p>
            <a:r>
              <a:rPr lang="tr-TR" dirty="0" smtClean="0"/>
              <a:t>Öte yandan kazanç gayesi bulunmayan ve genel eğitime yararlı oldukları MEB tarafından tasdik edilen özel okulların ruhsatları harçtan müstesnadır.</a:t>
            </a:r>
          </a:p>
          <a:p>
            <a:endParaRPr lang="tr-TR" dirty="0"/>
          </a:p>
        </p:txBody>
      </p:sp>
    </p:spTree>
    <p:extLst>
      <p:ext uri="{BB962C8B-B14F-4D97-AF65-F5344CB8AC3E}">
        <p14:creationId xmlns:p14="http://schemas.microsoft.com/office/powerpoint/2010/main" val="2088648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Emlak Vergisi Düzenlemeleri</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Emlak vergisi Kanununun 4. maddesinin f bendine göre kazanç gayesi olmamak şartıyla </a:t>
            </a:r>
            <a:r>
              <a:rPr lang="tr-TR" dirty="0" smtClean="0">
                <a:solidFill>
                  <a:srgbClr val="0070C0"/>
                </a:solidFill>
              </a:rPr>
              <a:t>öğrenci yurtları, kreşler, kütüphaneler, korunmaya muhtaç çocukları koruma evleri,</a:t>
            </a:r>
            <a:r>
              <a:rPr lang="tr-TR" dirty="0" smtClean="0"/>
              <a:t> emlak vergisinden muaftırlar</a:t>
            </a:r>
          </a:p>
          <a:p>
            <a:r>
              <a:rPr lang="tr-TR" dirty="0" smtClean="0"/>
              <a:t>Azınlık sayılan </a:t>
            </a:r>
            <a:r>
              <a:rPr lang="tr-TR" dirty="0" smtClean="0">
                <a:solidFill>
                  <a:srgbClr val="0070C0"/>
                </a:solidFill>
              </a:rPr>
              <a:t>cemaat okulları </a:t>
            </a:r>
            <a:r>
              <a:rPr lang="tr-TR" dirty="0" smtClean="0"/>
              <a:t>da 4.r maddesine göre emlak vergisinden muaf tutulmuştur. Ancak kiraya verilmeme şartı vardır.</a:t>
            </a:r>
          </a:p>
          <a:p>
            <a:endParaRPr lang="tr-TR" dirty="0"/>
          </a:p>
        </p:txBody>
      </p:sp>
    </p:spTree>
    <p:extLst>
      <p:ext uri="{BB962C8B-B14F-4D97-AF65-F5344CB8AC3E}">
        <p14:creationId xmlns:p14="http://schemas.microsoft.com/office/powerpoint/2010/main" val="525962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Belge Düzenine ilişkin Açıklamalar</a:t>
            </a:r>
            <a:endParaRPr lang="tr-TR" b="1" dirty="0">
              <a:solidFill>
                <a:srgbClr val="FF0000"/>
              </a:solidFill>
            </a:endParaRPr>
          </a:p>
        </p:txBody>
      </p:sp>
      <p:sp>
        <p:nvSpPr>
          <p:cNvPr id="3" name="İçerik Yer Tutucusu 2"/>
          <p:cNvSpPr>
            <a:spLocks noGrp="1"/>
          </p:cNvSpPr>
          <p:nvPr>
            <p:ph idx="1"/>
          </p:nvPr>
        </p:nvSpPr>
        <p:spPr>
          <a:xfrm>
            <a:off x="1197033" y="1512915"/>
            <a:ext cx="10307579" cy="5128954"/>
          </a:xfrm>
        </p:spPr>
        <p:txBody>
          <a:bodyPr>
            <a:normAutofit lnSpcReduction="10000"/>
          </a:bodyPr>
          <a:lstStyle/>
          <a:p>
            <a:r>
              <a:rPr lang="tr-TR" dirty="0" smtClean="0"/>
              <a:t>Özel eğitim kurumları ÖKC kullanmak zorunda değillerdir. Ancak Kantin gibi yerleri işletiyorsa kullanmak zorundadır. Öte yandan fatura düzenleme limitlerinin altında kalmak kaydıyla ÖKC de kullanabilirler. Ancak öğrenci velilerinin faturaları eğitim indiriminde kullanmak istemeleri durumunda fatura vermeleri gerekecektir.</a:t>
            </a:r>
          </a:p>
          <a:p>
            <a:r>
              <a:rPr lang="tr-TR" dirty="0" smtClean="0"/>
              <a:t>Fatura Ne zaman Düzenlenmelidir. Mal yada hizmet verildikten sonra 7 gün içinde. Eğitimde kısım </a:t>
            </a:r>
            <a:r>
              <a:rPr lang="tr-TR" dirty="0" err="1" smtClean="0"/>
              <a:t>kısım</a:t>
            </a:r>
            <a:r>
              <a:rPr lang="tr-TR" dirty="0" smtClean="0"/>
              <a:t> hizmet teslimi olduğundan vergiyi doğuran olay her ay son günü meydana geldiğinden aylık düzenlenmelidir.</a:t>
            </a:r>
            <a:endParaRPr lang="tr-TR" dirty="0"/>
          </a:p>
          <a:p>
            <a:r>
              <a:rPr lang="tr-TR" dirty="0" smtClean="0"/>
              <a:t>Bedelin peşin tahsil edilmesi durumunda alınan bedel avans kabul edilip aylık dönemlerde fatura düzenlenmelidir. Muhtelif </a:t>
            </a:r>
            <a:r>
              <a:rPr lang="tr-TR" dirty="0" err="1" smtClean="0"/>
              <a:t>müktezalarda</a:t>
            </a:r>
            <a:r>
              <a:rPr lang="tr-TR" dirty="0" smtClean="0"/>
              <a:t> durum izah edilmiştir.</a:t>
            </a:r>
          </a:p>
          <a:p>
            <a:r>
              <a:rPr lang="tr-TR" dirty="0" smtClean="0"/>
              <a:t>Bedel peşin alınıp, fatura düzenlenmesi durumunda, KDV beyan edilecek olup, bedel hasılata değil gelecek aylara/yıllara ait gelirler hesabında izlenmelidir.</a:t>
            </a:r>
          </a:p>
          <a:p>
            <a:r>
              <a:rPr lang="tr-TR" dirty="0" smtClean="0"/>
              <a:t>Fatura öğrenci adına mı yoksa veli adına mı düzenlenmelidir? Kanaatimizce fatura veliye de düzenlenebilir öğrenciye de. Ancak veli adına düzenlenip açıklama bölümüne öğrencinin adı ve hangi döneme ait olduğu yazılırsa hem ticari hem de mali açıdan daha iyi olacaktır.</a:t>
            </a:r>
          </a:p>
          <a:p>
            <a:r>
              <a:rPr lang="tr-TR" dirty="0" smtClean="0"/>
              <a:t>Devlet tarafından sağlanan teşvik ödemelerinde fatura MEB’ düzenlenecektir.</a:t>
            </a:r>
          </a:p>
          <a:p>
            <a:r>
              <a:rPr lang="tr-TR" dirty="0" smtClean="0"/>
              <a:t>Çalışan kadınlara sağlanan kreş desteğinde de fatura ilgili işverene düzenlenecektir.</a:t>
            </a:r>
            <a:endParaRPr lang="tr-TR" dirty="0"/>
          </a:p>
        </p:txBody>
      </p:sp>
    </p:spTree>
    <p:extLst>
      <p:ext uri="{BB962C8B-B14F-4D97-AF65-F5344CB8AC3E}">
        <p14:creationId xmlns:p14="http://schemas.microsoft.com/office/powerpoint/2010/main" val="1284412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Teşekkür Ederiz.</a:t>
            </a:r>
            <a:endParaRPr lang="tr-TR" dirty="0"/>
          </a:p>
        </p:txBody>
      </p:sp>
      <p:sp>
        <p:nvSpPr>
          <p:cNvPr id="3" name="İçerik Yer Tutucusu 2"/>
          <p:cNvSpPr>
            <a:spLocks noGrp="1"/>
          </p:cNvSpPr>
          <p:nvPr>
            <p:ph idx="1"/>
          </p:nvPr>
        </p:nvSpPr>
        <p:spPr/>
        <p:txBody>
          <a:bodyPr/>
          <a:lstStyle/>
          <a:p>
            <a:pPr marL="0" indent="0">
              <a:buNone/>
            </a:pPr>
            <a:r>
              <a:rPr lang="tr-TR" dirty="0" smtClean="0"/>
              <a:t>Umarım faydalı olmuştur.</a:t>
            </a:r>
          </a:p>
        </p:txBody>
      </p:sp>
    </p:spTree>
    <p:extLst>
      <p:ext uri="{BB962C8B-B14F-4D97-AF65-F5344CB8AC3E}">
        <p14:creationId xmlns:p14="http://schemas.microsoft.com/office/powerpoint/2010/main" val="1924301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Bayan Çalışanlara Kreş Desteği</a:t>
            </a:r>
            <a:endParaRPr lang="tr-TR" b="1" dirty="0">
              <a:solidFill>
                <a:srgbClr val="FF0000"/>
              </a:solidFill>
            </a:endParaRPr>
          </a:p>
        </p:txBody>
      </p:sp>
      <p:sp>
        <p:nvSpPr>
          <p:cNvPr id="3" name="İçerik Yer Tutucusu 2"/>
          <p:cNvSpPr>
            <a:spLocks noGrp="1"/>
          </p:cNvSpPr>
          <p:nvPr>
            <p:ph idx="1"/>
          </p:nvPr>
        </p:nvSpPr>
        <p:spPr>
          <a:xfrm>
            <a:off x="2219498" y="2133600"/>
            <a:ext cx="9285114" cy="4217324"/>
          </a:xfrm>
        </p:spPr>
        <p:txBody>
          <a:bodyPr/>
          <a:lstStyle/>
          <a:p>
            <a:r>
              <a:rPr lang="tr-TR" dirty="0" smtClean="0"/>
              <a:t>Çalışan Kadınlar faydalanacak, erkeklere yok.</a:t>
            </a:r>
          </a:p>
          <a:p>
            <a:r>
              <a:rPr lang="tr-TR" dirty="0" smtClean="0"/>
              <a:t>Ödeme işveren tarafından doğrudan kreşe yapılacak</a:t>
            </a:r>
          </a:p>
          <a:p>
            <a:r>
              <a:rPr lang="tr-TR" dirty="0"/>
              <a:t>Her bir çocuk </a:t>
            </a:r>
            <a:r>
              <a:rPr lang="tr-TR" dirty="0" smtClean="0"/>
              <a:t>için, </a:t>
            </a:r>
            <a:r>
              <a:rPr lang="tr-TR" dirty="0"/>
              <a:t>asgarî ücretin aylık brüt tutarının %50’ni (</a:t>
            </a:r>
            <a:r>
              <a:rPr lang="tr-TR" dirty="0" smtClean="0"/>
              <a:t>2019 </a:t>
            </a:r>
            <a:r>
              <a:rPr lang="tr-TR" dirty="0"/>
              <a:t>yılı </a:t>
            </a:r>
            <a:r>
              <a:rPr lang="tr-TR" dirty="0" smtClean="0"/>
              <a:t>1.279 </a:t>
            </a:r>
            <a:r>
              <a:rPr lang="tr-TR" dirty="0"/>
              <a:t>TL) </a:t>
            </a:r>
            <a:r>
              <a:rPr lang="tr-TR" dirty="0" smtClean="0"/>
              <a:t>aşmayacak. Aşan kısım ücret sayılacak.</a:t>
            </a:r>
          </a:p>
          <a:p>
            <a:r>
              <a:rPr lang="tr-TR" dirty="0" smtClean="0"/>
              <a:t>Fatura ödemeyi yapan işverene düzenlenecek. İşveren bu tutarın tamamını gider yazacak.</a:t>
            </a:r>
            <a:endParaRPr lang="tr-TR" dirty="0"/>
          </a:p>
        </p:txBody>
      </p:sp>
    </p:spTree>
    <p:extLst>
      <p:ext uri="{BB962C8B-B14F-4D97-AF65-F5344CB8AC3E}">
        <p14:creationId xmlns:p14="http://schemas.microsoft.com/office/powerpoint/2010/main" val="4022645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55545" y="105878"/>
            <a:ext cx="10404910" cy="1799122"/>
          </a:xfrm>
        </p:spPr>
        <p:txBody>
          <a:bodyPr>
            <a:normAutofit/>
          </a:bodyPr>
          <a:lstStyle/>
          <a:p>
            <a:r>
              <a:rPr lang="tr-TR" dirty="0" smtClean="0">
                <a:solidFill>
                  <a:srgbClr val="FF0000"/>
                </a:solidFill>
              </a:rPr>
              <a:t>Özel Okullara Eğitim-Öğretim desteği-Kimi öğrencilerin Eğitim bedelinin bir kısmının MEB tarafından karşılanması</a:t>
            </a:r>
            <a:endParaRPr lang="tr-TR" dirty="0">
              <a:solidFill>
                <a:srgbClr val="FF0000"/>
              </a:solidFill>
            </a:endParaRPr>
          </a:p>
        </p:txBody>
      </p:sp>
      <p:sp>
        <p:nvSpPr>
          <p:cNvPr id="3" name="İçerik Yer Tutucusu 2"/>
          <p:cNvSpPr>
            <a:spLocks noGrp="1"/>
          </p:cNvSpPr>
          <p:nvPr>
            <p:ph idx="1"/>
          </p:nvPr>
        </p:nvSpPr>
        <p:spPr>
          <a:xfrm>
            <a:off x="1857676" y="1905000"/>
            <a:ext cx="9675812" cy="4238104"/>
          </a:xfrm>
        </p:spPr>
        <p:txBody>
          <a:bodyPr/>
          <a:lstStyle/>
          <a:p>
            <a:r>
              <a:rPr lang="tr-TR" dirty="0"/>
              <a:t>B</a:t>
            </a:r>
            <a:r>
              <a:rPr lang="tr-TR" dirty="0" smtClean="0"/>
              <a:t>ir </a:t>
            </a:r>
            <a:r>
              <a:rPr lang="tr-TR" dirty="0"/>
              <a:t>eğitim ve öğretim yılı için verilecek eğitim ve </a:t>
            </a:r>
            <a:r>
              <a:rPr lang="tr-TR" dirty="0" smtClean="0"/>
              <a:t>öğretim desteğinin </a:t>
            </a:r>
            <a:r>
              <a:rPr lang="tr-TR" dirty="0"/>
              <a:t>%35'inin Kasım, % 35'inin Şubat ve % 30'unun da Haziran aylarında okula </a:t>
            </a:r>
            <a:r>
              <a:rPr lang="tr-TR" dirty="0" smtClean="0"/>
              <a:t>ödenmektedir. Bu ödemeye ilişkin fatura MEB’e düzenlenecektir.</a:t>
            </a:r>
          </a:p>
          <a:p>
            <a:r>
              <a:rPr lang="tr-TR" dirty="0" smtClean="0"/>
              <a:t>Fatura tüm eğitim dönemlerinde değil, ödemenin yapıldığı aylarda düzenlenecektir.</a:t>
            </a:r>
          </a:p>
          <a:p>
            <a:r>
              <a:rPr lang="tr-TR" dirty="0" err="1" smtClean="0"/>
              <a:t>Herbir</a:t>
            </a:r>
            <a:r>
              <a:rPr lang="tr-TR" dirty="0" smtClean="0"/>
              <a:t> öğrenci için ayrıca fatura düzenlenmesine gerek olmayıp tamamı için tek fatura düzenlenebilir.</a:t>
            </a:r>
          </a:p>
          <a:p>
            <a:r>
              <a:rPr lang="tr-TR" dirty="0" smtClean="0"/>
              <a:t>Hizmet alan kurum Kamu kurumu olması nedeniyle 5/10 nispetinde KDV </a:t>
            </a:r>
            <a:r>
              <a:rPr lang="tr-TR" dirty="0" err="1" smtClean="0"/>
              <a:t>tevkifatı</a:t>
            </a:r>
            <a:r>
              <a:rPr lang="tr-TR" dirty="0" smtClean="0"/>
              <a:t> yapılması gerekmektedir. </a:t>
            </a:r>
            <a:r>
              <a:rPr lang="tr-TR" dirty="0" err="1" smtClean="0"/>
              <a:t>Tevkifat</a:t>
            </a:r>
            <a:r>
              <a:rPr lang="tr-TR" dirty="0" smtClean="0"/>
              <a:t> yapılmaz ise sorumluluk MEB’ ait olacaktır.</a:t>
            </a:r>
          </a:p>
          <a:p>
            <a:r>
              <a:rPr lang="tr-TR" dirty="0" smtClean="0"/>
              <a:t>Bu ödemeler ayrıca damga vergisi kanununa ekli (I</a:t>
            </a:r>
            <a:r>
              <a:rPr lang="tr-TR" dirty="0"/>
              <a:t>) sayılı tablonun "</a:t>
            </a:r>
            <a:r>
              <a:rPr lang="tr-TR" i="1" dirty="0"/>
              <a:t>IV-Makbuzlar ve diğer </a:t>
            </a:r>
            <a:r>
              <a:rPr lang="tr-TR" i="1" dirty="0" smtClean="0"/>
              <a:t>kâğıtlar</a:t>
            </a:r>
            <a:r>
              <a:rPr lang="tr-TR" dirty="0" smtClean="0"/>
              <a:t>’’ kapsamında olduğundan nispi damga vergisine tabi olacaktır.</a:t>
            </a:r>
            <a:endParaRPr lang="tr-TR" dirty="0"/>
          </a:p>
        </p:txBody>
      </p:sp>
    </p:spTree>
    <p:extLst>
      <p:ext uri="{BB962C8B-B14F-4D97-AF65-F5344CB8AC3E}">
        <p14:creationId xmlns:p14="http://schemas.microsoft.com/office/powerpoint/2010/main" val="3340660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solidFill>
                  <a:srgbClr val="FF0000"/>
                </a:solidFill>
              </a:rPr>
              <a:t>Kreş ve gündüz bakımevleri ile eğitim ve öğretim işletmelerinde kazanç istisnası</a:t>
            </a:r>
          </a:p>
        </p:txBody>
      </p:sp>
      <p:sp>
        <p:nvSpPr>
          <p:cNvPr id="3" name="İçerik Yer Tutucusu 2"/>
          <p:cNvSpPr>
            <a:spLocks noGrp="1"/>
          </p:cNvSpPr>
          <p:nvPr>
            <p:ph idx="1"/>
          </p:nvPr>
        </p:nvSpPr>
        <p:spPr>
          <a:xfrm>
            <a:off x="2589212" y="1712422"/>
            <a:ext cx="8915400" cy="5004262"/>
          </a:xfrm>
        </p:spPr>
        <p:txBody>
          <a:bodyPr>
            <a:normAutofit fontScale="92500" lnSpcReduction="20000"/>
          </a:bodyPr>
          <a:lstStyle/>
          <a:p>
            <a:r>
              <a:rPr lang="tr-TR" dirty="0" smtClean="0">
                <a:solidFill>
                  <a:srgbClr val="FF0000"/>
                </a:solidFill>
              </a:rPr>
              <a:t>İSTİSNADAN YARARLANMA ŞARTLARI</a:t>
            </a:r>
          </a:p>
          <a:p>
            <a:r>
              <a:rPr lang="tr-TR" dirty="0" smtClean="0"/>
              <a:t>MEB veya Aile </a:t>
            </a:r>
            <a:r>
              <a:rPr lang="tr-TR" dirty="0"/>
              <a:t>ve Sosyal Politikalar Bakanlığının açılış izni ile faaliyet </a:t>
            </a:r>
            <a:r>
              <a:rPr lang="tr-TR" dirty="0" smtClean="0"/>
              <a:t>gösterecek.</a:t>
            </a:r>
          </a:p>
          <a:p>
            <a:r>
              <a:rPr lang="tr-TR" dirty="0" smtClean="0"/>
              <a:t>Sadece MEB’e bağlı özel okullar (kreş, anaokulu, ilkokul, ortaokul, lise ile özel eğitim okulları, rehabilitasyon merkezleri) yararlanacak. </a:t>
            </a:r>
            <a:r>
              <a:rPr lang="tr-TR" dirty="0" err="1" smtClean="0"/>
              <a:t>Dersaneler</a:t>
            </a:r>
            <a:r>
              <a:rPr lang="tr-TR" dirty="0" smtClean="0"/>
              <a:t> ile muhtelif kurslar yaralanamayacak.</a:t>
            </a:r>
          </a:p>
          <a:p>
            <a:r>
              <a:rPr lang="tr-TR" dirty="0" smtClean="0"/>
              <a:t>Kreşler 1/1/2017 </a:t>
            </a:r>
            <a:r>
              <a:rPr lang="tr-TR" dirty="0"/>
              <a:t>tarihinden itibaren faaliyete geçmiş olmaları gerekmektedir</a:t>
            </a:r>
            <a:r>
              <a:rPr lang="tr-TR" dirty="0" smtClean="0"/>
              <a:t>.</a:t>
            </a:r>
          </a:p>
          <a:p>
            <a:r>
              <a:rPr lang="tr-TR" dirty="0"/>
              <a:t>Mükelleflerin, söz konusu istisnadan yararlanmak için ayrıca Maliye Bakanlığına </a:t>
            </a:r>
            <a:r>
              <a:rPr lang="tr-TR" dirty="0" smtClean="0"/>
              <a:t>başvurmalarına </a:t>
            </a:r>
            <a:r>
              <a:rPr lang="tr-TR" dirty="0"/>
              <a:t>gerek bulunmamaktadır</a:t>
            </a:r>
            <a:r>
              <a:rPr lang="tr-TR" dirty="0" smtClean="0"/>
              <a:t>.</a:t>
            </a:r>
          </a:p>
          <a:p>
            <a:r>
              <a:rPr lang="tr-TR" dirty="0" smtClean="0">
                <a:solidFill>
                  <a:srgbClr val="FF0000"/>
                </a:solidFill>
              </a:rPr>
              <a:t>İSTİSNANIN SÜRESİ: 5 vergi dönemidir.</a:t>
            </a:r>
          </a:p>
          <a:p>
            <a:r>
              <a:rPr lang="tr-TR" dirty="0" smtClean="0"/>
              <a:t>5 yıllık sürenin hesabı ruhsat tarihine göre değil, faaliyete başlama tarihine göre hesaplanacaktır. Faaliyet izninin daha önce olması sorun teşkil etmeyecektir.</a:t>
            </a:r>
          </a:p>
          <a:p>
            <a:r>
              <a:rPr lang="tr-TR" dirty="0" smtClean="0"/>
              <a:t>Burada tanınan istisna şirkete değil, yatırıma olup, </a:t>
            </a:r>
            <a:r>
              <a:rPr lang="tr-TR" dirty="0" err="1" smtClean="0"/>
              <a:t>herbir</a:t>
            </a:r>
            <a:r>
              <a:rPr lang="tr-TR" dirty="0" smtClean="0"/>
              <a:t> yeni yatırım bu istisnadan yararlanabilir.</a:t>
            </a:r>
          </a:p>
          <a:p>
            <a:r>
              <a:rPr lang="tr-TR" dirty="0" smtClean="0">
                <a:solidFill>
                  <a:schemeClr val="tx1"/>
                </a:solidFill>
              </a:rPr>
              <a:t>Süre dolmadan devredilme </a:t>
            </a:r>
            <a:r>
              <a:rPr lang="tr-TR" dirty="0" err="1" smtClean="0">
                <a:solidFill>
                  <a:schemeClr val="tx1"/>
                </a:solidFill>
              </a:rPr>
              <a:t>sözkonusu</a:t>
            </a:r>
            <a:r>
              <a:rPr lang="tr-TR" dirty="0" smtClean="0">
                <a:solidFill>
                  <a:schemeClr val="tx1"/>
                </a:solidFill>
              </a:rPr>
              <a:t> olursa devralan kişi kalan süre kadar istisnadan yararlanacaktır.</a:t>
            </a:r>
          </a:p>
          <a:p>
            <a:r>
              <a:rPr lang="tr-TR" dirty="0" smtClean="0">
                <a:solidFill>
                  <a:srgbClr val="0070C0"/>
                </a:solidFill>
              </a:rPr>
              <a:t>İstisna sadece Eğitim hizmetine mahsus olup, kantin</a:t>
            </a:r>
            <a:r>
              <a:rPr lang="tr-TR" dirty="0">
                <a:solidFill>
                  <a:srgbClr val="0070C0"/>
                </a:solidFill>
              </a:rPr>
              <a:t>, büfe, kafeterya, kitap satış yeri gibi tesislerin gerek bizzat işletilmesinden gerekse kiraya verilmesinden elde edilen kazançlara istisna uygulanması söz konusu değildir.</a:t>
            </a:r>
            <a:endParaRPr lang="tr-TR" dirty="0" smtClean="0">
              <a:solidFill>
                <a:srgbClr val="0070C0"/>
              </a:solidFill>
            </a:endParaRPr>
          </a:p>
          <a:p>
            <a:endParaRPr lang="tr-TR" dirty="0">
              <a:solidFill>
                <a:schemeClr val="tx1"/>
              </a:solidFill>
            </a:endParaRPr>
          </a:p>
        </p:txBody>
      </p:sp>
    </p:spTree>
    <p:extLst>
      <p:ext uri="{BB962C8B-B14F-4D97-AF65-F5344CB8AC3E}">
        <p14:creationId xmlns:p14="http://schemas.microsoft.com/office/powerpoint/2010/main" val="2604016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solidFill>
                  <a:srgbClr val="FF0000"/>
                </a:solidFill>
              </a:rPr>
              <a:t>Kreş ve gündüz bakımevleri ile eğitim ve öğretim işletmelerinde kazanç istisnası</a:t>
            </a:r>
            <a:endParaRPr lang="tr-TR" dirty="0"/>
          </a:p>
        </p:txBody>
      </p:sp>
      <p:sp>
        <p:nvSpPr>
          <p:cNvPr id="3" name="İçerik Yer Tutucusu 2"/>
          <p:cNvSpPr>
            <a:spLocks noGrp="1"/>
          </p:cNvSpPr>
          <p:nvPr>
            <p:ph idx="1"/>
          </p:nvPr>
        </p:nvSpPr>
        <p:spPr>
          <a:xfrm>
            <a:off x="2011679" y="1780674"/>
            <a:ext cx="9808143" cy="4514248"/>
          </a:xfrm>
        </p:spPr>
        <p:txBody>
          <a:bodyPr>
            <a:normAutofit/>
          </a:bodyPr>
          <a:lstStyle/>
          <a:p>
            <a:r>
              <a:rPr lang="tr-TR" sz="2400" dirty="0" smtClean="0"/>
              <a:t>Yemek ve yatma giderleri ücrete dahil ise bunlardan elde edilen kazançlar da istisnadan yararlanırlar. Dahil değilse yararlanamazlar. Bu nedenle hasılat ve giderler ayrı hesaplarda takip edilmelidir.</a:t>
            </a:r>
          </a:p>
          <a:p>
            <a:r>
              <a:rPr lang="tr-TR" sz="2400" dirty="0" smtClean="0"/>
              <a:t>Rehabilitasyon merkezlerinin bu istisnadan yararlanmaları için kamuya yararlı dernek yada BKK </a:t>
            </a:r>
            <a:r>
              <a:rPr lang="tr-TR" sz="2400" dirty="0" err="1" smtClean="0"/>
              <a:t>na</a:t>
            </a:r>
            <a:r>
              <a:rPr lang="tr-TR" sz="2400" dirty="0" smtClean="0"/>
              <a:t> göre vergi muafiyeti tanınan vakıf tarafından işletilmesi gerekmektedir.</a:t>
            </a:r>
            <a:endParaRPr lang="tr-TR" sz="2400" dirty="0"/>
          </a:p>
          <a:p>
            <a:r>
              <a:rPr lang="tr-TR" sz="2400" dirty="0" err="1" smtClean="0"/>
              <a:t>İsitsnaya</a:t>
            </a:r>
            <a:r>
              <a:rPr lang="tr-TR" sz="2400" dirty="0" smtClean="0"/>
              <a:t> isabet eden kazanç dağıtılırsa stopaja tabi olacaktır.</a:t>
            </a:r>
            <a:endParaRPr lang="tr-TR" sz="2400" dirty="0"/>
          </a:p>
        </p:txBody>
      </p:sp>
    </p:spTree>
    <p:extLst>
      <p:ext uri="{BB962C8B-B14F-4D97-AF65-F5344CB8AC3E}">
        <p14:creationId xmlns:p14="http://schemas.microsoft.com/office/powerpoint/2010/main" val="2146737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36295" y="221381"/>
            <a:ext cx="10308657" cy="1683619"/>
          </a:xfrm>
        </p:spPr>
        <p:txBody>
          <a:bodyPr/>
          <a:lstStyle/>
          <a:p>
            <a:r>
              <a:rPr lang="tr-TR" dirty="0" smtClean="0">
                <a:solidFill>
                  <a:srgbClr val="FF0000"/>
                </a:solidFill>
              </a:rPr>
              <a:t>Eğitim ve Sağlık Giderlerinin Matrahtan İndirimi</a:t>
            </a:r>
            <a:endParaRPr lang="tr-TR" dirty="0">
              <a:solidFill>
                <a:srgbClr val="FF0000"/>
              </a:solidFill>
            </a:endParaRPr>
          </a:p>
        </p:txBody>
      </p:sp>
      <p:sp>
        <p:nvSpPr>
          <p:cNvPr id="3" name="İçerik Yer Tutucusu 2"/>
          <p:cNvSpPr>
            <a:spLocks noGrp="1"/>
          </p:cNvSpPr>
          <p:nvPr>
            <p:ph idx="1"/>
          </p:nvPr>
        </p:nvSpPr>
        <p:spPr>
          <a:xfrm>
            <a:off x="1106905" y="1687483"/>
            <a:ext cx="10838047" cy="5370021"/>
          </a:xfrm>
        </p:spPr>
        <p:txBody>
          <a:bodyPr>
            <a:normAutofit fontScale="92500" lnSpcReduction="10000"/>
          </a:bodyPr>
          <a:lstStyle/>
          <a:p>
            <a:r>
              <a:rPr lang="tr-TR" dirty="0" smtClean="0"/>
              <a:t>Bu İmkan sadece beyanname veren GV(tam yada dar) mükelleflerine tanınmıştır.</a:t>
            </a:r>
          </a:p>
          <a:p>
            <a:r>
              <a:rPr lang="tr-TR" dirty="0" smtClean="0"/>
              <a:t>GVK mad 89 ‘a göre kendisi eş ve çocuklarına ait eğitim ve sağlık giderlerini beyan edilen gelirin (safi kazanç) %10’unu aşmamak kaydıyla matrahtan indirebilirler.</a:t>
            </a:r>
          </a:p>
          <a:p>
            <a:r>
              <a:rPr lang="tr-TR" dirty="0" smtClean="0"/>
              <a:t>Çocuk tabirinden kasıt şudur; eğer öğrenci ise 25 yaş ve altı, eğer öğrenci değil ise 18 yaş ve altını anlamalıyız.</a:t>
            </a:r>
          </a:p>
          <a:p>
            <a:r>
              <a:rPr lang="tr-TR" dirty="0" smtClean="0"/>
              <a:t>Özel üniversitelerden alınan faturalar indirim konusu yapılamaz. Çünkü özel üniversiteler KV mükellefi değildirler.</a:t>
            </a:r>
          </a:p>
          <a:p>
            <a:r>
              <a:rPr lang="tr-TR" dirty="0" smtClean="0"/>
              <a:t>Özel sağlık sigortası giderleri da bu kapsamda indirim konusu yapılabilir.</a:t>
            </a:r>
          </a:p>
          <a:p>
            <a:r>
              <a:rPr lang="tr-TR" dirty="0" smtClean="0"/>
              <a:t>Yine Özel üniversite hastanelerinden alına faturalarda KV ve KDV mükellefi olmadıkları için indirim konusu yapılamaz.</a:t>
            </a:r>
          </a:p>
          <a:p>
            <a:r>
              <a:rPr lang="tr-TR" dirty="0" smtClean="0"/>
              <a:t>Harcamalar </a:t>
            </a:r>
            <a:r>
              <a:rPr lang="tr-TR" dirty="0"/>
              <a:t>P</a:t>
            </a:r>
            <a:r>
              <a:rPr lang="tr-TR" dirty="0" smtClean="0"/>
              <a:t>SF ile değil fatura ile belgelendirilmelidir. Verilen </a:t>
            </a:r>
            <a:r>
              <a:rPr lang="tr-TR" dirty="0" err="1" smtClean="0"/>
              <a:t>özelgeye</a:t>
            </a:r>
            <a:r>
              <a:rPr lang="tr-TR" dirty="0" smtClean="0"/>
              <a:t> göre PSF ile yapılan harcamalar kabul edilmemektedir.</a:t>
            </a:r>
          </a:p>
          <a:p>
            <a:r>
              <a:rPr lang="tr-TR" dirty="0" smtClean="0"/>
              <a:t>Bilgisayar harcaması da eğitim harcaması olarak kabul edilmemektedir.</a:t>
            </a:r>
          </a:p>
          <a:p>
            <a:r>
              <a:rPr lang="tr-TR" dirty="0" smtClean="0"/>
              <a:t>Spor ve müzik okullarına ödenen ücretler de eğitim kapsamında değerlendirilmektedir.</a:t>
            </a:r>
          </a:p>
          <a:p>
            <a:r>
              <a:rPr lang="tr-TR" dirty="0" smtClean="0"/>
              <a:t>Okul aile birliğine yapılan bağışın da indirimi kabul edilmemektedir.</a:t>
            </a:r>
          </a:p>
          <a:p>
            <a:r>
              <a:rPr lang="tr-TR" dirty="0" err="1" smtClean="0"/>
              <a:t>Kıbrısta</a:t>
            </a:r>
            <a:r>
              <a:rPr lang="tr-TR" dirty="0" smtClean="0"/>
              <a:t> yada yurt dışında üniversitelerden alınan faturalar da indirilemez.</a:t>
            </a:r>
          </a:p>
          <a:p>
            <a:endParaRPr lang="tr-TR" dirty="0"/>
          </a:p>
        </p:txBody>
      </p:sp>
    </p:spTree>
    <p:extLst>
      <p:ext uri="{BB962C8B-B14F-4D97-AF65-F5344CB8AC3E}">
        <p14:creationId xmlns:p14="http://schemas.microsoft.com/office/powerpoint/2010/main" val="481918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Özel Okul Öğretmen ve diğer çalışanlarına Ücret İstisnası</a:t>
            </a:r>
            <a:endParaRPr lang="tr-TR" dirty="0">
              <a:solidFill>
                <a:srgbClr val="FF0000"/>
              </a:solidFill>
            </a:endParaRPr>
          </a:p>
        </p:txBody>
      </p:sp>
      <p:sp>
        <p:nvSpPr>
          <p:cNvPr id="3" name="İçerik Yer Tutucusu 2"/>
          <p:cNvSpPr>
            <a:spLocks noGrp="1"/>
          </p:cNvSpPr>
          <p:nvPr>
            <p:ph idx="1"/>
          </p:nvPr>
        </p:nvSpPr>
        <p:spPr>
          <a:xfrm>
            <a:off x="2261062" y="2144683"/>
            <a:ext cx="9243550" cy="4447309"/>
          </a:xfrm>
        </p:spPr>
        <p:txBody>
          <a:bodyPr>
            <a:normAutofit/>
          </a:bodyPr>
          <a:lstStyle/>
          <a:p>
            <a:r>
              <a:rPr lang="tr-TR" sz="2000" dirty="0" smtClean="0"/>
              <a:t>5580 sayılı yasanın 9. maddesi gereği, Sosyal </a:t>
            </a:r>
            <a:r>
              <a:rPr lang="tr-TR" sz="2000" dirty="0"/>
              <a:t>yardım kapsamındaki ek ödemeler, bütçe kanunlarıyla resmî okul öğretmen ve personeline sağlanan haklara denk olarak okul öğretmenlerine ve personeline de ödenir. Sosyal yardım kapsamındaki </a:t>
            </a:r>
            <a:r>
              <a:rPr lang="tr-TR" sz="2000" u="sng" dirty="0"/>
              <a:t>ek ödemelerden gelir vergisi kesilmez. </a:t>
            </a:r>
            <a:endParaRPr lang="tr-TR" sz="2000" u="sng" dirty="0" smtClean="0"/>
          </a:p>
          <a:p>
            <a:r>
              <a:rPr lang="tr-TR" sz="2000" dirty="0" smtClean="0"/>
              <a:t>Kurumlardaki </a:t>
            </a:r>
            <a:r>
              <a:rPr lang="tr-TR" sz="2000" dirty="0"/>
              <a:t>ek ders ücreti miktarı, resmî okullar için tespit edilen miktardan az olamaz. Ancak, 8 inci madde uyarınca resmî okul ve kurumlardan ücretli olarak görevlendirilenlere verilecek ek ders ücreti miktarı, resmî okullar için tespit edilen ek ders ücretinin iki katını geçemez. </a:t>
            </a:r>
            <a:endParaRPr lang="tr-TR" sz="2000" dirty="0" smtClean="0"/>
          </a:p>
          <a:p>
            <a:r>
              <a:rPr lang="tr-TR" sz="2000" dirty="0" smtClean="0"/>
              <a:t>Buradaki okul tabiri; okul öncesi, ilk, orta ve liseyi kapsamaktadır. Sürücü kursu gibi diğer kurumları kapsamamaktadır.</a:t>
            </a:r>
          </a:p>
        </p:txBody>
      </p:sp>
    </p:spTree>
    <p:extLst>
      <p:ext uri="{BB962C8B-B14F-4D97-AF65-F5344CB8AC3E}">
        <p14:creationId xmlns:p14="http://schemas.microsoft.com/office/powerpoint/2010/main" val="1338862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solidFill>
                  <a:srgbClr val="FF0000"/>
                </a:solidFill>
              </a:rPr>
              <a:t>Kamuda çalışan öğretmenlere ödenen ve </a:t>
            </a:r>
            <a:r>
              <a:rPr lang="tr-TR" dirty="0" err="1" smtClean="0">
                <a:solidFill>
                  <a:srgbClr val="FF0000"/>
                </a:solidFill>
              </a:rPr>
              <a:t>GV’den</a:t>
            </a:r>
            <a:r>
              <a:rPr lang="tr-TR" dirty="0" smtClean="0">
                <a:solidFill>
                  <a:srgbClr val="FF0000"/>
                </a:solidFill>
              </a:rPr>
              <a:t> istisna edilecek ödemeler</a:t>
            </a:r>
            <a:endParaRPr lang="tr-TR" dirty="0">
              <a:solidFill>
                <a:srgbClr val="FF0000"/>
              </a:solidFill>
            </a:endParaRPr>
          </a:p>
        </p:txBody>
      </p:sp>
      <p:sp>
        <p:nvSpPr>
          <p:cNvPr id="3" name="İçerik Yer Tutucusu 2"/>
          <p:cNvSpPr>
            <a:spLocks noGrp="1"/>
          </p:cNvSpPr>
          <p:nvPr>
            <p:ph idx="1"/>
          </p:nvPr>
        </p:nvSpPr>
        <p:spPr>
          <a:xfrm>
            <a:off x="2329314" y="1905000"/>
            <a:ext cx="9175298" cy="4572802"/>
          </a:xfrm>
        </p:spPr>
        <p:txBody>
          <a:bodyPr/>
          <a:lstStyle/>
          <a:p>
            <a:r>
              <a:rPr lang="tr-TR" sz="2000" dirty="0" smtClean="0"/>
              <a:t>Aile ve çocuk yardımı</a:t>
            </a:r>
          </a:p>
          <a:p>
            <a:r>
              <a:rPr lang="tr-TR" sz="2000" dirty="0" smtClean="0"/>
              <a:t>Doğum yardımı</a:t>
            </a:r>
          </a:p>
          <a:p>
            <a:r>
              <a:rPr lang="tr-TR" sz="2000" dirty="0" smtClean="0"/>
              <a:t>Ölüm yardımı</a:t>
            </a:r>
          </a:p>
          <a:p>
            <a:r>
              <a:rPr lang="tr-TR" sz="2000" dirty="0" smtClean="0"/>
              <a:t>Tedavi yardımı</a:t>
            </a:r>
          </a:p>
          <a:p>
            <a:r>
              <a:rPr lang="tr-TR" sz="2000" dirty="0" smtClean="0"/>
              <a:t>Giyecek yardımı</a:t>
            </a:r>
          </a:p>
          <a:p>
            <a:r>
              <a:rPr lang="tr-TR" sz="2000" dirty="0" smtClean="0"/>
              <a:t>Yiyecek yardımı</a:t>
            </a:r>
          </a:p>
          <a:p>
            <a:r>
              <a:rPr lang="tr-TR" sz="2000" dirty="0">
                <a:solidFill>
                  <a:schemeClr val="tx1"/>
                </a:solidFill>
              </a:rPr>
              <a:t>Eğitim öğretim tazminatı</a:t>
            </a:r>
          </a:p>
          <a:p>
            <a:r>
              <a:rPr lang="tr-TR" sz="2000" dirty="0"/>
              <a:t>Yabancı </a:t>
            </a:r>
            <a:r>
              <a:rPr lang="tr-TR" sz="2000" dirty="0" smtClean="0"/>
              <a:t>dil </a:t>
            </a:r>
            <a:r>
              <a:rPr lang="tr-TR" sz="2000" dirty="0"/>
              <a:t>tazminatı</a:t>
            </a:r>
          </a:p>
          <a:p>
            <a:r>
              <a:rPr lang="tr-TR" sz="2000" dirty="0"/>
              <a:t>Öğretim yılına hazırlık ödeneği</a:t>
            </a:r>
          </a:p>
          <a:p>
            <a:endParaRPr lang="tr-TR" sz="2000" dirty="0" smtClean="0"/>
          </a:p>
          <a:p>
            <a:endParaRPr lang="tr-TR" dirty="0"/>
          </a:p>
        </p:txBody>
      </p:sp>
    </p:spTree>
    <p:extLst>
      <p:ext uri="{BB962C8B-B14F-4D97-AF65-F5344CB8AC3E}">
        <p14:creationId xmlns:p14="http://schemas.microsoft.com/office/powerpoint/2010/main" val="1807681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870</TotalTime>
  <Words>1877</Words>
  <Application>Microsoft Office PowerPoint</Application>
  <PresentationFormat>Geniş ekran</PresentationFormat>
  <Paragraphs>142</Paragraphs>
  <Slides>20</Slides>
  <Notes>20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20</vt:i4>
      </vt:variant>
    </vt:vector>
  </HeadingPairs>
  <TitlesOfParts>
    <vt:vector size="25" baseType="lpstr">
      <vt:lpstr>Arial</vt:lpstr>
      <vt:lpstr>Calibri</vt:lpstr>
      <vt:lpstr>Century Gothic</vt:lpstr>
      <vt:lpstr>Wingdings 3</vt:lpstr>
      <vt:lpstr>Duman</vt:lpstr>
      <vt:lpstr>Eğitim Hizmetlerinde Özellikli Konular</vt:lpstr>
      <vt:lpstr>Belge Düzenine ilişkin Açıklamalar</vt:lpstr>
      <vt:lpstr>Bayan Çalışanlara Kreş Desteği</vt:lpstr>
      <vt:lpstr>Özel Okullara Eğitim-Öğretim desteği-Kimi öğrencilerin Eğitim bedelinin bir kısmının MEB tarafından karşılanması</vt:lpstr>
      <vt:lpstr>Kreş ve gündüz bakımevleri ile eğitim ve öğretim işletmelerinde kazanç istisnası</vt:lpstr>
      <vt:lpstr>Kreş ve gündüz bakımevleri ile eğitim ve öğretim işletmelerinde kazanç istisnası</vt:lpstr>
      <vt:lpstr>Eğitim ve Sağlık Giderlerinin Matrahtan İndirimi</vt:lpstr>
      <vt:lpstr>Özel Okul Öğretmen ve diğer çalışanlarına Ücret İstisnası</vt:lpstr>
      <vt:lpstr>Kamuda çalışan öğretmenlere ödenen ve GV’den istisna edilecek ödemeler</vt:lpstr>
      <vt:lpstr>Özel Eğitimde KDV oranı</vt:lpstr>
      <vt:lpstr>Ücretsiz(burslu)Okutulan Öğrencilerde KDV İstisnası</vt:lpstr>
      <vt:lpstr>Reklam Amacıyla Başarılı Öğrencinin Bedelsiz okutulması</vt:lpstr>
      <vt:lpstr>Öğrencinin Keyfe Keder Ücretsiz okutulması</vt:lpstr>
      <vt:lpstr>5580 sayılı Yasaya Göre Ücret Tespiti</vt:lpstr>
      <vt:lpstr>5580 sayılı Yasaya Göre Ücret Tespiti</vt:lpstr>
      <vt:lpstr>Burs, İndirim ve İskontolar</vt:lpstr>
      <vt:lpstr>Damga vergisi Düzenlemeleri</vt:lpstr>
      <vt:lpstr>Harç Düzenlemeleri</vt:lpstr>
      <vt:lpstr>Emlak Vergisi Düzenlemeleri</vt:lpstr>
      <vt:lpstr>Teşekkür Ederiz.</vt:lpstr>
    </vt:vector>
  </TitlesOfParts>
  <Company>Silentall Unattended Installer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Hizmetlerinde Özellikli Konular</dc:title>
  <dc:creator>TUNAHAN SOYLU</dc:creator>
  <cp:lastModifiedBy>TUNAHAN SOYLU</cp:lastModifiedBy>
  <cp:revision>52</cp:revision>
  <cp:lastPrinted>2019-07-19T15:07:13Z</cp:lastPrinted>
  <dcterms:created xsi:type="dcterms:W3CDTF">2019-07-16T08:20:11Z</dcterms:created>
  <dcterms:modified xsi:type="dcterms:W3CDTF">2019-07-19T15:24:51Z</dcterms:modified>
</cp:coreProperties>
</file>