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12"/>
  </p:notesMasterIdLst>
  <p:sldIdLst>
    <p:sldId id="289" r:id="rId2"/>
    <p:sldId id="295" r:id="rId3"/>
    <p:sldId id="291" r:id="rId4"/>
    <p:sldId id="290" r:id="rId5"/>
    <p:sldId id="288" r:id="rId6"/>
    <p:sldId id="294" r:id="rId7"/>
    <p:sldId id="268" r:id="rId8"/>
    <p:sldId id="276" r:id="rId9"/>
    <p:sldId id="293" r:id="rId10"/>
    <p:sldId id="292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64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F72A00-348E-4AD5-9FDD-DEB03555AC05}" type="datetimeFigureOut">
              <a:rPr lang="tr-TR" smtClean="0"/>
              <a:t>30.5.2020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1BE7CF-A398-48F7-871F-F1216DB066B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286655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89F01-DE60-40FE-A529-FDE2A796D11B}" type="datetimeFigureOut">
              <a:rPr lang="tr-TR" smtClean="0"/>
              <a:t>30.5.2020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9CC9B7C5-45B2-42B4-ACA9-EC1544B665C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260317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89F01-DE60-40FE-A529-FDE2A796D11B}" type="datetimeFigureOut">
              <a:rPr lang="tr-TR" smtClean="0"/>
              <a:t>30.5.2020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CC9B7C5-45B2-42B4-ACA9-EC1544B665C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470042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89F01-DE60-40FE-A529-FDE2A796D11B}" type="datetimeFigureOut">
              <a:rPr lang="tr-TR" smtClean="0"/>
              <a:t>30.5.2020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CC9B7C5-45B2-42B4-ACA9-EC1544B665CD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740418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89F01-DE60-40FE-A529-FDE2A796D11B}" type="datetimeFigureOut">
              <a:rPr lang="tr-TR" smtClean="0"/>
              <a:t>30.5.2020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CC9B7C5-45B2-42B4-ACA9-EC1544B665C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545913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89F01-DE60-40FE-A529-FDE2A796D11B}" type="datetimeFigureOut">
              <a:rPr lang="tr-TR" smtClean="0"/>
              <a:t>30.5.2020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CC9B7C5-45B2-42B4-ACA9-EC1544B665CD}" type="slidenum">
              <a:rPr lang="tr-TR" smtClean="0"/>
              <a:t>‹#›</a:t>
            </a:fld>
            <a:endParaRPr lang="tr-T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40232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89F01-DE60-40FE-A529-FDE2A796D11B}" type="datetimeFigureOut">
              <a:rPr lang="tr-TR" smtClean="0"/>
              <a:t>30.5.2020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CC9B7C5-45B2-42B4-ACA9-EC1544B665C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941205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89F01-DE60-40FE-A529-FDE2A796D11B}" type="datetimeFigureOut">
              <a:rPr lang="tr-TR" smtClean="0"/>
              <a:t>30.5.2020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9B7C5-45B2-42B4-ACA9-EC1544B665C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2338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89F01-DE60-40FE-A529-FDE2A796D11B}" type="datetimeFigureOut">
              <a:rPr lang="tr-TR" smtClean="0"/>
              <a:t>30.5.2020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9B7C5-45B2-42B4-ACA9-EC1544B665C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490660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89F01-DE60-40FE-A529-FDE2A796D11B}" type="datetimeFigureOut">
              <a:rPr lang="tr-TR" smtClean="0"/>
              <a:t>30.5.2020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9B7C5-45B2-42B4-ACA9-EC1544B665C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573436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89F01-DE60-40FE-A529-FDE2A796D11B}" type="datetimeFigureOut">
              <a:rPr lang="tr-TR" smtClean="0"/>
              <a:t>30.5.2020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CC9B7C5-45B2-42B4-ACA9-EC1544B665C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61573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89F01-DE60-40FE-A529-FDE2A796D11B}" type="datetimeFigureOut">
              <a:rPr lang="tr-TR" smtClean="0"/>
              <a:t>30.5.2020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9CC9B7C5-45B2-42B4-ACA9-EC1544B665C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914533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89F01-DE60-40FE-A529-FDE2A796D11B}" type="datetimeFigureOut">
              <a:rPr lang="tr-TR" smtClean="0"/>
              <a:t>30.5.2020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9CC9B7C5-45B2-42B4-ACA9-EC1544B665C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76366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89F01-DE60-40FE-A529-FDE2A796D11B}" type="datetimeFigureOut">
              <a:rPr lang="tr-TR" smtClean="0"/>
              <a:t>30.5.2020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9B7C5-45B2-42B4-ACA9-EC1544B665C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921504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89F01-DE60-40FE-A529-FDE2A796D11B}" type="datetimeFigureOut">
              <a:rPr lang="tr-TR" smtClean="0"/>
              <a:t>30.5.2020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9B7C5-45B2-42B4-ACA9-EC1544B665C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323163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89F01-DE60-40FE-A529-FDE2A796D11B}" type="datetimeFigureOut">
              <a:rPr lang="tr-TR" smtClean="0"/>
              <a:t>30.5.2020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9B7C5-45B2-42B4-ACA9-EC1544B665C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884741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89F01-DE60-40FE-A529-FDE2A796D11B}" type="datetimeFigureOut">
              <a:rPr lang="tr-TR" smtClean="0"/>
              <a:t>30.5.2020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CC9B7C5-45B2-42B4-ACA9-EC1544B665C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53842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D89F01-DE60-40FE-A529-FDE2A796D11B}" type="datetimeFigureOut">
              <a:rPr lang="tr-TR" smtClean="0"/>
              <a:t>30.5.2020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9CC9B7C5-45B2-42B4-ACA9-EC1544B665C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045344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  <p:sldLayoutId id="2147483756" r:id="rId12"/>
    <p:sldLayoutId id="2147483757" r:id="rId13"/>
    <p:sldLayoutId id="2147483758" r:id="rId14"/>
    <p:sldLayoutId id="2147483759" r:id="rId15"/>
    <p:sldLayoutId id="214748376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tel:212-465-06-12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116531" y="202131"/>
            <a:ext cx="10019897" cy="2158306"/>
          </a:xfrm>
        </p:spPr>
        <p:txBody>
          <a:bodyPr>
            <a:normAutofit fontScale="90000"/>
          </a:bodyPr>
          <a:lstStyle/>
          <a:p>
            <a:pPr algn="ctr"/>
            <a:r>
              <a:rPr lang="tr-TR" b="1" dirty="0" smtClean="0">
                <a:solidFill>
                  <a:srgbClr val="FF0000"/>
                </a:solidFill>
              </a:rPr>
              <a:t>        CORONAVİRÜS  NEDENİYLE </a:t>
            </a:r>
            <a:br>
              <a:rPr lang="tr-TR" b="1" dirty="0" smtClean="0">
                <a:solidFill>
                  <a:srgbClr val="FF0000"/>
                </a:solidFill>
              </a:rPr>
            </a:br>
            <a:r>
              <a:rPr lang="tr-TR" b="1" dirty="0" smtClean="0">
                <a:solidFill>
                  <a:srgbClr val="FF0000"/>
                </a:solidFill>
              </a:rPr>
              <a:t>YAPILAN EKONOMİK VE MALİ DÜZENLEMELER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2464067" y="2502567"/>
            <a:ext cx="9194677" cy="4004111"/>
          </a:xfrm>
        </p:spPr>
        <p:txBody>
          <a:bodyPr>
            <a:normAutofit/>
          </a:bodyPr>
          <a:lstStyle/>
          <a:p>
            <a:endParaRPr lang="tr-TR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tr-TR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tr-TR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tr-TR" dirty="0" smtClean="0">
              <a:solidFill>
                <a:srgbClr val="002060"/>
              </a:solidFill>
            </a:endParaRPr>
          </a:p>
          <a:p>
            <a:endParaRPr lang="tr-TR" dirty="0" smtClean="0">
              <a:solidFill>
                <a:srgbClr val="002060"/>
              </a:solidFill>
            </a:endParaRPr>
          </a:p>
          <a:p>
            <a:r>
              <a:rPr lang="tr-TR" dirty="0" smtClean="0">
                <a:solidFill>
                  <a:srgbClr val="002060"/>
                </a:solidFill>
              </a:rPr>
              <a:t>Tunahan SOYLU                                          </a:t>
            </a:r>
            <a:r>
              <a:rPr lang="tr-TR" dirty="0" smtClean="0"/>
              <a:t>Dünya </a:t>
            </a:r>
            <a:r>
              <a:rPr lang="tr-TR" dirty="0"/>
              <a:t>Ticaret merkezi B3 Blok K:5 no:217 </a:t>
            </a:r>
            <a:endParaRPr lang="tr-TR" dirty="0" smtClean="0">
              <a:solidFill>
                <a:srgbClr val="002060"/>
              </a:solidFill>
            </a:endParaRPr>
          </a:p>
          <a:p>
            <a:r>
              <a:rPr lang="tr-TR" dirty="0" smtClean="0"/>
              <a:t>E. Vergi Müfettişi                                         Yeşilköy-Bakırköy/İSTANBUL</a:t>
            </a:r>
          </a:p>
          <a:p>
            <a:r>
              <a:rPr lang="tr-TR" dirty="0" smtClean="0"/>
              <a:t>Yeminli Mali Müşavir                                   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smtClean="0">
                <a:solidFill>
                  <a:schemeClr val="tx1"/>
                </a:solidFill>
                <a:hlinkClick r:id="rId2"/>
              </a:rPr>
              <a:t>Tel:212-465-06-12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smtClean="0"/>
              <a:t>Cep:0(533)-263-28-83</a:t>
            </a:r>
          </a:p>
          <a:p>
            <a:r>
              <a:rPr lang="tr-TR" dirty="0" smtClean="0"/>
              <a:t>                                                                       tunahansoylu@hotmail.com </a:t>
            </a:r>
          </a:p>
          <a:p>
            <a:r>
              <a:rPr lang="tr-TR" dirty="0" smtClean="0"/>
              <a:t>                                                                       www.paribus.com.tr</a:t>
            </a:r>
            <a:endParaRPr lang="tr-TR" dirty="0"/>
          </a:p>
        </p:txBody>
      </p:sp>
      <p:pic>
        <p:nvPicPr>
          <p:cNvPr id="1026" name="Resim 1" descr="Açıklama: C:\Users\user\AppData\Local\Microsoft\Windows\Temporary Internet Files\Content.Word\Kaşe ve Antetli-02 (2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1069" y="2360437"/>
            <a:ext cx="3128210" cy="1175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41781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925053" y="2133600"/>
            <a:ext cx="9579559" cy="3777622"/>
          </a:xfrm>
        </p:spPr>
        <p:txBody>
          <a:bodyPr>
            <a:normAutofit lnSpcReduction="10000"/>
          </a:bodyPr>
          <a:lstStyle/>
          <a:p>
            <a:r>
              <a:rPr lang="tr-TR" dirty="0" smtClean="0"/>
              <a:t>Umarım faydalı olmuştur</a:t>
            </a:r>
          </a:p>
          <a:p>
            <a:r>
              <a:rPr lang="tr-TR" dirty="0" smtClean="0"/>
              <a:t>Dinlediğiniz için Teşekkür ederiz</a:t>
            </a:r>
          </a:p>
          <a:p>
            <a:endParaRPr lang="tr-TR" dirty="0" smtClean="0"/>
          </a:p>
          <a:p>
            <a:endParaRPr lang="tr-TR" dirty="0" smtClean="0"/>
          </a:p>
          <a:p>
            <a:pPr marL="0" indent="0">
              <a:buNone/>
            </a:pPr>
            <a:endParaRPr lang="tr-TR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tr-TR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tr-TR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tr-TR" dirty="0" smtClean="0">
                <a:solidFill>
                  <a:srgbClr val="002060"/>
                </a:solidFill>
              </a:rPr>
              <a:t>Tunahan SOYLU</a:t>
            </a:r>
          </a:p>
          <a:p>
            <a:pPr marL="0" indent="0">
              <a:buNone/>
            </a:pPr>
            <a:r>
              <a:rPr lang="tr-TR" dirty="0" smtClean="0">
                <a:solidFill>
                  <a:srgbClr val="002060"/>
                </a:solidFill>
              </a:rPr>
              <a:t>Yeminli Mali Müşavir</a:t>
            </a:r>
          </a:p>
          <a:p>
            <a:pPr marL="0" indent="0">
              <a:buNone/>
            </a:pPr>
            <a:r>
              <a:rPr lang="tr-TR" dirty="0" smtClean="0">
                <a:solidFill>
                  <a:srgbClr val="002060"/>
                </a:solidFill>
              </a:rPr>
              <a:t>www.paribus.com.tr</a:t>
            </a:r>
            <a:endParaRPr lang="tr-TR" dirty="0"/>
          </a:p>
          <a:p>
            <a:endParaRPr lang="tr-TR" dirty="0"/>
          </a:p>
        </p:txBody>
      </p:sp>
      <p:pic>
        <p:nvPicPr>
          <p:cNvPr id="4" name="Resim 1" descr="Açıklama: C:\Users\user\AppData\Local\Microsoft\Windows\Temporary Internet Files\Content.Word\Kaşe ve Antetli-02 (2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5053" y="3434867"/>
            <a:ext cx="3128210" cy="1175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55003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607419" y="624110"/>
            <a:ext cx="10584581" cy="1272068"/>
          </a:xfrm>
        </p:spPr>
        <p:txBody>
          <a:bodyPr>
            <a:normAutofit fontScale="90000"/>
          </a:bodyPr>
          <a:lstStyle/>
          <a:p>
            <a:r>
              <a:rPr lang="tr-TR" b="1" dirty="0" smtClean="0">
                <a:solidFill>
                  <a:srgbClr val="FF0000"/>
                </a:solidFill>
              </a:rPr>
              <a:t>MÜCBİR </a:t>
            </a:r>
            <a:r>
              <a:rPr lang="tr-TR" b="1" dirty="0">
                <a:solidFill>
                  <a:srgbClr val="FF0000"/>
                </a:solidFill>
              </a:rPr>
              <a:t>SEBEP KAPSAMINDA </a:t>
            </a:r>
            <a:r>
              <a:rPr lang="tr-TR" b="1" dirty="0" smtClean="0">
                <a:solidFill>
                  <a:srgbClr val="FF0000"/>
                </a:solidFill>
              </a:rPr>
              <a:t>OLAN MÜKELLEFLERİN SGK PRİM ÖDEMELERİ ERTELENDİ-(</a:t>
            </a:r>
            <a:r>
              <a:rPr lang="tr-TR" b="1" dirty="0" err="1" smtClean="0">
                <a:solidFill>
                  <a:srgbClr val="FF0000"/>
                </a:solidFill>
              </a:rPr>
              <a:t>Bağkur</a:t>
            </a:r>
            <a:r>
              <a:rPr lang="tr-TR" b="1" dirty="0" smtClean="0">
                <a:solidFill>
                  <a:srgbClr val="FF0000"/>
                </a:solidFill>
              </a:rPr>
              <a:t> ve SSK)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graphicFrame>
        <p:nvGraphicFramePr>
          <p:cNvPr id="5" name="İçerik Yer Tutucus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86558225"/>
              </p:ext>
            </p:extLst>
          </p:nvPr>
        </p:nvGraphicFramePr>
        <p:xfrm>
          <a:off x="1395663" y="1963552"/>
          <a:ext cx="10395284" cy="44757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54475"/>
                <a:gridCol w="5340809"/>
              </a:tblGrid>
              <a:tr h="994954">
                <a:tc>
                  <a:txBody>
                    <a:bodyPr/>
                    <a:lstStyle/>
                    <a:p>
                      <a:r>
                        <a:rPr lang="tr-TR" dirty="0" smtClean="0"/>
                        <a:t>Ertelenen SGK primi (tahakkuk)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Erteleme Tarihi (ödeme)</a:t>
                      </a:r>
                      <a:endParaRPr lang="tr-TR" dirty="0"/>
                    </a:p>
                  </a:txBody>
                  <a:tcPr/>
                </a:tc>
              </a:tr>
              <a:tr h="556927">
                <a:tc>
                  <a:txBody>
                    <a:bodyPr/>
                    <a:lstStyle/>
                    <a:p>
                      <a:r>
                        <a:rPr lang="tr-TR" dirty="0" smtClean="0"/>
                        <a:t>Mart/2020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2/11/2020 (ayın sonu tatile geldiği için)</a:t>
                      </a:r>
                      <a:endParaRPr lang="tr-TR" dirty="0"/>
                    </a:p>
                  </a:txBody>
                  <a:tcPr/>
                </a:tc>
              </a:tr>
              <a:tr h="556927">
                <a:tc>
                  <a:txBody>
                    <a:bodyPr/>
                    <a:lstStyle/>
                    <a:p>
                      <a:r>
                        <a:rPr lang="tr-TR" dirty="0" smtClean="0"/>
                        <a:t>Nisan/2020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30/11/2020</a:t>
                      </a:r>
                      <a:endParaRPr lang="tr-TR" dirty="0"/>
                    </a:p>
                  </a:txBody>
                  <a:tcPr/>
                </a:tc>
              </a:tr>
              <a:tr h="556927">
                <a:tc>
                  <a:txBody>
                    <a:bodyPr/>
                    <a:lstStyle/>
                    <a:p>
                      <a:r>
                        <a:rPr lang="tr-TR" dirty="0" smtClean="0"/>
                        <a:t>Mayıs/2020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31/12/2020</a:t>
                      </a:r>
                      <a:endParaRPr lang="tr-TR" dirty="0"/>
                    </a:p>
                  </a:txBody>
                  <a:tcPr/>
                </a:tc>
              </a:tr>
              <a:tr h="1810013">
                <a:tc>
                  <a:txBody>
                    <a:bodyPr/>
                    <a:lstStyle/>
                    <a:p>
                      <a:r>
                        <a:rPr lang="tr-TR" dirty="0" smtClean="0"/>
                        <a:t>65 yaşına dolduran</a:t>
                      </a:r>
                      <a:r>
                        <a:rPr lang="tr-TR" baseline="0" dirty="0" smtClean="0"/>
                        <a:t> ve kronik rahatsızlığı bulunanlar </a:t>
                      </a:r>
                    </a:p>
                    <a:p>
                      <a:r>
                        <a:rPr lang="tr-TR" baseline="0" dirty="0" smtClean="0"/>
                        <a:t>(bilindiği üzere bu yaş grubu için yasak 21/03/2020 de başladı)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sokağa çıkma yasağının sona </a:t>
                      </a:r>
                    </a:p>
                    <a:p>
                      <a:r>
                        <a:rPr lang="tr-TR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ereceği günü takip eden 15. günün</a:t>
                      </a:r>
                    </a:p>
                    <a:p>
                      <a:r>
                        <a:rPr lang="tr-TR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sonuna</a:t>
                      </a:r>
                    </a:p>
                    <a:p>
                      <a:endParaRPr lang="tr-T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9655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684421" y="452387"/>
            <a:ext cx="9820191" cy="1164657"/>
          </a:xfrm>
        </p:spPr>
        <p:txBody>
          <a:bodyPr>
            <a:normAutofit fontScale="90000"/>
          </a:bodyPr>
          <a:lstStyle/>
          <a:p>
            <a:r>
              <a:rPr lang="tr-TR" b="1" dirty="0" smtClean="0">
                <a:solidFill>
                  <a:srgbClr val="FF0000"/>
                </a:solidFill>
              </a:rPr>
              <a:t>İHRAÇ KAYITLI SATIŞLARDA 3 AYLIK EK SÜRE VERİLDİ.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06905" y="1472667"/>
            <a:ext cx="10501162" cy="4591250"/>
          </a:xfrm>
        </p:spPr>
        <p:txBody>
          <a:bodyPr>
            <a:noAutofit/>
          </a:bodyPr>
          <a:lstStyle/>
          <a:p>
            <a:r>
              <a:rPr lang="tr-TR" sz="2400" dirty="0"/>
              <a:t>üç aylık sürenin sonu 1/4/2020 ila 30/6/2020 (bu tarihler dâhil) tarihleri arasına rastlayan mükellefler </a:t>
            </a:r>
            <a:r>
              <a:rPr lang="tr-TR" sz="2400" dirty="0" smtClean="0"/>
              <a:t>için üç aylık ek süre daha verildi.</a:t>
            </a:r>
          </a:p>
          <a:p>
            <a:r>
              <a:rPr lang="tr-TR" sz="2400" dirty="0"/>
              <a:t>ihracatın gerçekleştirilmesi için ek süre talebine ilişkin 15 günlük başvuru süresi mezkur döneme rastlayan mükellefler de aynı kapsamda değerlendirilecektir</a:t>
            </a:r>
            <a:r>
              <a:rPr lang="tr-TR" sz="2400" dirty="0" smtClean="0"/>
              <a:t>.</a:t>
            </a:r>
          </a:p>
          <a:p>
            <a:r>
              <a:rPr lang="tr-TR" sz="2400" dirty="0"/>
              <a:t>Daha önce mücbir sebep veya beklenmedik durum halleri nedeniyle üç aydan kısa ek süre almış mükellefler için, alınmış olan ek sürenin dolduğu tarihin 1/4/2020 ila 30/6/2020 (bu tarihler dâhil) tarihleri arasına rastlaması halinde, söz konusu ek sürenin de ilave bir başvuruya gerek olmaksızın üç aya tamamlanması uygun bulunmuştur.</a:t>
            </a:r>
          </a:p>
        </p:txBody>
      </p:sp>
    </p:spTree>
    <p:extLst>
      <p:ext uri="{BB962C8B-B14F-4D97-AF65-F5344CB8AC3E}">
        <p14:creationId xmlns:p14="http://schemas.microsoft.com/office/powerpoint/2010/main" val="1422852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588168" y="624110"/>
            <a:ext cx="10481911" cy="1280890"/>
          </a:xfrm>
        </p:spPr>
        <p:txBody>
          <a:bodyPr>
            <a:normAutofit fontScale="90000"/>
          </a:bodyPr>
          <a:lstStyle/>
          <a:p>
            <a:r>
              <a:rPr lang="tr-TR" b="1" dirty="0" smtClean="0">
                <a:solidFill>
                  <a:srgbClr val="FF0000"/>
                </a:solidFill>
              </a:rPr>
              <a:t>MÜCBİR SEBEP KAPSAMINDA OLAN MÜKELLEFLERİN KISMİ TEVKİFAT YÜKÜMLÜLÜĞÜNE ARA VERİLDİ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511166" y="2133600"/>
            <a:ext cx="9993446" cy="3777622"/>
          </a:xfrm>
        </p:spPr>
        <p:txBody>
          <a:bodyPr>
            <a:normAutofit/>
          </a:bodyPr>
          <a:lstStyle/>
          <a:p>
            <a:r>
              <a:rPr lang="tr-TR" sz="2400" dirty="0"/>
              <a:t>01/04/2020 ila 30/06/2020 tarihleri arasında mücbir sebep kapsamında olduğu kabul edilen </a:t>
            </a:r>
            <a:r>
              <a:rPr lang="tr-TR" sz="2400" dirty="0" smtClean="0"/>
              <a:t>mükellefler, bu dönemdeki </a:t>
            </a:r>
            <a:r>
              <a:rPr lang="tr-TR" sz="2400" dirty="0" smtClean="0">
                <a:solidFill>
                  <a:srgbClr val="0070C0"/>
                </a:solidFill>
              </a:rPr>
              <a:t>kısmi </a:t>
            </a:r>
            <a:r>
              <a:rPr lang="tr-TR" sz="2400" dirty="0" err="1" smtClean="0">
                <a:solidFill>
                  <a:srgbClr val="0070C0"/>
                </a:solidFill>
              </a:rPr>
              <a:t>tevkifat</a:t>
            </a:r>
            <a:r>
              <a:rPr lang="tr-TR" sz="2400" dirty="0" smtClean="0">
                <a:solidFill>
                  <a:srgbClr val="0070C0"/>
                </a:solidFill>
              </a:rPr>
              <a:t> kapsamındaki alımlarına </a:t>
            </a:r>
            <a:r>
              <a:rPr lang="tr-TR" sz="2400" dirty="0" err="1" smtClean="0"/>
              <a:t>tevkifat</a:t>
            </a:r>
            <a:r>
              <a:rPr lang="tr-TR" sz="2400" dirty="0" smtClean="0"/>
              <a:t> uygulamayacaklardır.</a:t>
            </a:r>
          </a:p>
          <a:p>
            <a:r>
              <a:rPr lang="tr-TR" sz="2400" dirty="0" smtClean="0"/>
              <a:t>Tam </a:t>
            </a:r>
            <a:r>
              <a:rPr lang="tr-TR" sz="2400" dirty="0" err="1" smtClean="0"/>
              <a:t>Tevkifat</a:t>
            </a:r>
            <a:r>
              <a:rPr lang="tr-TR" sz="2400" dirty="0" smtClean="0"/>
              <a:t> uygulaması ise devam edecektir.</a:t>
            </a:r>
          </a:p>
          <a:p>
            <a:r>
              <a:rPr lang="tr-TR" sz="2400" dirty="0"/>
              <a:t>Mücbir sebep kapsamında olmayan mükelleflerin, mücbir sebepten yararlanan mükelleflerden yaptıkları kısmi </a:t>
            </a:r>
            <a:r>
              <a:rPr lang="tr-TR" sz="2400" dirty="0" err="1"/>
              <a:t>tevkifat</a:t>
            </a:r>
            <a:r>
              <a:rPr lang="tr-TR" sz="2400" dirty="0"/>
              <a:t> kapsamındaki alımlarına ilişkin düzenlenecek faturalarda ise KDV </a:t>
            </a:r>
            <a:r>
              <a:rPr lang="tr-TR" sz="2400" dirty="0" err="1"/>
              <a:t>tevkifatı</a:t>
            </a:r>
            <a:r>
              <a:rPr lang="tr-TR" sz="2400" dirty="0"/>
              <a:t> yapılması gerekmektedir.</a:t>
            </a:r>
          </a:p>
        </p:txBody>
      </p:sp>
    </p:spTree>
    <p:extLst>
      <p:ext uri="{BB962C8B-B14F-4D97-AF65-F5344CB8AC3E}">
        <p14:creationId xmlns:p14="http://schemas.microsoft.com/office/powerpoint/2010/main" val="1266171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703673" y="240632"/>
            <a:ext cx="10202778" cy="1241659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FF0000"/>
                </a:solidFill>
              </a:rPr>
              <a:t>26.03.2020 </a:t>
            </a:r>
            <a:r>
              <a:rPr lang="tr-TR" b="1" dirty="0">
                <a:solidFill>
                  <a:srgbClr val="FF0000"/>
                </a:solidFill>
              </a:rPr>
              <a:t>tarihli ve 7226 sayılı kanun ile getirilen ekonomik ve mali önlemler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703673" y="1482291"/>
            <a:ext cx="9800939" cy="5111014"/>
          </a:xfrm>
        </p:spPr>
        <p:txBody>
          <a:bodyPr>
            <a:normAutofit/>
          </a:bodyPr>
          <a:lstStyle/>
          <a:p>
            <a:r>
              <a:rPr lang="tr-TR" sz="2400" dirty="0" smtClean="0"/>
              <a:t>Elektrik </a:t>
            </a:r>
            <a:r>
              <a:rPr lang="tr-TR" sz="2400" dirty="0"/>
              <a:t>ve/veya Doğal Gaz Tüketim Bedellerinin Tahakkuk ve/veya Tahsilatlarının Süresinin ve Kapsamının Belirlenerek 1 Yıla Kadar Ertelenmesi Hakkında Cumhurbaşkanına Yetki Verilmesi.</a:t>
            </a:r>
          </a:p>
          <a:p>
            <a:r>
              <a:rPr lang="tr-TR" sz="2400" b="1" dirty="0"/>
              <a:t>İş Yeri Kira Bedellerinin Ödenmemesine Yönelik Yapılan </a:t>
            </a:r>
            <a:r>
              <a:rPr lang="tr-TR" sz="2400" b="1" dirty="0" smtClean="0"/>
              <a:t>Düzenleme</a:t>
            </a:r>
            <a:r>
              <a:rPr lang="tr-TR" sz="2400" dirty="0" smtClean="0"/>
              <a:t>; </a:t>
            </a:r>
            <a:r>
              <a:rPr lang="tr-TR" sz="2400" dirty="0"/>
              <a:t>1/3/2020 tarihinden 30/6/2020 tarihine kadar işleyecek iş yeri kira bedelinin ödenememesi kira sözleşmesinin feshi ve tahliye sebebi oluşturmayacaktır.</a:t>
            </a:r>
          </a:p>
          <a:p>
            <a:r>
              <a:rPr lang="tr-TR" sz="2400" dirty="0"/>
              <a:t>Mücbir Sebeplerin Bulunması Durumunda Maden Kanununda Belirtilen Yükümlülükler Ertelenebilecektir.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809240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771049" y="404262"/>
            <a:ext cx="9733564" cy="1222408"/>
          </a:xfrm>
        </p:spPr>
        <p:txBody>
          <a:bodyPr/>
          <a:lstStyle/>
          <a:p>
            <a:r>
              <a:rPr lang="tr-TR" b="1" dirty="0">
                <a:solidFill>
                  <a:srgbClr val="FF0000"/>
                </a:solidFill>
              </a:rPr>
              <a:t>26.03.2020 tarihli ve 7226 sayılı kanun ile getirilen ekonomik ve mali önlemler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337912" y="2133600"/>
            <a:ext cx="10166700" cy="3777622"/>
          </a:xfrm>
        </p:spPr>
        <p:txBody>
          <a:bodyPr>
            <a:noAutofit/>
          </a:bodyPr>
          <a:lstStyle/>
          <a:p>
            <a:r>
              <a:rPr lang="tr-TR" sz="2800" dirty="0"/>
              <a:t>Yargı Alanındaki Hak Kayıplarının Önlenmesine Yönelik Düzenleme (13/3/2020-30/4/2020 arası süreler durdu.)</a:t>
            </a:r>
          </a:p>
          <a:p>
            <a:r>
              <a:rPr lang="tr-TR" sz="2800" dirty="0"/>
              <a:t>Türkiye’de İkamet Etmeyen Türk Vatandaşlarına Dövizle </a:t>
            </a:r>
            <a:r>
              <a:rPr lang="tr-TR" sz="2800" dirty="0" err="1"/>
              <a:t>BES’e</a:t>
            </a:r>
            <a:r>
              <a:rPr lang="tr-TR" sz="2800" dirty="0"/>
              <a:t> Katılabilme İmkanı Getirilmiştir.</a:t>
            </a:r>
          </a:p>
          <a:p>
            <a:r>
              <a:rPr lang="tr-TR" sz="2800" b="1" dirty="0"/>
              <a:t>Telafi çalışması süresi artırılmıştır;</a:t>
            </a:r>
            <a:r>
              <a:rPr lang="tr-TR" sz="2800" dirty="0"/>
              <a:t> Daha önce iki ay içinde yaptırılması gereken telafi çalışmasının dört ay içinde yaptırılabilmesine olanak sağlanmıştır. </a:t>
            </a:r>
          </a:p>
          <a:p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40615660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559293" y="346509"/>
            <a:ext cx="10472286" cy="683394"/>
          </a:xfrm>
        </p:spPr>
        <p:txBody>
          <a:bodyPr>
            <a:normAutofit/>
          </a:bodyPr>
          <a:lstStyle/>
          <a:p>
            <a:r>
              <a:rPr lang="tr-TR" sz="3400" b="1" dirty="0" smtClean="0">
                <a:solidFill>
                  <a:srgbClr val="FF0000"/>
                </a:solidFill>
              </a:rPr>
              <a:t>CORONA SEBEBİ İLE DEĞİŞEN DİĞER MEVZUAT</a:t>
            </a:r>
            <a:endParaRPr lang="tr-TR" sz="3400" b="1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212783" y="1251284"/>
            <a:ext cx="10818796" cy="5419023"/>
          </a:xfrm>
        </p:spPr>
        <p:txBody>
          <a:bodyPr>
            <a:normAutofit/>
          </a:bodyPr>
          <a:lstStyle/>
          <a:p>
            <a:r>
              <a:rPr lang="tr-TR" sz="2400" dirty="0" smtClean="0">
                <a:solidFill>
                  <a:schemeClr val="tx1"/>
                </a:solidFill>
              </a:rPr>
              <a:t>Yurtiçi Uçak Biletlerinin </a:t>
            </a:r>
            <a:r>
              <a:rPr lang="tr-TR" sz="2400" dirty="0" err="1" smtClean="0">
                <a:solidFill>
                  <a:schemeClr val="tx1"/>
                </a:solidFill>
              </a:rPr>
              <a:t>Kdv</a:t>
            </a:r>
            <a:r>
              <a:rPr lang="tr-TR" sz="2400" dirty="0" smtClean="0">
                <a:solidFill>
                  <a:schemeClr val="tx1"/>
                </a:solidFill>
              </a:rPr>
              <a:t> Oranı 30/06/2020’ye kadar %1’e Çekildi.</a:t>
            </a:r>
          </a:p>
          <a:p>
            <a:r>
              <a:rPr lang="tr-TR" sz="2400" dirty="0">
                <a:solidFill>
                  <a:srgbClr val="0070C0"/>
                </a:solidFill>
              </a:rPr>
              <a:t>Muhtasar ve Prim Hizmet Beyannamesinin </a:t>
            </a:r>
            <a:r>
              <a:rPr lang="tr-TR" sz="2400" dirty="0" smtClean="0">
                <a:solidFill>
                  <a:srgbClr val="0070C0"/>
                </a:solidFill>
              </a:rPr>
              <a:t>birleştirilmesi Ülke </a:t>
            </a:r>
            <a:r>
              <a:rPr lang="tr-TR" sz="2400" dirty="0">
                <a:solidFill>
                  <a:srgbClr val="0070C0"/>
                </a:solidFill>
              </a:rPr>
              <a:t>Genelinde </a:t>
            </a:r>
            <a:r>
              <a:rPr lang="tr-TR" sz="2400" dirty="0" smtClean="0">
                <a:solidFill>
                  <a:srgbClr val="0070C0"/>
                </a:solidFill>
              </a:rPr>
              <a:t>1 </a:t>
            </a:r>
            <a:r>
              <a:rPr lang="tr-TR" sz="2400" dirty="0">
                <a:solidFill>
                  <a:srgbClr val="0070C0"/>
                </a:solidFill>
              </a:rPr>
              <a:t>Temmuz 2020 </a:t>
            </a:r>
            <a:r>
              <a:rPr lang="tr-TR" sz="2400" dirty="0" smtClean="0">
                <a:solidFill>
                  <a:srgbClr val="0070C0"/>
                </a:solidFill>
              </a:rPr>
              <a:t>Tarihine Ertelendi. Pilot illerdeki (Kırşehir</a:t>
            </a:r>
            <a:r>
              <a:rPr lang="tr-TR" sz="2400" dirty="0">
                <a:solidFill>
                  <a:srgbClr val="0070C0"/>
                </a:solidFill>
              </a:rPr>
              <a:t>, Amasya, Bartın ve Çankırı, Bursa, Eskişehir ve </a:t>
            </a:r>
            <a:r>
              <a:rPr lang="tr-TR" sz="2400" dirty="0" smtClean="0">
                <a:solidFill>
                  <a:srgbClr val="0070C0"/>
                </a:solidFill>
              </a:rPr>
              <a:t>Konya) uygulamaya devam</a:t>
            </a:r>
          </a:p>
          <a:p>
            <a:r>
              <a:rPr lang="tr-TR" sz="2400" dirty="0" smtClean="0"/>
              <a:t>Geçmiş yıllara ilişkin olarak Kar dağıtımı 2019 yılı karının %25’i ile sınırlandırılmıştır. Yine avans kar payı dağıtımı engellenmiştir.</a:t>
            </a:r>
          </a:p>
          <a:p>
            <a:r>
              <a:rPr lang="tr-TR" sz="2400" dirty="0"/>
              <a:t>Yönetim Kurulu, Müdürler Kurulu ve Ortaklar Kurulu ile Genel Kurul Toplantıları Elektronik Ortamda </a:t>
            </a:r>
            <a:r>
              <a:rPr lang="tr-TR" sz="2400" dirty="0" smtClean="0"/>
              <a:t>Yapılabilir; </a:t>
            </a:r>
            <a:r>
              <a:rPr lang="tr-TR" sz="2400" dirty="0" smtClean="0">
                <a:solidFill>
                  <a:srgbClr val="0070C0"/>
                </a:solidFill>
              </a:rPr>
              <a:t>Şirket sözleşmesinde </a:t>
            </a:r>
            <a:r>
              <a:rPr lang="tr-TR" sz="2400" dirty="0">
                <a:solidFill>
                  <a:srgbClr val="0070C0"/>
                </a:solidFill>
              </a:rPr>
              <a:t>düzenlenmiş olması </a:t>
            </a:r>
            <a:r>
              <a:rPr lang="tr-TR" sz="2400" dirty="0" smtClean="0">
                <a:solidFill>
                  <a:srgbClr val="0070C0"/>
                </a:solidFill>
              </a:rPr>
              <a:t>şartıyla</a:t>
            </a:r>
          </a:p>
          <a:p>
            <a:endParaRPr lang="tr-TR" sz="2400" dirty="0"/>
          </a:p>
          <a:p>
            <a:endParaRPr lang="tr-TR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630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655545" y="624110"/>
            <a:ext cx="9849067" cy="877431"/>
          </a:xfrm>
        </p:spPr>
        <p:txBody>
          <a:bodyPr>
            <a:normAutofit fontScale="90000"/>
          </a:bodyPr>
          <a:lstStyle/>
          <a:p>
            <a:r>
              <a:rPr lang="tr-TR" b="1" dirty="0" smtClean="0">
                <a:solidFill>
                  <a:srgbClr val="FF0000"/>
                </a:solidFill>
              </a:rPr>
              <a:t>CORONA </a:t>
            </a:r>
            <a:r>
              <a:rPr lang="tr-TR" b="1" dirty="0">
                <a:solidFill>
                  <a:srgbClr val="FF0000"/>
                </a:solidFill>
              </a:rPr>
              <a:t>SEBEBİ İLE DEĞİŞEN DİĞER MEVZUAT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222409" y="1328287"/>
            <a:ext cx="10597414" cy="5342020"/>
          </a:xfrm>
        </p:spPr>
        <p:txBody>
          <a:bodyPr>
            <a:noAutofit/>
          </a:bodyPr>
          <a:lstStyle/>
          <a:p>
            <a:r>
              <a:rPr lang="tr-TR" sz="2400" dirty="0"/>
              <a:t>22.03.2020-30.04.2020 tarihleri arasında İcra ve iflas takiplerinin durduruldu. </a:t>
            </a:r>
            <a:r>
              <a:rPr lang="tr-TR" sz="2400" dirty="0">
                <a:solidFill>
                  <a:srgbClr val="0070C0"/>
                </a:solidFill>
              </a:rPr>
              <a:t>nafaka alacaklarına ilişkin icra takipleri hariç</a:t>
            </a:r>
          </a:p>
          <a:p>
            <a:r>
              <a:rPr lang="tr-TR" sz="2400" dirty="0"/>
              <a:t>Esnaf Ahilik Sandığı’nın Yürürlüğünün 01/01/2021 Tarihine Ertelenmesi</a:t>
            </a:r>
          </a:p>
          <a:p>
            <a:r>
              <a:rPr lang="tr-TR" sz="2400" dirty="0">
                <a:solidFill>
                  <a:srgbClr val="0070C0"/>
                </a:solidFill>
              </a:rPr>
              <a:t>Kredi Kartıyla ödenen vergilerin kapsamı genişletildi. </a:t>
            </a:r>
            <a:r>
              <a:rPr lang="tr-TR" sz="2400" dirty="0" smtClean="0">
                <a:solidFill>
                  <a:srgbClr val="0070C0"/>
                </a:solidFill>
              </a:rPr>
              <a:t>(</a:t>
            </a:r>
            <a:r>
              <a:rPr lang="tr-TR" sz="2400" dirty="0">
                <a:solidFill>
                  <a:srgbClr val="0070C0"/>
                </a:solidFill>
              </a:rPr>
              <a:t>Gelir Vergisi, Muhtasar, KV, K Stopaj, KDV, Geçici </a:t>
            </a:r>
            <a:r>
              <a:rPr lang="tr-TR" sz="2400" dirty="0" smtClean="0">
                <a:solidFill>
                  <a:srgbClr val="0070C0"/>
                </a:solidFill>
              </a:rPr>
              <a:t>Vergi,…..)nerdeyse tamamı kapsama alındı.</a:t>
            </a:r>
            <a:endParaRPr lang="tr-TR" sz="2400" dirty="0">
              <a:solidFill>
                <a:srgbClr val="0070C0"/>
              </a:solidFill>
            </a:endParaRPr>
          </a:p>
          <a:p>
            <a:r>
              <a:rPr lang="tr-TR" sz="2400" dirty="0">
                <a:solidFill>
                  <a:schemeClr val="tx1"/>
                </a:solidFill>
              </a:rPr>
              <a:t>30/06/2020’ye kadar gönderilmesi Gereken TÜBİTAK Raporlarının teslim süresi 3 ay uzatıldı.</a:t>
            </a:r>
          </a:p>
          <a:p>
            <a:r>
              <a:rPr lang="tr-TR" sz="2400" dirty="0">
                <a:solidFill>
                  <a:srgbClr val="0070C0"/>
                </a:solidFill>
              </a:rPr>
              <a:t>Uzlaşma Başvurusu, Kanun Yolundan Vazgeçme, cezada indirim talep etme, dava açma Süreleri 22/03/2020’den 30/04/2020 tarihine kadar durduruldu</a:t>
            </a:r>
            <a:r>
              <a:rPr lang="tr-TR" sz="2400" dirty="0" smtClean="0">
                <a:solidFill>
                  <a:srgbClr val="0070C0"/>
                </a:solidFill>
              </a:rPr>
              <a:t>.</a:t>
            </a:r>
          </a:p>
          <a:p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17924199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694047" y="462014"/>
            <a:ext cx="9810566" cy="856648"/>
          </a:xfrm>
        </p:spPr>
        <p:txBody>
          <a:bodyPr>
            <a:normAutofit fontScale="90000"/>
          </a:bodyPr>
          <a:lstStyle/>
          <a:p>
            <a:r>
              <a:rPr lang="tr-TR" b="1" dirty="0">
                <a:solidFill>
                  <a:srgbClr val="FF0000"/>
                </a:solidFill>
              </a:rPr>
              <a:t>CORONA SEBEBİ İLE DEĞİŞEN DİĞER MEVZUAT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694046" y="1126156"/>
            <a:ext cx="9810566" cy="5486400"/>
          </a:xfrm>
        </p:spPr>
        <p:txBody>
          <a:bodyPr>
            <a:normAutofit/>
          </a:bodyPr>
          <a:lstStyle/>
          <a:p>
            <a:r>
              <a:rPr lang="tr-TR" sz="2400" dirty="0"/>
              <a:t>Konaklama Vergisi 1.1.2021 tarihine ertelendi. </a:t>
            </a:r>
            <a:r>
              <a:rPr lang="tr-TR" sz="2400" dirty="0">
                <a:solidFill>
                  <a:srgbClr val="0070C0"/>
                </a:solidFill>
              </a:rPr>
              <a:t>Turizm payı beyannamesi ertelenmedi.</a:t>
            </a:r>
          </a:p>
          <a:p>
            <a:r>
              <a:rPr lang="tr-TR" sz="2400" dirty="0"/>
              <a:t>GEKAP beyannameleri; 2020 yılında 6 aylık, takip eden yıllarda 3’er aylık olarak değiştirildi. Beyannameler takip eden ayın son günü verilecek</a:t>
            </a:r>
          </a:p>
          <a:p>
            <a:r>
              <a:rPr lang="tr-TR" sz="2400" dirty="0">
                <a:solidFill>
                  <a:srgbClr val="0070C0"/>
                </a:solidFill>
              </a:rPr>
              <a:t>Konut kredisinde peşinat oranı %80 den %90’a çıkarıldı</a:t>
            </a:r>
            <a:r>
              <a:rPr lang="tr-TR" sz="2400" dirty="0"/>
              <a:t>. </a:t>
            </a:r>
            <a:endParaRPr lang="tr-TR" sz="2400" dirty="0">
              <a:solidFill>
                <a:schemeClr val="tx1"/>
              </a:solidFill>
            </a:endParaRPr>
          </a:p>
          <a:p>
            <a:r>
              <a:rPr lang="tr-TR" sz="2400" dirty="0" smtClean="0">
                <a:solidFill>
                  <a:schemeClr val="tx1"/>
                </a:solidFill>
              </a:rPr>
              <a:t>Kalalı </a:t>
            </a:r>
            <a:r>
              <a:rPr lang="tr-TR" sz="2400" dirty="0">
                <a:solidFill>
                  <a:schemeClr val="tx1"/>
                </a:solidFill>
              </a:rPr>
              <a:t>Gazozların ÖTV’si %25’ten %35’e yükseltildi.</a:t>
            </a:r>
          </a:p>
          <a:p>
            <a:r>
              <a:rPr lang="tr-TR" sz="2400" dirty="0">
                <a:solidFill>
                  <a:schemeClr val="tx1"/>
                </a:solidFill>
              </a:rPr>
              <a:t>Tütün mamullerinin ÖTV’si %40’tan %80’e yükseltildi.</a:t>
            </a:r>
          </a:p>
          <a:p>
            <a:r>
              <a:rPr lang="tr-TR" sz="2400" dirty="0">
                <a:solidFill>
                  <a:schemeClr val="tx1"/>
                </a:solidFill>
              </a:rPr>
              <a:t>Dernek beyannameleri 01/08/2020 tarihine uzatılmıştır.</a:t>
            </a:r>
          </a:p>
          <a:p>
            <a:r>
              <a:rPr lang="tr-TR" sz="2400" dirty="0">
                <a:solidFill>
                  <a:schemeClr val="tx1"/>
                </a:solidFill>
              </a:rPr>
              <a:t>YMM Tam Tasdik raporlarının teslim süresi haziran sonu iken ağustos sonuna kadar uzatıldı. </a:t>
            </a:r>
          </a:p>
          <a:p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3127142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1474</TotalTime>
  <Words>654</Words>
  <Application>Microsoft Office PowerPoint</Application>
  <PresentationFormat>Geniş ekran</PresentationFormat>
  <Paragraphs>70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5" baseType="lpstr">
      <vt:lpstr>Arial</vt:lpstr>
      <vt:lpstr>Calibri</vt:lpstr>
      <vt:lpstr>Century Gothic</vt:lpstr>
      <vt:lpstr>Wingdings 3</vt:lpstr>
      <vt:lpstr>Duman</vt:lpstr>
      <vt:lpstr>        CORONAVİRÜS  NEDENİYLE  YAPILAN EKONOMİK VE MALİ DÜZENLEMELER</vt:lpstr>
      <vt:lpstr>MÜCBİR SEBEP KAPSAMINDA OLAN MÜKELLEFLERİN SGK PRİM ÖDEMELERİ ERTELENDİ-(Bağkur ve SSK) </vt:lpstr>
      <vt:lpstr>İHRAÇ KAYITLI SATIŞLARDA 3 AYLIK EK SÜRE VERİLDİ.</vt:lpstr>
      <vt:lpstr>MÜCBİR SEBEP KAPSAMINDA OLAN MÜKELLEFLERİN KISMİ TEVKİFAT YÜKÜMLÜLÜĞÜNE ARA VERİLDİ </vt:lpstr>
      <vt:lpstr>26.03.2020 tarihli ve 7226 sayılı kanun ile getirilen ekonomik ve mali önlemler</vt:lpstr>
      <vt:lpstr>26.03.2020 tarihli ve 7226 sayılı kanun ile getirilen ekonomik ve mali önlemler</vt:lpstr>
      <vt:lpstr>CORONA SEBEBİ İLE DEĞİŞEN DİĞER MEVZUAT</vt:lpstr>
      <vt:lpstr>CORONA SEBEBİ İLE DEĞİŞEN DİĞER MEVZUAT</vt:lpstr>
      <vt:lpstr>CORONA SEBEBİ İLE DEĞİŞEN DİĞER MEVZUAT</vt:lpstr>
      <vt:lpstr>PowerPoint Sunusu</vt:lpstr>
    </vt:vector>
  </TitlesOfParts>
  <Company>Silentall Unattended Installer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CORONA MEVZUATI</dc:title>
  <dc:creator>TUNAHAN SOYLU</dc:creator>
  <cp:lastModifiedBy>TUNAHAN SOYLU</cp:lastModifiedBy>
  <cp:revision>81</cp:revision>
  <dcterms:created xsi:type="dcterms:W3CDTF">2020-04-06T12:59:41Z</dcterms:created>
  <dcterms:modified xsi:type="dcterms:W3CDTF">2020-05-30T11:21:52Z</dcterms:modified>
</cp:coreProperties>
</file>