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4"/>
  </p:notesMasterIdLst>
  <p:sldIdLst>
    <p:sldId id="258" r:id="rId2"/>
    <p:sldId id="272" r:id="rId3"/>
    <p:sldId id="257" r:id="rId4"/>
    <p:sldId id="277" r:id="rId5"/>
    <p:sldId id="279" r:id="rId6"/>
    <p:sldId id="259" r:id="rId7"/>
    <p:sldId id="278" r:id="rId8"/>
    <p:sldId id="260" r:id="rId9"/>
    <p:sldId id="261" r:id="rId10"/>
    <p:sldId id="263" r:id="rId11"/>
    <p:sldId id="264" r:id="rId12"/>
    <p:sldId id="275" r:id="rId13"/>
    <p:sldId id="271" r:id="rId14"/>
    <p:sldId id="273" r:id="rId15"/>
    <p:sldId id="274" r:id="rId16"/>
    <p:sldId id="265" r:id="rId17"/>
    <p:sldId id="270" r:id="rId18"/>
    <p:sldId id="266" r:id="rId19"/>
    <p:sldId id="267" r:id="rId20"/>
    <p:sldId id="269" r:id="rId21"/>
    <p:sldId id="268" r:id="rId22"/>
    <p:sldId id="276"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F72A00-348E-4AD5-9FDD-DEB03555AC05}" type="datetimeFigureOut">
              <a:rPr lang="tr-TR" smtClean="0"/>
              <a:t>15.4.2020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1BE7CF-A398-48F7-871F-F1216DB066B2}" type="slidenum">
              <a:rPr lang="tr-TR" smtClean="0"/>
              <a:t>‹#›</a:t>
            </a:fld>
            <a:endParaRPr lang="tr-TR"/>
          </a:p>
        </p:txBody>
      </p:sp>
    </p:spTree>
    <p:extLst>
      <p:ext uri="{BB962C8B-B14F-4D97-AF65-F5344CB8AC3E}">
        <p14:creationId xmlns:p14="http://schemas.microsoft.com/office/powerpoint/2010/main" val="2928665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91BE7CF-A398-48F7-871F-F1216DB066B2}" type="slidenum">
              <a:rPr lang="tr-TR" smtClean="0"/>
              <a:t>10</a:t>
            </a:fld>
            <a:endParaRPr lang="tr-TR"/>
          </a:p>
        </p:txBody>
      </p:sp>
    </p:spTree>
    <p:extLst>
      <p:ext uri="{BB962C8B-B14F-4D97-AF65-F5344CB8AC3E}">
        <p14:creationId xmlns:p14="http://schemas.microsoft.com/office/powerpoint/2010/main" val="1606116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3D89F01-DE60-40FE-A529-FDE2A796D11B}" type="datetimeFigureOut">
              <a:rPr lang="tr-TR" smtClean="0"/>
              <a:t>15.4.2020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CC9B7C5-45B2-42B4-ACA9-EC1544B665CD}" type="slidenum">
              <a:rPr lang="tr-TR" smtClean="0"/>
              <a:t>‹#›</a:t>
            </a:fld>
            <a:endParaRPr lang="tr-TR"/>
          </a:p>
        </p:txBody>
      </p:sp>
    </p:spTree>
    <p:extLst>
      <p:ext uri="{BB962C8B-B14F-4D97-AF65-F5344CB8AC3E}">
        <p14:creationId xmlns:p14="http://schemas.microsoft.com/office/powerpoint/2010/main" val="3726031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3D89F01-DE60-40FE-A529-FDE2A796D11B}" type="datetimeFigureOut">
              <a:rPr lang="tr-TR" smtClean="0"/>
              <a:t>15.4.2020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CC9B7C5-45B2-42B4-ACA9-EC1544B665CD}" type="slidenum">
              <a:rPr lang="tr-TR" smtClean="0"/>
              <a:t>‹#›</a:t>
            </a:fld>
            <a:endParaRPr lang="tr-TR"/>
          </a:p>
        </p:txBody>
      </p:sp>
    </p:spTree>
    <p:extLst>
      <p:ext uri="{BB962C8B-B14F-4D97-AF65-F5344CB8AC3E}">
        <p14:creationId xmlns:p14="http://schemas.microsoft.com/office/powerpoint/2010/main" val="3847004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3D89F01-DE60-40FE-A529-FDE2A796D11B}" type="datetimeFigureOut">
              <a:rPr lang="tr-TR" smtClean="0"/>
              <a:t>15.4.2020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CC9B7C5-45B2-42B4-ACA9-EC1544B665CD}"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74041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3D89F01-DE60-40FE-A529-FDE2A796D11B}" type="datetimeFigureOut">
              <a:rPr lang="tr-TR" smtClean="0"/>
              <a:t>15.4.2020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CC9B7C5-45B2-42B4-ACA9-EC1544B665CD}" type="slidenum">
              <a:rPr lang="tr-TR" smtClean="0"/>
              <a:t>‹#›</a:t>
            </a:fld>
            <a:endParaRPr lang="tr-TR"/>
          </a:p>
        </p:txBody>
      </p:sp>
    </p:spTree>
    <p:extLst>
      <p:ext uri="{BB962C8B-B14F-4D97-AF65-F5344CB8AC3E}">
        <p14:creationId xmlns:p14="http://schemas.microsoft.com/office/powerpoint/2010/main" val="3054591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3D89F01-DE60-40FE-A529-FDE2A796D11B}" type="datetimeFigureOut">
              <a:rPr lang="tr-TR" smtClean="0"/>
              <a:t>15.4.2020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CC9B7C5-45B2-42B4-ACA9-EC1544B665CD}"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40232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3D89F01-DE60-40FE-A529-FDE2A796D11B}" type="datetimeFigureOut">
              <a:rPr lang="tr-TR" smtClean="0"/>
              <a:t>15.4.2020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CC9B7C5-45B2-42B4-ACA9-EC1544B665CD}" type="slidenum">
              <a:rPr lang="tr-TR" smtClean="0"/>
              <a:t>‹#›</a:t>
            </a:fld>
            <a:endParaRPr lang="tr-TR"/>
          </a:p>
        </p:txBody>
      </p:sp>
    </p:spTree>
    <p:extLst>
      <p:ext uri="{BB962C8B-B14F-4D97-AF65-F5344CB8AC3E}">
        <p14:creationId xmlns:p14="http://schemas.microsoft.com/office/powerpoint/2010/main" val="4194120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3D89F01-DE60-40FE-A529-FDE2A796D11B}" type="datetimeFigureOut">
              <a:rPr lang="tr-TR" smtClean="0"/>
              <a:t>15.4.2020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CC9B7C5-45B2-42B4-ACA9-EC1544B665CD}" type="slidenum">
              <a:rPr lang="tr-TR" smtClean="0"/>
              <a:t>‹#›</a:t>
            </a:fld>
            <a:endParaRPr lang="tr-TR"/>
          </a:p>
        </p:txBody>
      </p:sp>
    </p:spTree>
    <p:extLst>
      <p:ext uri="{BB962C8B-B14F-4D97-AF65-F5344CB8AC3E}">
        <p14:creationId xmlns:p14="http://schemas.microsoft.com/office/powerpoint/2010/main" val="132338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3D89F01-DE60-40FE-A529-FDE2A796D11B}" type="datetimeFigureOut">
              <a:rPr lang="tr-TR" smtClean="0"/>
              <a:t>15.4.2020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CC9B7C5-45B2-42B4-ACA9-EC1544B665CD}" type="slidenum">
              <a:rPr lang="tr-TR" smtClean="0"/>
              <a:t>‹#›</a:t>
            </a:fld>
            <a:endParaRPr lang="tr-TR"/>
          </a:p>
        </p:txBody>
      </p:sp>
    </p:spTree>
    <p:extLst>
      <p:ext uri="{BB962C8B-B14F-4D97-AF65-F5344CB8AC3E}">
        <p14:creationId xmlns:p14="http://schemas.microsoft.com/office/powerpoint/2010/main" val="2249066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3D89F01-DE60-40FE-A529-FDE2A796D11B}" type="datetimeFigureOut">
              <a:rPr lang="tr-TR" smtClean="0"/>
              <a:t>15.4.2020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CC9B7C5-45B2-42B4-ACA9-EC1544B665CD}" type="slidenum">
              <a:rPr lang="tr-TR" smtClean="0"/>
              <a:t>‹#›</a:t>
            </a:fld>
            <a:endParaRPr lang="tr-TR"/>
          </a:p>
        </p:txBody>
      </p:sp>
    </p:spTree>
    <p:extLst>
      <p:ext uri="{BB962C8B-B14F-4D97-AF65-F5344CB8AC3E}">
        <p14:creationId xmlns:p14="http://schemas.microsoft.com/office/powerpoint/2010/main" val="3157343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3D89F01-DE60-40FE-A529-FDE2A796D11B}" type="datetimeFigureOut">
              <a:rPr lang="tr-TR" smtClean="0"/>
              <a:t>15.4.2020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CC9B7C5-45B2-42B4-ACA9-EC1544B665CD}" type="slidenum">
              <a:rPr lang="tr-TR" smtClean="0"/>
              <a:t>‹#›</a:t>
            </a:fld>
            <a:endParaRPr lang="tr-TR"/>
          </a:p>
        </p:txBody>
      </p:sp>
    </p:spTree>
    <p:extLst>
      <p:ext uri="{BB962C8B-B14F-4D97-AF65-F5344CB8AC3E}">
        <p14:creationId xmlns:p14="http://schemas.microsoft.com/office/powerpoint/2010/main" val="761573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3D89F01-DE60-40FE-A529-FDE2A796D11B}" type="datetimeFigureOut">
              <a:rPr lang="tr-TR" smtClean="0"/>
              <a:t>15.4.2020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CC9B7C5-45B2-42B4-ACA9-EC1544B665CD}" type="slidenum">
              <a:rPr lang="tr-TR" smtClean="0"/>
              <a:t>‹#›</a:t>
            </a:fld>
            <a:endParaRPr lang="tr-TR"/>
          </a:p>
        </p:txBody>
      </p:sp>
    </p:spTree>
    <p:extLst>
      <p:ext uri="{BB962C8B-B14F-4D97-AF65-F5344CB8AC3E}">
        <p14:creationId xmlns:p14="http://schemas.microsoft.com/office/powerpoint/2010/main" val="4091453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3D89F01-DE60-40FE-A529-FDE2A796D11B}" type="datetimeFigureOut">
              <a:rPr lang="tr-TR" smtClean="0"/>
              <a:t>15.4.2020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CC9B7C5-45B2-42B4-ACA9-EC1544B665CD}" type="slidenum">
              <a:rPr lang="tr-TR" smtClean="0"/>
              <a:t>‹#›</a:t>
            </a:fld>
            <a:endParaRPr lang="tr-TR"/>
          </a:p>
        </p:txBody>
      </p:sp>
    </p:spTree>
    <p:extLst>
      <p:ext uri="{BB962C8B-B14F-4D97-AF65-F5344CB8AC3E}">
        <p14:creationId xmlns:p14="http://schemas.microsoft.com/office/powerpoint/2010/main" val="107636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3D89F01-DE60-40FE-A529-FDE2A796D11B}" type="datetimeFigureOut">
              <a:rPr lang="tr-TR" smtClean="0"/>
              <a:t>15.4.2020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CC9B7C5-45B2-42B4-ACA9-EC1544B665CD}" type="slidenum">
              <a:rPr lang="tr-TR" smtClean="0"/>
              <a:t>‹#›</a:t>
            </a:fld>
            <a:endParaRPr lang="tr-TR"/>
          </a:p>
        </p:txBody>
      </p:sp>
    </p:spTree>
    <p:extLst>
      <p:ext uri="{BB962C8B-B14F-4D97-AF65-F5344CB8AC3E}">
        <p14:creationId xmlns:p14="http://schemas.microsoft.com/office/powerpoint/2010/main" val="3492150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D89F01-DE60-40FE-A529-FDE2A796D11B}" type="datetimeFigureOut">
              <a:rPr lang="tr-TR" smtClean="0"/>
              <a:t>15.4.2020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CC9B7C5-45B2-42B4-ACA9-EC1544B665CD}" type="slidenum">
              <a:rPr lang="tr-TR" smtClean="0"/>
              <a:t>‹#›</a:t>
            </a:fld>
            <a:endParaRPr lang="tr-TR"/>
          </a:p>
        </p:txBody>
      </p:sp>
    </p:spTree>
    <p:extLst>
      <p:ext uri="{BB962C8B-B14F-4D97-AF65-F5344CB8AC3E}">
        <p14:creationId xmlns:p14="http://schemas.microsoft.com/office/powerpoint/2010/main" val="253231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3D89F01-DE60-40FE-A529-FDE2A796D11B}" type="datetimeFigureOut">
              <a:rPr lang="tr-TR" smtClean="0"/>
              <a:t>15.4.2020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CC9B7C5-45B2-42B4-ACA9-EC1544B665CD}" type="slidenum">
              <a:rPr lang="tr-TR" smtClean="0"/>
              <a:t>‹#›</a:t>
            </a:fld>
            <a:endParaRPr lang="tr-TR"/>
          </a:p>
        </p:txBody>
      </p:sp>
    </p:spTree>
    <p:extLst>
      <p:ext uri="{BB962C8B-B14F-4D97-AF65-F5344CB8AC3E}">
        <p14:creationId xmlns:p14="http://schemas.microsoft.com/office/powerpoint/2010/main" val="1688474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3D89F01-DE60-40FE-A529-FDE2A796D11B}" type="datetimeFigureOut">
              <a:rPr lang="tr-TR" smtClean="0"/>
              <a:t>15.4.2020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CC9B7C5-45B2-42B4-ACA9-EC1544B665CD}" type="slidenum">
              <a:rPr lang="tr-TR" smtClean="0"/>
              <a:t>‹#›</a:t>
            </a:fld>
            <a:endParaRPr lang="tr-TR"/>
          </a:p>
        </p:txBody>
      </p:sp>
    </p:spTree>
    <p:extLst>
      <p:ext uri="{BB962C8B-B14F-4D97-AF65-F5344CB8AC3E}">
        <p14:creationId xmlns:p14="http://schemas.microsoft.com/office/powerpoint/2010/main" val="2053842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3D89F01-DE60-40FE-A529-FDE2A796D11B}" type="datetimeFigureOut">
              <a:rPr lang="tr-TR" smtClean="0"/>
              <a:t>15.4.2020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CC9B7C5-45B2-42B4-ACA9-EC1544B665CD}" type="slidenum">
              <a:rPr lang="tr-TR" smtClean="0"/>
              <a:t>‹#›</a:t>
            </a:fld>
            <a:endParaRPr lang="tr-TR"/>
          </a:p>
        </p:txBody>
      </p:sp>
    </p:spTree>
    <p:extLst>
      <p:ext uri="{BB962C8B-B14F-4D97-AF65-F5344CB8AC3E}">
        <p14:creationId xmlns:p14="http://schemas.microsoft.com/office/powerpoint/2010/main" val="150453447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tel:212-465-06-12"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654519"/>
            <a:ext cx="9144000" cy="1174282"/>
          </a:xfrm>
        </p:spPr>
        <p:txBody>
          <a:bodyPr>
            <a:normAutofit/>
          </a:bodyPr>
          <a:lstStyle/>
          <a:p>
            <a:r>
              <a:rPr lang="tr-TR" b="1" dirty="0" smtClean="0">
                <a:solidFill>
                  <a:srgbClr val="FF0000"/>
                </a:solidFill>
              </a:rPr>
              <a:t>        CORONA MEVZUATI</a:t>
            </a:r>
            <a:endParaRPr lang="tr-TR" b="1" dirty="0">
              <a:solidFill>
                <a:srgbClr val="FF0000"/>
              </a:solidFill>
            </a:endParaRPr>
          </a:p>
        </p:txBody>
      </p:sp>
      <p:sp>
        <p:nvSpPr>
          <p:cNvPr id="3" name="Alt Başlık 2"/>
          <p:cNvSpPr>
            <a:spLocks noGrp="1"/>
          </p:cNvSpPr>
          <p:nvPr>
            <p:ph type="subTitle" idx="1"/>
          </p:nvPr>
        </p:nvSpPr>
        <p:spPr>
          <a:xfrm>
            <a:off x="2464067" y="2502567"/>
            <a:ext cx="9194677" cy="4004111"/>
          </a:xfrm>
        </p:spPr>
        <p:txBody>
          <a:bodyPr>
            <a:normAutofit/>
          </a:bodyPr>
          <a:lstStyle/>
          <a:p>
            <a:endParaRPr lang="tr-TR" dirty="0" smtClean="0">
              <a:solidFill>
                <a:schemeClr val="accent1">
                  <a:lumMod val="75000"/>
                </a:schemeClr>
              </a:solidFill>
            </a:endParaRPr>
          </a:p>
          <a:p>
            <a:endParaRPr lang="tr-TR" dirty="0">
              <a:solidFill>
                <a:schemeClr val="accent1">
                  <a:lumMod val="75000"/>
                </a:schemeClr>
              </a:solidFill>
            </a:endParaRPr>
          </a:p>
          <a:p>
            <a:endParaRPr lang="tr-TR" dirty="0" smtClean="0">
              <a:solidFill>
                <a:schemeClr val="accent1">
                  <a:lumMod val="75000"/>
                </a:schemeClr>
              </a:solidFill>
            </a:endParaRPr>
          </a:p>
          <a:p>
            <a:endParaRPr lang="tr-TR" dirty="0" smtClean="0">
              <a:solidFill>
                <a:srgbClr val="002060"/>
              </a:solidFill>
            </a:endParaRPr>
          </a:p>
          <a:p>
            <a:endParaRPr lang="tr-TR" dirty="0" smtClean="0">
              <a:solidFill>
                <a:srgbClr val="002060"/>
              </a:solidFill>
            </a:endParaRPr>
          </a:p>
          <a:p>
            <a:r>
              <a:rPr lang="tr-TR" dirty="0" smtClean="0">
                <a:solidFill>
                  <a:srgbClr val="002060"/>
                </a:solidFill>
              </a:rPr>
              <a:t>Tunahan </a:t>
            </a:r>
            <a:r>
              <a:rPr lang="tr-TR" dirty="0" smtClean="0">
                <a:solidFill>
                  <a:srgbClr val="002060"/>
                </a:solidFill>
              </a:rPr>
              <a:t>SOYLU                                          </a:t>
            </a:r>
            <a:r>
              <a:rPr lang="tr-TR" dirty="0" smtClean="0"/>
              <a:t>Dünya </a:t>
            </a:r>
            <a:r>
              <a:rPr lang="tr-TR" dirty="0"/>
              <a:t>Ticaret merkezi B3 Blok K:5 no:217 </a:t>
            </a:r>
            <a:endParaRPr lang="tr-TR" dirty="0" smtClean="0">
              <a:solidFill>
                <a:srgbClr val="002060"/>
              </a:solidFill>
            </a:endParaRPr>
          </a:p>
          <a:p>
            <a:r>
              <a:rPr lang="tr-TR" dirty="0" smtClean="0"/>
              <a:t>E. Vergi Müfettişi                                         Yeşilköy-Bakırköy/İSTANBUL</a:t>
            </a:r>
          </a:p>
          <a:p>
            <a:r>
              <a:rPr lang="tr-TR" dirty="0" smtClean="0"/>
              <a:t>Yeminli Mali Müşavir                                   </a:t>
            </a:r>
            <a:r>
              <a:rPr lang="tr-TR" dirty="0" smtClean="0">
                <a:solidFill>
                  <a:schemeClr val="tx1"/>
                </a:solidFill>
              </a:rPr>
              <a:t> </a:t>
            </a:r>
            <a:r>
              <a:rPr lang="tr-TR" dirty="0" smtClean="0">
                <a:solidFill>
                  <a:schemeClr val="tx1"/>
                </a:solidFill>
                <a:hlinkClick r:id="rId2"/>
              </a:rPr>
              <a:t>Tel:212-465-06-12</a:t>
            </a:r>
            <a:r>
              <a:rPr lang="tr-TR" dirty="0" smtClean="0">
                <a:solidFill>
                  <a:schemeClr val="tx1"/>
                </a:solidFill>
              </a:rPr>
              <a:t> </a:t>
            </a:r>
            <a:r>
              <a:rPr lang="tr-TR" dirty="0" smtClean="0"/>
              <a:t>Cep:0(533)-263-28-83</a:t>
            </a:r>
          </a:p>
          <a:p>
            <a:r>
              <a:rPr lang="tr-TR" dirty="0" smtClean="0"/>
              <a:t>                                                                       tunahansoylu@hotmail.com </a:t>
            </a:r>
          </a:p>
          <a:p>
            <a:r>
              <a:rPr lang="tr-TR" dirty="0" smtClean="0"/>
              <a:t>                                                                       www.paribus.com.tr</a:t>
            </a:r>
            <a:endParaRPr lang="tr-TR" dirty="0"/>
          </a:p>
        </p:txBody>
      </p:sp>
      <p:pic>
        <p:nvPicPr>
          <p:cNvPr id="1026" name="Resim 1" descr="Açıklama: C:\Users\user\AppData\Local\Microsoft\Windows\Temporary Internet Files\Content.Word\Kaşe ve Antetli-02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1069" y="2360437"/>
            <a:ext cx="3128210" cy="1175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1792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36295" y="624110"/>
            <a:ext cx="9868317" cy="906307"/>
          </a:xfrm>
        </p:spPr>
        <p:txBody>
          <a:bodyPr/>
          <a:lstStyle/>
          <a:p>
            <a:r>
              <a:rPr lang="tr-TR" b="1" dirty="0">
                <a:solidFill>
                  <a:srgbClr val="FF0000"/>
                </a:solidFill>
              </a:rPr>
              <a:t>B-KAPSAMA GİREN MÜKELLEFLER</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67044412"/>
              </p:ext>
            </p:extLst>
          </p:nvPr>
        </p:nvGraphicFramePr>
        <p:xfrm>
          <a:off x="885524" y="1347538"/>
          <a:ext cx="10943923" cy="5502235"/>
        </p:xfrm>
        <a:graphic>
          <a:graphicData uri="http://schemas.openxmlformats.org/drawingml/2006/table">
            <a:tbl>
              <a:tblPr firstRow="1" bandRow="1">
                <a:tableStyleId>{5C22544A-7EE6-4342-B048-85BDC9FD1C3A}</a:tableStyleId>
              </a:tblPr>
              <a:tblGrid>
                <a:gridCol w="5669280"/>
                <a:gridCol w="5274643"/>
              </a:tblGrid>
              <a:tr h="1203157">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b="0" dirty="0" smtClean="0"/>
                        <a:t>*GV Mükelleflerinin tamamı (</a:t>
                      </a:r>
                      <a:r>
                        <a:rPr lang="tr-TR" b="0" dirty="0" err="1" smtClean="0"/>
                        <a:t>Ticari,zirai</a:t>
                      </a:r>
                      <a:r>
                        <a:rPr lang="tr-TR" b="0" dirty="0" smtClean="0"/>
                        <a:t>, serbest meslek)</a:t>
                      </a:r>
                      <a:endParaRPr lang="tr-TR" dirty="0"/>
                    </a:p>
                    <a:p>
                      <a:pPr marL="0" marR="0" indent="0" algn="l" defTabSz="457200" rtl="0" eaLnBrk="1" fontAlgn="auto" latinLnBrk="0" hangingPunct="1">
                        <a:lnSpc>
                          <a:spcPct val="100000"/>
                        </a:lnSpc>
                        <a:spcBef>
                          <a:spcPts val="0"/>
                        </a:spcBef>
                        <a:spcAft>
                          <a:spcPts val="0"/>
                        </a:spcAft>
                        <a:buClrTx/>
                        <a:buSzTx/>
                        <a:buFontTx/>
                        <a:buNone/>
                        <a:tabLst/>
                        <a:defRPr/>
                      </a:pPr>
                      <a:r>
                        <a:rPr lang="tr-TR" b="0" dirty="0" smtClean="0"/>
                        <a:t>*KV Mükelleflerinden aşağıdaki alanlarda faaliyet gösterenler. (Tebliğin yayımı tarihindeki V. Dairesindeki ana</a:t>
                      </a:r>
                      <a:r>
                        <a:rPr lang="tr-TR" b="0" baseline="0" dirty="0" smtClean="0"/>
                        <a:t> </a:t>
                      </a:r>
                      <a:r>
                        <a:rPr lang="tr-TR" b="0" dirty="0" smtClean="0"/>
                        <a:t>faaliyet (NACE) kodu esas alınır, birden çok sektörde faaliyette bulunuyorsa yine ana faaliyet koduna bakılır.)</a:t>
                      </a:r>
                    </a:p>
                    <a:p>
                      <a:pPr marL="0" marR="0" indent="0" algn="l" defTabSz="457200" rtl="0" eaLnBrk="1" fontAlgn="auto" latinLnBrk="0" hangingPunct="1">
                        <a:lnSpc>
                          <a:spcPct val="100000"/>
                        </a:lnSpc>
                        <a:spcBef>
                          <a:spcPts val="0"/>
                        </a:spcBef>
                        <a:spcAft>
                          <a:spcPts val="0"/>
                        </a:spcAft>
                        <a:buClrTx/>
                        <a:buSzTx/>
                        <a:buFontTx/>
                        <a:buNone/>
                        <a:tabLst/>
                        <a:defRPr/>
                      </a:pPr>
                      <a:r>
                        <a:rPr lang="tr-TR" b="0" dirty="0" smtClean="0"/>
                        <a:t>*V. Dairesindeki ana faaliyet kodu yanlış olup, fiilen bu sektörlerde faaliyet gösteriyorsa sicil kaydı buna göre düzeltilir</a:t>
                      </a:r>
                      <a:r>
                        <a:rPr lang="tr-TR" b="0" dirty="0" smtClean="0"/>
                        <a:t>.</a:t>
                      </a:r>
                      <a:endParaRPr lang="tr-TR" dirty="0"/>
                    </a:p>
                  </a:txBody>
                  <a:tcPr/>
                </a:tc>
                <a:tc hMerge="1">
                  <a:txBody>
                    <a:bodyPr/>
                    <a:lstStyle/>
                    <a:p>
                      <a:endParaRPr lang="tr-TR" dirty="0"/>
                    </a:p>
                  </a:txBody>
                  <a:tcPr/>
                </a:tc>
              </a:tr>
              <a:tr h="3764875">
                <a:tc>
                  <a:txBody>
                    <a:bodyPr/>
                    <a:lstStyle/>
                    <a:p>
                      <a:r>
                        <a:rPr lang="tr-TR" sz="1800" b="1" i="0" kern="1200" dirty="0" smtClean="0">
                          <a:solidFill>
                            <a:schemeClr val="tx1"/>
                          </a:solidFill>
                          <a:effectLst/>
                          <a:latin typeface="+mn-lt"/>
                          <a:ea typeface="+mn-ea"/>
                          <a:cs typeface="+mn-cs"/>
                        </a:rPr>
                        <a:t>1</a:t>
                      </a:r>
                      <a:r>
                        <a:rPr lang="tr-TR" sz="1800" b="1" i="0" kern="1200" dirty="0" smtClean="0">
                          <a:solidFill>
                            <a:schemeClr val="lt1"/>
                          </a:solidFill>
                          <a:effectLst/>
                          <a:latin typeface="+mn-lt"/>
                          <a:ea typeface="+mn-ea"/>
                          <a:cs typeface="+mn-cs"/>
                        </a:rPr>
                        <a:t>- Alışveriş Merkezleri Dahil Perakende sektörü,</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2</a:t>
                      </a:r>
                      <a:r>
                        <a:rPr lang="tr-TR" sz="1800" b="1" i="0" kern="1200" dirty="0" smtClean="0">
                          <a:solidFill>
                            <a:schemeClr val="lt1"/>
                          </a:solidFill>
                          <a:effectLst/>
                          <a:latin typeface="+mn-lt"/>
                          <a:ea typeface="+mn-ea"/>
                          <a:cs typeface="+mn-cs"/>
                        </a:rPr>
                        <a:t>- Sağlık Hizmetleri,</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3</a:t>
                      </a:r>
                      <a:r>
                        <a:rPr lang="tr-TR" sz="1800" b="1" i="0" kern="1200" dirty="0" smtClean="0">
                          <a:solidFill>
                            <a:schemeClr val="lt1"/>
                          </a:solidFill>
                          <a:effectLst/>
                          <a:latin typeface="+mn-lt"/>
                          <a:ea typeface="+mn-ea"/>
                          <a:cs typeface="+mn-cs"/>
                        </a:rPr>
                        <a:t>- Mobilya İmalatı,</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4</a:t>
                      </a:r>
                      <a:r>
                        <a:rPr lang="tr-TR" sz="1800" b="1" i="0" kern="1200" dirty="0" smtClean="0">
                          <a:solidFill>
                            <a:schemeClr val="lt1"/>
                          </a:solidFill>
                          <a:effectLst/>
                          <a:latin typeface="+mn-lt"/>
                          <a:ea typeface="+mn-ea"/>
                          <a:cs typeface="+mn-cs"/>
                        </a:rPr>
                        <a:t>- Demir Çelik ve Metal Sanayii,</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5</a:t>
                      </a:r>
                      <a:r>
                        <a:rPr lang="tr-TR" sz="1800" b="1" i="0" kern="1200" dirty="0" smtClean="0">
                          <a:solidFill>
                            <a:schemeClr val="lt1"/>
                          </a:solidFill>
                          <a:effectLst/>
                          <a:latin typeface="+mn-lt"/>
                          <a:ea typeface="+mn-ea"/>
                          <a:cs typeface="+mn-cs"/>
                        </a:rPr>
                        <a:t>- Madencilik ve Taş Ocakçılığı,</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6</a:t>
                      </a:r>
                      <a:r>
                        <a:rPr lang="tr-TR" sz="1800" b="1" i="0" kern="1200" dirty="0" smtClean="0">
                          <a:solidFill>
                            <a:schemeClr val="lt1"/>
                          </a:solidFill>
                          <a:effectLst/>
                          <a:latin typeface="+mn-lt"/>
                          <a:ea typeface="+mn-ea"/>
                          <a:cs typeface="+mn-cs"/>
                        </a:rPr>
                        <a:t>- Bina İnşaat Hizmetleri,</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7</a:t>
                      </a:r>
                      <a:r>
                        <a:rPr lang="tr-TR" sz="1800" b="1" i="0" kern="1200" dirty="0" smtClean="0">
                          <a:solidFill>
                            <a:schemeClr val="lt1"/>
                          </a:solidFill>
                          <a:effectLst/>
                          <a:latin typeface="+mn-lt"/>
                          <a:ea typeface="+mn-ea"/>
                          <a:cs typeface="+mn-cs"/>
                        </a:rPr>
                        <a:t>- Endüstriyel Mutfak İmalatı,</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8</a:t>
                      </a:r>
                      <a:r>
                        <a:rPr lang="tr-TR" sz="1800" b="1" i="0" kern="1200" dirty="0" smtClean="0">
                          <a:solidFill>
                            <a:schemeClr val="lt1"/>
                          </a:solidFill>
                          <a:effectLst/>
                          <a:latin typeface="+mn-lt"/>
                          <a:ea typeface="+mn-ea"/>
                          <a:cs typeface="+mn-cs"/>
                        </a:rPr>
                        <a:t>-Otomotiv İmalatı ve Ticareti ile Otomotiv Sanayii İçin Parça ve Aksesuar İmalatı,</a:t>
                      </a:r>
                    </a:p>
                    <a:p>
                      <a:r>
                        <a:rPr lang="tr-TR" sz="1800" b="1" i="0" kern="1200" dirty="0" smtClean="0">
                          <a:solidFill>
                            <a:schemeClr val="tx1"/>
                          </a:solidFill>
                          <a:effectLst/>
                          <a:latin typeface="+mn-lt"/>
                          <a:ea typeface="+mn-ea"/>
                          <a:cs typeface="+mn-cs"/>
                        </a:rPr>
                        <a:t>9</a:t>
                      </a:r>
                      <a:r>
                        <a:rPr lang="tr-TR" sz="1800" b="1" i="0" kern="1200" dirty="0" smtClean="0">
                          <a:solidFill>
                            <a:schemeClr val="lt1"/>
                          </a:solidFill>
                          <a:effectLst/>
                          <a:latin typeface="+mn-lt"/>
                          <a:ea typeface="+mn-ea"/>
                          <a:cs typeface="+mn-cs"/>
                        </a:rPr>
                        <a:t>- Araç Kiralama,</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10</a:t>
                      </a:r>
                      <a:r>
                        <a:rPr lang="tr-TR" sz="1800" b="1" i="0" kern="1200" dirty="0" smtClean="0">
                          <a:solidFill>
                            <a:schemeClr val="lt1"/>
                          </a:solidFill>
                          <a:effectLst/>
                          <a:latin typeface="+mn-lt"/>
                          <a:ea typeface="+mn-ea"/>
                          <a:cs typeface="+mn-cs"/>
                        </a:rPr>
                        <a:t>- Depolama Faaliyetleri Dahil Lojistik ve Ulaşım,</a:t>
                      </a:r>
                      <a:endParaRPr lang="tr-TR" sz="1800" b="0" i="0" kern="1200" dirty="0" smtClean="0">
                        <a:solidFill>
                          <a:schemeClr val="lt1"/>
                        </a:solidFill>
                        <a:effectLst/>
                        <a:latin typeface="+mn-lt"/>
                        <a:ea typeface="+mn-ea"/>
                        <a:cs typeface="+mn-cs"/>
                      </a:endParaRPr>
                    </a:p>
                    <a:p>
                      <a:endParaRPr lang="tr-TR"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800" b="1" i="0" kern="1200" dirty="0" smtClean="0">
                          <a:solidFill>
                            <a:schemeClr val="tx1"/>
                          </a:solidFill>
                          <a:effectLst/>
                          <a:latin typeface="+mn-lt"/>
                          <a:ea typeface="+mn-ea"/>
                          <a:cs typeface="+mn-cs"/>
                        </a:rPr>
                        <a:t>11</a:t>
                      </a:r>
                      <a:r>
                        <a:rPr lang="tr-TR" sz="1800" b="1" i="0" kern="1200" dirty="0" smtClean="0">
                          <a:solidFill>
                            <a:schemeClr val="lt1"/>
                          </a:solidFill>
                          <a:effectLst/>
                          <a:latin typeface="+mn-lt"/>
                          <a:ea typeface="+mn-ea"/>
                          <a:cs typeface="+mn-cs"/>
                        </a:rPr>
                        <a:t>- Sinema ve Tiyatro Gibi Sanatsal Hizmetler,</a:t>
                      </a:r>
                    </a:p>
                    <a:p>
                      <a:r>
                        <a:rPr lang="tr-TR" sz="1800" b="1" i="0" kern="1200" dirty="0" smtClean="0">
                          <a:solidFill>
                            <a:schemeClr val="tx1"/>
                          </a:solidFill>
                          <a:effectLst/>
                          <a:latin typeface="+mn-lt"/>
                          <a:ea typeface="+mn-ea"/>
                          <a:cs typeface="+mn-cs"/>
                        </a:rPr>
                        <a:t>12</a:t>
                      </a:r>
                      <a:r>
                        <a:rPr lang="tr-TR" sz="1800" b="1" i="0" kern="1200" dirty="0" smtClean="0">
                          <a:solidFill>
                            <a:schemeClr val="lt1"/>
                          </a:solidFill>
                          <a:effectLst/>
                          <a:latin typeface="+mn-lt"/>
                          <a:ea typeface="+mn-ea"/>
                          <a:cs typeface="+mn-cs"/>
                        </a:rPr>
                        <a:t>-Matbaacılık Dahil Kitap, Gazete, Dergi ve Benzeri Basılı Ürünlerin Yayımcılık Faaliyetleri,</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13</a:t>
                      </a:r>
                      <a:r>
                        <a:rPr lang="tr-TR" sz="1800" b="1" i="0" kern="1200" dirty="0" smtClean="0">
                          <a:solidFill>
                            <a:schemeClr val="lt1"/>
                          </a:solidFill>
                          <a:effectLst/>
                          <a:latin typeface="+mn-lt"/>
                          <a:ea typeface="+mn-ea"/>
                          <a:cs typeface="+mn-cs"/>
                        </a:rPr>
                        <a:t>- Tur Operatörleri ve Seyahat Acenteleri Dahil Konaklama Faaliyetleri,</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14</a:t>
                      </a:r>
                      <a:r>
                        <a:rPr lang="tr-TR" sz="1800" b="1" i="0" kern="1200" dirty="0" smtClean="0">
                          <a:solidFill>
                            <a:schemeClr val="lt1"/>
                          </a:solidFill>
                          <a:effectLst/>
                          <a:latin typeface="+mn-lt"/>
                          <a:ea typeface="+mn-ea"/>
                          <a:cs typeface="+mn-cs"/>
                        </a:rPr>
                        <a:t>- Lokanta, Kıraathane Dahil Yiyecek ve İçecek Hizmetleri,</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15</a:t>
                      </a:r>
                      <a:r>
                        <a:rPr lang="tr-TR" sz="1800" b="1" i="0" kern="1200" dirty="0" smtClean="0">
                          <a:solidFill>
                            <a:schemeClr val="lt1"/>
                          </a:solidFill>
                          <a:effectLst/>
                          <a:latin typeface="+mn-lt"/>
                          <a:ea typeface="+mn-ea"/>
                          <a:cs typeface="+mn-cs"/>
                        </a:rPr>
                        <a:t>- Tekstil ve Konfeksiyon İmalatı ve Ticareti,</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16</a:t>
                      </a:r>
                      <a:r>
                        <a:rPr lang="tr-TR" sz="1800" b="1" i="0" kern="1200" dirty="0" smtClean="0">
                          <a:solidFill>
                            <a:schemeClr val="lt1"/>
                          </a:solidFill>
                          <a:effectLst/>
                          <a:latin typeface="+mn-lt"/>
                          <a:ea typeface="+mn-ea"/>
                          <a:cs typeface="+mn-cs"/>
                        </a:rPr>
                        <a:t>- Halkla ilişkiler dahil etkinlik ve organizasyon hizmetleri, </a:t>
                      </a:r>
                      <a:endParaRPr lang="tr-TR" sz="1800" b="0" i="0" kern="1200" dirty="0" smtClean="0">
                        <a:solidFill>
                          <a:schemeClr val="lt1"/>
                        </a:solidFill>
                        <a:effectLst/>
                        <a:latin typeface="+mn-lt"/>
                        <a:ea typeface="+mn-ea"/>
                        <a:cs typeface="+mn-cs"/>
                      </a:endParaRPr>
                    </a:p>
                    <a:p>
                      <a:endParaRPr lang="tr-TR" dirty="0"/>
                    </a:p>
                  </a:txBody>
                  <a:tcPr/>
                </a:tc>
              </a:tr>
            </a:tbl>
          </a:graphicData>
        </a:graphic>
      </p:graphicFrame>
    </p:spTree>
    <p:extLst>
      <p:ext uri="{BB962C8B-B14F-4D97-AF65-F5344CB8AC3E}">
        <p14:creationId xmlns:p14="http://schemas.microsoft.com/office/powerpoint/2010/main" val="4207899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867806"/>
          </a:xfrm>
        </p:spPr>
        <p:txBody>
          <a:bodyPr/>
          <a:lstStyle/>
          <a:p>
            <a:r>
              <a:rPr lang="tr-TR" b="1" dirty="0" smtClean="0">
                <a:solidFill>
                  <a:srgbClr val="FF0000"/>
                </a:solidFill>
              </a:rPr>
              <a:t>C-DİĞER MÜKELLEFLER</a:t>
            </a:r>
            <a:endParaRPr lang="tr-TR" b="1" dirty="0">
              <a:solidFill>
                <a:srgbClr val="FF0000"/>
              </a:solidFill>
            </a:endParaRPr>
          </a:p>
        </p:txBody>
      </p:sp>
      <p:sp>
        <p:nvSpPr>
          <p:cNvPr id="3" name="İçerik Yer Tutucusu 2"/>
          <p:cNvSpPr>
            <a:spLocks noGrp="1"/>
          </p:cNvSpPr>
          <p:nvPr>
            <p:ph idx="1"/>
          </p:nvPr>
        </p:nvSpPr>
        <p:spPr>
          <a:xfrm>
            <a:off x="1183907" y="1222407"/>
            <a:ext cx="10684042" cy="5101391"/>
          </a:xfrm>
        </p:spPr>
        <p:txBody>
          <a:bodyPr>
            <a:normAutofit/>
          </a:bodyPr>
          <a:lstStyle/>
          <a:p>
            <a:r>
              <a:rPr lang="tr-TR" dirty="0" smtClean="0">
                <a:solidFill>
                  <a:schemeClr val="tx1"/>
                </a:solidFill>
              </a:rPr>
              <a:t>Ana faaliyet alanı itibarıyla İçişleri Bakanlığınca kapatılan işyerleri</a:t>
            </a:r>
          </a:p>
          <a:p>
            <a:r>
              <a:rPr lang="tr-TR" dirty="0"/>
              <a:t> 65 yaş ve üstünde olması veya kronik rahatsızlığı bulunması nedeniyle sokağa çıkma yasağı </a:t>
            </a:r>
            <a:r>
              <a:rPr lang="tr-TR" dirty="0" smtClean="0"/>
              <a:t>kapsamına </a:t>
            </a:r>
            <a:r>
              <a:rPr lang="tr-TR" dirty="0"/>
              <a:t>giren </a:t>
            </a:r>
            <a:r>
              <a:rPr lang="tr-TR" dirty="0" smtClean="0"/>
              <a:t>mükellefler. </a:t>
            </a:r>
          </a:p>
          <a:p>
            <a:r>
              <a:rPr lang="tr-TR" dirty="0"/>
              <a:t>65 yaş ve üstünde olması veya kronik rahatsızlığı bulunması nedeniyle sokağa çıkma yasağı kapsamına giren Mali </a:t>
            </a:r>
            <a:r>
              <a:rPr lang="tr-TR" dirty="0" smtClean="0"/>
              <a:t>Müşavirler ve Bu Mali Müşavirlerin mükellefleri </a:t>
            </a:r>
            <a:endParaRPr lang="tr-TR" dirty="0"/>
          </a:p>
          <a:p>
            <a:r>
              <a:rPr lang="tr-TR" dirty="0">
                <a:solidFill>
                  <a:schemeClr val="tx1"/>
                </a:solidFill>
              </a:rPr>
              <a:t>Bu mükellefler için sokağa çıkma yasağının sona erdiği süreye 15 gün eklenir.</a:t>
            </a:r>
          </a:p>
          <a:p>
            <a:r>
              <a:rPr lang="tr-TR" b="1" dirty="0" smtClean="0">
                <a:solidFill>
                  <a:srgbClr val="FF0000"/>
                </a:solidFill>
              </a:rPr>
              <a:t>MÜCBİR SEBEBİN TEVSİKİ</a:t>
            </a:r>
          </a:p>
          <a:p>
            <a:r>
              <a:rPr lang="tr-TR" dirty="0" smtClean="0"/>
              <a:t>65 yaş üstü mükellefler herhangi bir bildirimde bulunmak zorunda değildir. V. Dairesi uzatma işlemini </a:t>
            </a:r>
            <a:r>
              <a:rPr lang="tr-TR" dirty="0" err="1" smtClean="0"/>
              <a:t>re’sen</a:t>
            </a:r>
            <a:r>
              <a:rPr lang="tr-TR" dirty="0" smtClean="0"/>
              <a:t> yapacaktır.</a:t>
            </a:r>
          </a:p>
          <a:p>
            <a:r>
              <a:rPr lang="tr-TR" dirty="0" smtClean="0"/>
              <a:t>Kronik Rahatsızlığı bulunan mükellefler sağlık kuruluşlarından alacakları muteber </a:t>
            </a:r>
            <a:r>
              <a:rPr lang="tr-TR" dirty="0"/>
              <a:t>belgelerle </a:t>
            </a:r>
            <a:r>
              <a:rPr lang="tr-TR" dirty="0" smtClean="0"/>
              <a:t>durumu ispat </a:t>
            </a:r>
            <a:r>
              <a:rPr lang="tr-TR" dirty="0"/>
              <a:t>ve tevsik </a:t>
            </a:r>
            <a:r>
              <a:rPr lang="tr-TR" dirty="0" smtClean="0"/>
              <a:t>edeceklerdir. Bu belgeleri interaktiften bir dilekçe ekinde V. Dairesine ileteceklerdir. Bu belgeler sokağa çıkma yasağının bittiği günü takip eden 30 gün içinde ulaştırılmak zorundadır.</a:t>
            </a:r>
            <a:endParaRPr lang="tr-TR" dirty="0"/>
          </a:p>
          <a:p>
            <a:endParaRPr lang="tr-TR" dirty="0" smtClean="0"/>
          </a:p>
          <a:p>
            <a:endParaRPr lang="tr-TR" dirty="0" smtClean="0"/>
          </a:p>
        </p:txBody>
      </p:sp>
    </p:spTree>
    <p:extLst>
      <p:ext uri="{BB962C8B-B14F-4D97-AF65-F5344CB8AC3E}">
        <p14:creationId xmlns:p14="http://schemas.microsoft.com/office/powerpoint/2010/main" val="303413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13297" y="346510"/>
            <a:ext cx="9791315" cy="1260910"/>
          </a:xfrm>
        </p:spPr>
        <p:txBody>
          <a:bodyPr>
            <a:normAutofit/>
          </a:bodyPr>
          <a:lstStyle/>
          <a:p>
            <a:r>
              <a:rPr lang="tr-TR" b="1" dirty="0" smtClean="0">
                <a:solidFill>
                  <a:srgbClr val="FF0000"/>
                </a:solidFill>
              </a:rPr>
              <a:t>D-Kendisi </a:t>
            </a:r>
            <a:r>
              <a:rPr lang="tr-TR" b="1" dirty="0" err="1">
                <a:solidFill>
                  <a:srgbClr val="FF0000"/>
                </a:solidFill>
              </a:rPr>
              <a:t>Koronavirüs</a:t>
            </a:r>
            <a:r>
              <a:rPr lang="tr-TR" b="1" dirty="0">
                <a:solidFill>
                  <a:srgbClr val="FF0000"/>
                </a:solidFill>
              </a:rPr>
              <a:t> Hastalığına Yakalanan </a:t>
            </a:r>
            <a:r>
              <a:rPr lang="tr-TR" b="1" dirty="0" smtClean="0">
                <a:solidFill>
                  <a:srgbClr val="FF0000"/>
                </a:solidFill>
              </a:rPr>
              <a:t>Mükelleflerin Durumu</a:t>
            </a:r>
            <a:endParaRPr lang="tr-TR" b="1" dirty="0">
              <a:solidFill>
                <a:srgbClr val="FF0000"/>
              </a:solidFill>
            </a:endParaRPr>
          </a:p>
        </p:txBody>
      </p:sp>
      <p:sp>
        <p:nvSpPr>
          <p:cNvPr id="3" name="İçerik Yer Tutucusu 2"/>
          <p:cNvSpPr>
            <a:spLocks noGrp="1"/>
          </p:cNvSpPr>
          <p:nvPr>
            <p:ph idx="1"/>
          </p:nvPr>
        </p:nvSpPr>
        <p:spPr>
          <a:xfrm>
            <a:off x="1106905" y="1722922"/>
            <a:ext cx="10397707" cy="4889634"/>
          </a:xfrm>
        </p:spPr>
        <p:txBody>
          <a:bodyPr>
            <a:normAutofit lnSpcReduction="10000"/>
          </a:bodyPr>
          <a:lstStyle/>
          <a:p>
            <a:r>
              <a:rPr lang="tr-TR" dirty="0" smtClean="0"/>
              <a:t>Faaliyet gösterilen sektör mücbir sebep arasında </a:t>
            </a:r>
            <a:r>
              <a:rPr lang="tr-TR" dirty="0"/>
              <a:t>yer </a:t>
            </a:r>
            <a:r>
              <a:rPr lang="tr-TR" dirty="0" smtClean="0"/>
              <a:t>almasa da </a:t>
            </a:r>
            <a:r>
              <a:rPr lang="tr-TR" dirty="0" err="1"/>
              <a:t>koronavirüs</a:t>
            </a:r>
            <a:r>
              <a:rPr lang="tr-TR" dirty="0"/>
              <a:t> hastalığına yakalanan mükellefler, bu durumlarını ispatlayarak mücbir sebep halinden yararlanmak için bağlı oldukları vergi dairesine başvuruda bulunabilirler. </a:t>
            </a:r>
            <a:endParaRPr lang="tr-TR" dirty="0" smtClean="0"/>
          </a:p>
          <a:p>
            <a:r>
              <a:rPr lang="tr-TR" b="1" i="1" dirty="0" smtClean="0">
                <a:solidFill>
                  <a:srgbClr val="FF0000"/>
                </a:solidFill>
              </a:rPr>
              <a:t>VUK Madde 17:Mühlet Verme</a:t>
            </a:r>
          </a:p>
          <a:p>
            <a:pPr marL="0" indent="0">
              <a:buNone/>
            </a:pPr>
            <a:r>
              <a:rPr lang="tr-TR" i="1" dirty="0"/>
              <a:t>(Değişik birinci fıkra: 16/7/2004-5228/2 </a:t>
            </a:r>
            <a:r>
              <a:rPr lang="tr-TR" i="1" dirty="0" err="1"/>
              <a:t>md.</a:t>
            </a:r>
            <a:r>
              <a:rPr lang="tr-TR" i="1" dirty="0"/>
              <a:t>) Zor durumda bulunmaları hasebiyle vergi muamelelerine müteallik ödevleri süresi içinde yerine getiremeyecek olanlara, kanunî sürenin bir katını, kanunî sürenin bir aydan az olması halinde bir ayı geçmemek üzere, Maliye Bakanlığınca münasip bir mühlet verilebilir.</a:t>
            </a:r>
          </a:p>
          <a:p>
            <a:pPr marL="0" indent="0">
              <a:buNone/>
            </a:pPr>
            <a:r>
              <a:rPr lang="tr-TR" i="1" dirty="0"/>
              <a:t>Bu mühletin verilebilmesi için:</a:t>
            </a:r>
          </a:p>
          <a:p>
            <a:pPr marL="0" indent="0">
              <a:buNone/>
            </a:pPr>
            <a:r>
              <a:rPr lang="tr-TR" i="1" dirty="0"/>
              <a:t>1. Mühlet </a:t>
            </a:r>
            <a:r>
              <a:rPr lang="tr-TR" i="1" dirty="0" err="1"/>
              <a:t>istiyen</a:t>
            </a:r>
            <a:r>
              <a:rPr lang="tr-TR" i="1" dirty="0"/>
              <a:t> sürenin bitmesinden evvel yazı ile istemde bulunmalıdır.</a:t>
            </a:r>
          </a:p>
          <a:p>
            <a:pPr marL="0" indent="0">
              <a:buNone/>
            </a:pPr>
            <a:r>
              <a:rPr lang="tr-TR" i="1" dirty="0"/>
              <a:t>2. İstemde gösterilen mazeret, mühlet verecek makam tarafından kabule lâyık görülmelidir.</a:t>
            </a:r>
          </a:p>
          <a:p>
            <a:pPr marL="0" indent="0">
              <a:buNone/>
            </a:pPr>
            <a:r>
              <a:rPr lang="tr-TR" i="1" dirty="0"/>
              <a:t>3. Mühletin verilmesi halinde verginin alınması tehlikeye girmemelidir.</a:t>
            </a:r>
          </a:p>
          <a:p>
            <a:pPr marL="0" indent="0">
              <a:buNone/>
            </a:pPr>
            <a:r>
              <a:rPr lang="tr-TR" i="1" dirty="0"/>
              <a:t>(Değişik üçüncü fıkra: 16/7/2004-5228/2 </a:t>
            </a:r>
            <a:r>
              <a:rPr lang="tr-TR" i="1" dirty="0" err="1"/>
              <a:t>md.</a:t>
            </a:r>
            <a:r>
              <a:rPr lang="tr-TR" i="1" dirty="0"/>
              <a:t>) Maliye Bakanlığı mühlet verme yetkisini tamamen veya kısmen mahalline devredebileceği gibi bölgeler, iller, ilçeler veya sektörler ile iş kolları ya da mükellef grupları itibarıyla yazılı başvuru şartı aramaksızın da kullanabilir.</a:t>
            </a:r>
          </a:p>
          <a:p>
            <a:endParaRPr lang="tr-TR" dirty="0"/>
          </a:p>
        </p:txBody>
      </p:sp>
    </p:spTree>
    <p:extLst>
      <p:ext uri="{BB962C8B-B14F-4D97-AF65-F5344CB8AC3E}">
        <p14:creationId xmlns:p14="http://schemas.microsoft.com/office/powerpoint/2010/main" val="262201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78543" y="308008"/>
            <a:ext cx="10395284" cy="1135781"/>
          </a:xfrm>
        </p:spPr>
        <p:txBody>
          <a:bodyPr>
            <a:normAutofit fontScale="90000"/>
          </a:bodyPr>
          <a:lstStyle/>
          <a:p>
            <a:r>
              <a:rPr lang="tr-TR" b="1" dirty="0" smtClean="0">
                <a:solidFill>
                  <a:srgbClr val="FF0000"/>
                </a:solidFill>
              </a:rPr>
              <a:t>E-YANLIŞ OLAN ANA FAALİYET KODU NASIL DEĞİŞTİRİLİR. </a:t>
            </a:r>
            <a:r>
              <a:rPr lang="tr-TR" b="1" dirty="0">
                <a:solidFill>
                  <a:srgbClr val="FF0000"/>
                </a:solidFill>
              </a:rPr>
              <a:t>2020/3 </a:t>
            </a:r>
            <a:r>
              <a:rPr lang="tr-TR" b="1" dirty="0" smtClean="0">
                <a:solidFill>
                  <a:srgbClr val="FF0000"/>
                </a:solidFill>
              </a:rPr>
              <a:t>SAYILI İÇ GENELGE</a:t>
            </a:r>
            <a:endParaRPr lang="tr-TR" b="1" dirty="0">
              <a:solidFill>
                <a:srgbClr val="FF0000"/>
              </a:solidFill>
            </a:endParaRPr>
          </a:p>
        </p:txBody>
      </p:sp>
      <p:sp>
        <p:nvSpPr>
          <p:cNvPr id="3" name="İçerik Yer Tutucusu 2"/>
          <p:cNvSpPr>
            <a:spLocks noGrp="1"/>
          </p:cNvSpPr>
          <p:nvPr>
            <p:ph idx="1"/>
          </p:nvPr>
        </p:nvSpPr>
        <p:spPr>
          <a:xfrm>
            <a:off x="1645920" y="1366787"/>
            <a:ext cx="9858692" cy="5072514"/>
          </a:xfrm>
        </p:spPr>
        <p:txBody>
          <a:bodyPr>
            <a:normAutofit/>
          </a:bodyPr>
          <a:lstStyle/>
          <a:p>
            <a:r>
              <a:rPr lang="tr-TR" dirty="0" smtClean="0"/>
              <a:t>Filen iştigal edilen sektörü gösteren tüm belgelerin eklenmesi suretiyle hazırlanacak dilekçe İnteraktiften V. Dairesine tevdi edilir. </a:t>
            </a:r>
          </a:p>
          <a:p>
            <a:r>
              <a:rPr lang="tr-TR" dirty="0"/>
              <a:t>Ana faaliyet kodu değişikliği için; mükellefin esas alınmasını </a:t>
            </a:r>
            <a:r>
              <a:rPr lang="tr-TR" dirty="0" smtClean="0"/>
              <a:t>istediği </a:t>
            </a:r>
            <a:r>
              <a:rPr lang="tr-TR" dirty="0"/>
              <a:t>ana faaliyet alanından elde </a:t>
            </a:r>
            <a:r>
              <a:rPr lang="tr-TR" dirty="0" smtClean="0"/>
              <a:t>ettiği </a:t>
            </a:r>
            <a:r>
              <a:rPr lang="tr-TR" dirty="0"/>
              <a:t>brüt hasılatın, diğer </a:t>
            </a:r>
            <a:r>
              <a:rPr lang="tr-TR" dirty="0" smtClean="0"/>
              <a:t>faaliyet </a:t>
            </a:r>
            <a:r>
              <a:rPr lang="tr-TR" dirty="0"/>
              <a:t>kodlarından elde ettiği brüt hasılattan fazla olması </a:t>
            </a:r>
            <a:r>
              <a:rPr lang="tr-TR" dirty="0" smtClean="0"/>
              <a:t>gerekmektedir</a:t>
            </a:r>
            <a:r>
              <a:rPr lang="tr-TR" dirty="0"/>
              <a:t>. </a:t>
            </a:r>
          </a:p>
          <a:p>
            <a:r>
              <a:rPr lang="tr-TR" dirty="0"/>
              <a:t>Brüt hasılatın tespitinde 2019 hesap dönemi veya 2019 IV. </a:t>
            </a:r>
            <a:r>
              <a:rPr lang="tr-TR" dirty="0" smtClean="0"/>
              <a:t>geçici </a:t>
            </a:r>
            <a:r>
              <a:rPr lang="tr-TR" dirty="0"/>
              <a:t>vergi </a:t>
            </a:r>
            <a:r>
              <a:rPr lang="tr-TR" dirty="0" smtClean="0"/>
              <a:t>dönemi esas alınır. (Eklenecek belgeler; </a:t>
            </a:r>
            <a:r>
              <a:rPr lang="tr-TR" dirty="0" err="1" smtClean="0"/>
              <a:t>Gç</a:t>
            </a:r>
            <a:r>
              <a:rPr lang="tr-TR" dirty="0" smtClean="0"/>
              <a:t> V Beyannamesi, G. Tablosu, </a:t>
            </a:r>
            <a:r>
              <a:rPr lang="tr-TR" dirty="0" err="1" smtClean="0"/>
              <a:t>Ba</a:t>
            </a:r>
            <a:r>
              <a:rPr lang="tr-TR" dirty="0" smtClean="0"/>
              <a:t> </a:t>
            </a:r>
            <a:r>
              <a:rPr lang="tr-TR" dirty="0" err="1" smtClean="0"/>
              <a:t>Bs</a:t>
            </a:r>
            <a:r>
              <a:rPr lang="tr-TR" dirty="0" smtClean="0"/>
              <a:t> ve durumu izah eden rapor)</a:t>
            </a:r>
          </a:p>
          <a:p>
            <a:r>
              <a:rPr lang="tr-TR" dirty="0" smtClean="0"/>
              <a:t>Bir </a:t>
            </a:r>
            <a:r>
              <a:rPr lang="tr-TR" dirty="0"/>
              <a:t>yıldan kısa </a:t>
            </a:r>
            <a:r>
              <a:rPr lang="tr-TR" dirty="0" smtClean="0"/>
              <a:t>süredir </a:t>
            </a:r>
            <a:r>
              <a:rPr lang="tr-TR" dirty="0"/>
              <a:t>faaliyette bulunulması durumunda faaliyette bulunulan dönem sonuçları </a:t>
            </a:r>
            <a:r>
              <a:rPr lang="tr-TR" dirty="0" smtClean="0"/>
              <a:t>dikkate alınır</a:t>
            </a:r>
            <a:r>
              <a:rPr lang="tr-TR" dirty="0"/>
              <a:t>.</a:t>
            </a:r>
          </a:p>
          <a:p>
            <a:r>
              <a:rPr lang="tr-TR" dirty="0" smtClean="0"/>
              <a:t>Vergi dairesi başkanlıklarında konuya ilişkin olarak ‘Ana </a:t>
            </a:r>
            <a:r>
              <a:rPr lang="tr-TR" dirty="0"/>
              <a:t>Faaliyet </a:t>
            </a:r>
            <a:r>
              <a:rPr lang="tr-TR" dirty="0" smtClean="0"/>
              <a:t>Kodu Değerlendirme Komisyonu</a:t>
            </a:r>
            <a:r>
              <a:rPr lang="tr-TR" dirty="0"/>
              <a:t>" kurulur.</a:t>
            </a:r>
          </a:p>
          <a:p>
            <a:r>
              <a:rPr lang="tr-TR" dirty="0" smtClean="0"/>
              <a:t>Başvurular 15 gün içinde sonuçlandırılarak mükellefe bilgi verilir</a:t>
            </a:r>
            <a:r>
              <a:rPr lang="tr-TR" dirty="0"/>
              <a:t/>
            </a:r>
            <a:br>
              <a:rPr lang="tr-TR" dirty="0"/>
            </a:br>
            <a:endParaRPr lang="tr-TR" dirty="0"/>
          </a:p>
        </p:txBody>
      </p:sp>
    </p:spTree>
    <p:extLst>
      <p:ext uri="{BB962C8B-B14F-4D97-AF65-F5344CB8AC3E}">
        <p14:creationId xmlns:p14="http://schemas.microsoft.com/office/powerpoint/2010/main" val="1186878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26669" y="624110"/>
            <a:ext cx="9877943" cy="1280890"/>
          </a:xfrm>
        </p:spPr>
        <p:txBody>
          <a:bodyPr/>
          <a:lstStyle/>
          <a:p>
            <a:r>
              <a:rPr lang="tr-TR" b="1" dirty="0" smtClean="0">
                <a:solidFill>
                  <a:srgbClr val="FF0000"/>
                </a:solidFill>
              </a:rPr>
              <a:t>F-Ana faaliyetin tespitine örnek çalışma-Yaralanır-</a:t>
            </a:r>
            <a:endParaRPr lang="tr-TR" b="1" dirty="0">
              <a:solidFill>
                <a:srgbClr val="FF0000"/>
              </a:solidFill>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681506166"/>
              </p:ext>
            </p:extLst>
          </p:nvPr>
        </p:nvGraphicFramePr>
        <p:xfrm>
          <a:off x="1337912" y="2512194"/>
          <a:ext cx="10166701" cy="3017520"/>
        </p:xfrm>
        <a:graphic>
          <a:graphicData uri="http://schemas.openxmlformats.org/drawingml/2006/table">
            <a:tbl>
              <a:tblPr firstRow="1" bandRow="1">
                <a:tableStyleId>{5C22544A-7EE6-4342-B048-85BDC9FD1C3A}</a:tableStyleId>
              </a:tblPr>
              <a:tblGrid>
                <a:gridCol w="5142582"/>
                <a:gridCol w="2662043"/>
                <a:gridCol w="2362076"/>
              </a:tblGrid>
              <a:tr h="365760">
                <a:tc>
                  <a:txBody>
                    <a:bodyPr/>
                    <a:lstStyle/>
                    <a:p>
                      <a:r>
                        <a:rPr lang="tr-TR" dirty="0" smtClean="0"/>
                        <a:t>Faaliyet</a:t>
                      </a:r>
                      <a:endParaRPr lang="tr-TR" dirty="0"/>
                    </a:p>
                  </a:txBody>
                  <a:tcPr/>
                </a:tc>
                <a:tc>
                  <a:txBody>
                    <a:bodyPr/>
                    <a:lstStyle/>
                    <a:p>
                      <a:r>
                        <a:rPr lang="tr-TR" dirty="0" smtClean="0"/>
                        <a:t>2019 dönemi hasılatı</a:t>
                      </a:r>
                      <a:endParaRPr lang="tr-TR" dirty="0"/>
                    </a:p>
                  </a:txBody>
                  <a:tcPr/>
                </a:tc>
                <a:tc>
                  <a:txBody>
                    <a:bodyPr/>
                    <a:lstStyle/>
                    <a:p>
                      <a:r>
                        <a:rPr lang="tr-TR" dirty="0" smtClean="0"/>
                        <a:t>Hasılatın Yüzdesi</a:t>
                      </a:r>
                      <a:endParaRPr lang="tr-TR" dirty="0"/>
                    </a:p>
                  </a:txBody>
                  <a:tcPr/>
                </a:tc>
              </a:tr>
              <a:tr h="365760">
                <a:tc>
                  <a:txBody>
                    <a:bodyPr/>
                    <a:lstStyle/>
                    <a:p>
                      <a:r>
                        <a:rPr lang="tr-TR" sz="1800" b="0" i="0" kern="1200" dirty="0" smtClean="0">
                          <a:solidFill>
                            <a:srgbClr val="0070C0"/>
                          </a:solidFill>
                          <a:effectLst/>
                          <a:latin typeface="+mn-lt"/>
                          <a:ea typeface="+mn-ea"/>
                          <a:cs typeface="+mn-cs"/>
                        </a:rPr>
                        <a:t>Binaların genel temizliği-812101</a:t>
                      </a:r>
                      <a:endParaRPr lang="tr-TR" dirty="0">
                        <a:solidFill>
                          <a:srgbClr val="0070C0"/>
                        </a:solidFill>
                      </a:endParaRPr>
                    </a:p>
                  </a:txBody>
                  <a:tcPr/>
                </a:tc>
                <a:tc>
                  <a:txBody>
                    <a:bodyPr/>
                    <a:lstStyle/>
                    <a:p>
                      <a:pPr algn="r"/>
                      <a:r>
                        <a:rPr lang="tr-TR" dirty="0" smtClean="0">
                          <a:solidFill>
                            <a:srgbClr val="0070C0"/>
                          </a:solidFill>
                        </a:rPr>
                        <a:t>1.150.000</a:t>
                      </a:r>
                      <a:endParaRPr lang="tr-TR" dirty="0">
                        <a:solidFill>
                          <a:srgbClr val="0070C0"/>
                        </a:solidFill>
                      </a:endParaRPr>
                    </a:p>
                  </a:txBody>
                  <a:tcPr/>
                </a:tc>
                <a:tc>
                  <a:txBody>
                    <a:bodyPr/>
                    <a:lstStyle/>
                    <a:p>
                      <a:pPr algn="r"/>
                      <a:r>
                        <a:rPr lang="tr-TR" dirty="0" smtClean="0">
                          <a:solidFill>
                            <a:srgbClr val="0070C0"/>
                          </a:solidFill>
                        </a:rPr>
                        <a:t>%36</a:t>
                      </a:r>
                      <a:endParaRPr lang="tr-TR" dirty="0">
                        <a:solidFill>
                          <a:srgbClr val="0070C0"/>
                        </a:solidFill>
                      </a:endParaRPr>
                    </a:p>
                  </a:txBody>
                  <a:tcPr/>
                </a:tc>
              </a:tr>
              <a:tr h="365760">
                <a:tc>
                  <a:txBody>
                    <a:bodyPr/>
                    <a:lstStyle/>
                    <a:p>
                      <a:r>
                        <a:rPr lang="tr-TR" sz="1800" b="0" i="0" kern="1200" dirty="0" smtClean="0">
                          <a:solidFill>
                            <a:schemeClr val="dk1"/>
                          </a:solidFill>
                          <a:effectLst/>
                          <a:latin typeface="+mn-lt"/>
                          <a:ea typeface="+mn-ea"/>
                          <a:cs typeface="+mn-cs"/>
                        </a:rPr>
                        <a:t>Park ve caddelerin süpürülerek yıkanması-812903</a:t>
                      </a:r>
                      <a:endParaRPr lang="tr-TR" dirty="0"/>
                    </a:p>
                  </a:txBody>
                  <a:tcPr/>
                </a:tc>
                <a:tc>
                  <a:txBody>
                    <a:bodyPr/>
                    <a:lstStyle/>
                    <a:p>
                      <a:pPr algn="r"/>
                      <a:r>
                        <a:rPr lang="tr-TR" dirty="0" smtClean="0"/>
                        <a:t>600.000</a:t>
                      </a:r>
                      <a:endParaRPr lang="tr-TR" dirty="0"/>
                    </a:p>
                  </a:txBody>
                  <a:tcPr/>
                </a:tc>
                <a:tc>
                  <a:txBody>
                    <a:bodyPr/>
                    <a:lstStyle/>
                    <a:p>
                      <a:pPr algn="r"/>
                      <a:r>
                        <a:rPr lang="tr-TR" dirty="0" smtClean="0"/>
                        <a:t>%19</a:t>
                      </a:r>
                      <a:endParaRPr lang="tr-TR" dirty="0"/>
                    </a:p>
                  </a:txBody>
                  <a:tcPr/>
                </a:tc>
              </a:tr>
              <a:tr h="380198">
                <a:tc>
                  <a:txBody>
                    <a:bodyPr/>
                    <a:lstStyle/>
                    <a:p>
                      <a:r>
                        <a:rPr lang="tr-TR" sz="1800" b="0" i="0" kern="1200" dirty="0" smtClean="0">
                          <a:solidFill>
                            <a:schemeClr val="dk1"/>
                          </a:solidFill>
                          <a:effectLst/>
                          <a:latin typeface="+mn-lt"/>
                          <a:ea typeface="+mn-ea"/>
                          <a:cs typeface="+mn-cs"/>
                        </a:rPr>
                        <a:t>İkamet amaçlı binaların inşaatı-412002</a:t>
                      </a:r>
                    </a:p>
                    <a:p>
                      <a:r>
                        <a:rPr lang="tr-TR" dirty="0" smtClean="0"/>
                        <a:t/>
                      </a:r>
                      <a:br>
                        <a:rPr lang="tr-TR" dirty="0" smtClean="0"/>
                      </a:br>
                      <a:endParaRPr lang="tr-TR" dirty="0"/>
                    </a:p>
                  </a:txBody>
                  <a:tcPr/>
                </a:tc>
                <a:tc>
                  <a:txBody>
                    <a:bodyPr/>
                    <a:lstStyle/>
                    <a:p>
                      <a:pPr algn="r"/>
                      <a:r>
                        <a:rPr lang="tr-TR" dirty="0" smtClean="0"/>
                        <a:t>1.400.000</a:t>
                      </a:r>
                      <a:endParaRPr lang="tr-TR" dirty="0"/>
                    </a:p>
                  </a:txBody>
                  <a:tcPr/>
                </a:tc>
                <a:tc>
                  <a:txBody>
                    <a:bodyPr/>
                    <a:lstStyle/>
                    <a:p>
                      <a:pPr algn="r"/>
                      <a:r>
                        <a:rPr lang="tr-TR" dirty="0" smtClean="0"/>
                        <a:t>%44</a:t>
                      </a:r>
                      <a:endParaRPr lang="tr-TR" dirty="0"/>
                    </a:p>
                  </a:txBody>
                  <a:tcPr/>
                </a:tc>
              </a:tr>
              <a:tr h="365760">
                <a:tc>
                  <a:txBody>
                    <a:bodyPr/>
                    <a:lstStyle/>
                    <a:p>
                      <a:r>
                        <a:rPr lang="tr-TR" dirty="0" smtClean="0"/>
                        <a:t>TOPLAM</a:t>
                      </a:r>
                      <a:endParaRPr lang="tr-TR" dirty="0"/>
                    </a:p>
                  </a:txBody>
                  <a:tcPr/>
                </a:tc>
                <a:tc>
                  <a:txBody>
                    <a:bodyPr/>
                    <a:lstStyle/>
                    <a:p>
                      <a:pPr algn="r"/>
                      <a:r>
                        <a:rPr lang="tr-TR" dirty="0" smtClean="0"/>
                        <a:t>3.150.000</a:t>
                      </a:r>
                      <a:endParaRPr lang="tr-TR" dirty="0"/>
                    </a:p>
                  </a:txBody>
                  <a:tcPr/>
                </a:tc>
                <a:tc>
                  <a:txBody>
                    <a:bodyPr/>
                    <a:lstStyle/>
                    <a:p>
                      <a:pPr algn="r"/>
                      <a:r>
                        <a:rPr lang="tr-TR" dirty="0" smtClean="0"/>
                        <a:t>%100</a:t>
                      </a:r>
                      <a:endParaRPr lang="tr-TR" dirty="0"/>
                    </a:p>
                  </a:txBody>
                  <a:tcPr/>
                </a:tc>
              </a:tr>
              <a:tr h="365760">
                <a:tc>
                  <a:txBody>
                    <a:bodyPr/>
                    <a:lstStyle/>
                    <a:p>
                      <a:endParaRPr lang="tr-TR" dirty="0"/>
                    </a:p>
                  </a:txBody>
                  <a:tcPr/>
                </a:tc>
                <a:tc>
                  <a:txBody>
                    <a:bodyPr/>
                    <a:lstStyle/>
                    <a:p>
                      <a:endParaRPr lang="tr-TR" dirty="0"/>
                    </a:p>
                  </a:txBody>
                  <a:tcPr/>
                </a:tc>
                <a:tc>
                  <a:txBody>
                    <a:bodyPr/>
                    <a:lstStyle/>
                    <a:p>
                      <a:endParaRPr lang="tr-TR" dirty="0"/>
                    </a:p>
                  </a:txBody>
                  <a:tcPr/>
                </a:tc>
              </a:tr>
            </a:tbl>
          </a:graphicData>
        </a:graphic>
      </p:graphicFrame>
    </p:spTree>
    <p:extLst>
      <p:ext uri="{BB962C8B-B14F-4D97-AF65-F5344CB8AC3E}">
        <p14:creationId xmlns:p14="http://schemas.microsoft.com/office/powerpoint/2010/main" val="24899069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Ana faaliyetin tespitine örnek </a:t>
            </a:r>
            <a:r>
              <a:rPr lang="tr-TR" b="1" dirty="0" smtClean="0">
                <a:solidFill>
                  <a:srgbClr val="FF0000"/>
                </a:solidFill>
              </a:rPr>
              <a:t>çalışma-yararlanamaz</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83217295"/>
              </p:ext>
            </p:extLst>
          </p:nvPr>
        </p:nvGraphicFramePr>
        <p:xfrm>
          <a:off x="1482291" y="2133600"/>
          <a:ext cx="10022322" cy="2392680"/>
        </p:xfrm>
        <a:graphic>
          <a:graphicData uri="http://schemas.openxmlformats.org/drawingml/2006/table">
            <a:tbl>
              <a:tblPr firstRow="1" bandRow="1">
                <a:tableStyleId>{5C22544A-7EE6-4342-B048-85BDC9FD1C3A}</a:tableStyleId>
              </a:tblPr>
              <a:tblGrid>
                <a:gridCol w="4841507"/>
                <a:gridCol w="2945330"/>
                <a:gridCol w="2235485"/>
              </a:tblGrid>
              <a:tr h="370840">
                <a:tc>
                  <a:txBody>
                    <a:bodyPr/>
                    <a:lstStyle/>
                    <a:p>
                      <a:r>
                        <a:rPr lang="tr-TR" dirty="0" smtClean="0"/>
                        <a:t>Faaliyet</a:t>
                      </a:r>
                      <a:endParaRPr lang="tr-TR" dirty="0"/>
                    </a:p>
                  </a:txBody>
                  <a:tcPr/>
                </a:tc>
                <a:tc>
                  <a:txBody>
                    <a:bodyPr/>
                    <a:lstStyle/>
                    <a:p>
                      <a:r>
                        <a:rPr lang="tr-TR" dirty="0" smtClean="0"/>
                        <a:t>2019 dönemi hasılatı</a:t>
                      </a:r>
                      <a:endParaRPr lang="tr-TR" dirty="0"/>
                    </a:p>
                  </a:txBody>
                  <a:tcPr/>
                </a:tc>
                <a:tc>
                  <a:txBody>
                    <a:bodyPr/>
                    <a:lstStyle/>
                    <a:p>
                      <a:r>
                        <a:rPr lang="tr-TR" dirty="0" smtClean="0"/>
                        <a:t>Hasılatın Yüzdesi</a:t>
                      </a:r>
                      <a:endParaRPr lang="tr-TR" dirty="0"/>
                    </a:p>
                  </a:txBody>
                  <a:tcPr/>
                </a:tc>
              </a:tr>
              <a:tr h="370840">
                <a:tc>
                  <a:txBody>
                    <a:bodyPr/>
                    <a:lstStyle/>
                    <a:p>
                      <a:r>
                        <a:rPr lang="tr-TR" sz="1800" b="0" i="0" kern="1200" dirty="0" smtClean="0">
                          <a:solidFill>
                            <a:srgbClr val="0070C0"/>
                          </a:solidFill>
                          <a:effectLst/>
                          <a:latin typeface="+mn-lt"/>
                          <a:ea typeface="+mn-ea"/>
                          <a:cs typeface="+mn-cs"/>
                        </a:rPr>
                        <a:t>İkamet amaçlı binaların inşaatı-412002</a:t>
                      </a:r>
                    </a:p>
                  </a:txBody>
                  <a:tcPr/>
                </a:tc>
                <a:tc>
                  <a:txBody>
                    <a:bodyPr/>
                    <a:lstStyle/>
                    <a:p>
                      <a:pPr algn="r"/>
                      <a:r>
                        <a:rPr lang="tr-TR" dirty="0" smtClean="0">
                          <a:solidFill>
                            <a:srgbClr val="0070C0"/>
                          </a:solidFill>
                        </a:rPr>
                        <a:t>1.150.000</a:t>
                      </a:r>
                      <a:endParaRPr lang="tr-TR" dirty="0">
                        <a:solidFill>
                          <a:srgbClr val="0070C0"/>
                        </a:solidFill>
                      </a:endParaRPr>
                    </a:p>
                  </a:txBody>
                  <a:tcPr/>
                </a:tc>
                <a:tc>
                  <a:txBody>
                    <a:bodyPr/>
                    <a:lstStyle/>
                    <a:p>
                      <a:pPr algn="r"/>
                      <a:r>
                        <a:rPr lang="tr-TR" dirty="0" smtClean="0">
                          <a:solidFill>
                            <a:srgbClr val="0070C0"/>
                          </a:solidFill>
                        </a:rPr>
                        <a:t>%36</a:t>
                      </a:r>
                      <a:endParaRPr lang="tr-TR" dirty="0">
                        <a:solidFill>
                          <a:srgbClr val="0070C0"/>
                        </a:solidFill>
                      </a:endParaRPr>
                    </a:p>
                  </a:txBody>
                  <a:tcPr/>
                </a:tc>
              </a:tr>
              <a:tr h="370840">
                <a:tc>
                  <a:txBody>
                    <a:bodyPr/>
                    <a:lstStyle/>
                    <a:p>
                      <a:r>
                        <a:rPr lang="tr-TR" sz="1800" b="0" i="0" kern="1200" dirty="0" smtClean="0">
                          <a:solidFill>
                            <a:schemeClr val="dk1"/>
                          </a:solidFill>
                          <a:effectLst/>
                          <a:latin typeface="+mn-lt"/>
                          <a:ea typeface="+mn-ea"/>
                          <a:cs typeface="+mn-cs"/>
                        </a:rPr>
                        <a:t>Park ve caddelerin süpürülerek yıkanması-812903</a:t>
                      </a:r>
                      <a:endParaRPr lang="tr-TR" dirty="0"/>
                    </a:p>
                  </a:txBody>
                  <a:tcPr/>
                </a:tc>
                <a:tc>
                  <a:txBody>
                    <a:bodyPr/>
                    <a:lstStyle/>
                    <a:p>
                      <a:pPr algn="r"/>
                      <a:r>
                        <a:rPr lang="tr-TR" dirty="0" smtClean="0"/>
                        <a:t>600.000</a:t>
                      </a:r>
                      <a:endParaRPr lang="tr-TR" dirty="0"/>
                    </a:p>
                  </a:txBody>
                  <a:tcPr/>
                </a:tc>
                <a:tc>
                  <a:txBody>
                    <a:bodyPr/>
                    <a:lstStyle/>
                    <a:p>
                      <a:pPr algn="r"/>
                      <a:r>
                        <a:rPr lang="tr-TR" dirty="0" smtClean="0"/>
                        <a:t>%19</a:t>
                      </a:r>
                      <a:endParaRPr lang="tr-TR"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800" b="0" i="0" kern="1200" dirty="0" smtClean="0">
                          <a:solidFill>
                            <a:schemeClr val="dk1"/>
                          </a:solidFill>
                          <a:effectLst/>
                          <a:latin typeface="+mn-lt"/>
                          <a:ea typeface="+mn-ea"/>
                          <a:cs typeface="+mn-cs"/>
                        </a:rPr>
                        <a:t>Binaların genel temizliği-812101</a:t>
                      </a:r>
                      <a:endParaRPr lang="tr-TR" dirty="0" smtClean="0"/>
                    </a:p>
                    <a:p>
                      <a:endParaRPr lang="tr-TR" dirty="0"/>
                    </a:p>
                  </a:txBody>
                  <a:tcPr/>
                </a:tc>
                <a:tc>
                  <a:txBody>
                    <a:bodyPr/>
                    <a:lstStyle/>
                    <a:p>
                      <a:pPr algn="r"/>
                      <a:r>
                        <a:rPr lang="tr-TR" dirty="0" smtClean="0"/>
                        <a:t>1.400.000</a:t>
                      </a:r>
                      <a:endParaRPr lang="tr-TR" dirty="0"/>
                    </a:p>
                  </a:txBody>
                  <a:tcPr/>
                </a:tc>
                <a:tc>
                  <a:txBody>
                    <a:bodyPr/>
                    <a:lstStyle/>
                    <a:p>
                      <a:pPr algn="r"/>
                      <a:r>
                        <a:rPr lang="tr-TR" dirty="0" smtClean="0"/>
                        <a:t>%44</a:t>
                      </a:r>
                      <a:endParaRPr lang="tr-TR" dirty="0"/>
                    </a:p>
                  </a:txBody>
                  <a:tcPr/>
                </a:tc>
              </a:tr>
              <a:tr h="370840">
                <a:tc>
                  <a:txBody>
                    <a:bodyPr/>
                    <a:lstStyle/>
                    <a:p>
                      <a:r>
                        <a:rPr lang="tr-TR" dirty="0" smtClean="0"/>
                        <a:t>TOPLAM</a:t>
                      </a:r>
                      <a:endParaRPr lang="tr-TR" dirty="0"/>
                    </a:p>
                  </a:txBody>
                  <a:tcPr/>
                </a:tc>
                <a:tc>
                  <a:txBody>
                    <a:bodyPr/>
                    <a:lstStyle/>
                    <a:p>
                      <a:pPr algn="r"/>
                      <a:r>
                        <a:rPr lang="tr-TR" dirty="0" smtClean="0"/>
                        <a:t>3.150.000</a:t>
                      </a:r>
                      <a:endParaRPr lang="tr-TR" dirty="0"/>
                    </a:p>
                  </a:txBody>
                  <a:tcPr/>
                </a:tc>
                <a:tc>
                  <a:txBody>
                    <a:bodyPr/>
                    <a:lstStyle/>
                    <a:p>
                      <a:pPr algn="r"/>
                      <a:r>
                        <a:rPr lang="tr-TR" dirty="0" smtClean="0"/>
                        <a:t>%100</a:t>
                      </a:r>
                      <a:endParaRPr lang="tr-TR" dirty="0"/>
                    </a:p>
                  </a:txBody>
                  <a:tcPr/>
                </a:tc>
              </a:tr>
            </a:tbl>
          </a:graphicData>
        </a:graphic>
      </p:graphicFrame>
    </p:spTree>
    <p:extLst>
      <p:ext uri="{BB962C8B-B14F-4D97-AF65-F5344CB8AC3E}">
        <p14:creationId xmlns:p14="http://schemas.microsoft.com/office/powerpoint/2010/main" val="2102138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2291" y="173255"/>
            <a:ext cx="10501162" cy="1731745"/>
          </a:xfrm>
        </p:spPr>
        <p:txBody>
          <a:bodyPr/>
          <a:lstStyle/>
          <a:p>
            <a:r>
              <a:rPr lang="tr-TR" b="1" dirty="0" smtClean="0">
                <a:solidFill>
                  <a:srgbClr val="FF0000"/>
                </a:solidFill>
              </a:rPr>
              <a:t>3-</a:t>
            </a:r>
            <a:r>
              <a:rPr lang="tr-TR" b="1" dirty="0">
                <a:solidFill>
                  <a:srgbClr val="FF0000"/>
                </a:solidFill>
              </a:rPr>
              <a:t> 26.03.2020 </a:t>
            </a:r>
            <a:r>
              <a:rPr lang="tr-TR" b="1" dirty="0" smtClean="0">
                <a:solidFill>
                  <a:srgbClr val="FF0000"/>
                </a:solidFill>
              </a:rPr>
              <a:t>tarihli ve 7226 sayılı kanun ile getirilen ekonomik ve mali önlemler</a:t>
            </a:r>
            <a:endParaRPr lang="tr-TR" b="1" dirty="0">
              <a:solidFill>
                <a:srgbClr val="FF0000"/>
              </a:solidFill>
            </a:endParaRPr>
          </a:p>
        </p:txBody>
      </p:sp>
      <p:sp>
        <p:nvSpPr>
          <p:cNvPr id="3" name="İçerik Yer Tutucusu 2"/>
          <p:cNvSpPr>
            <a:spLocks noGrp="1"/>
          </p:cNvSpPr>
          <p:nvPr>
            <p:ph idx="1"/>
          </p:nvPr>
        </p:nvSpPr>
        <p:spPr>
          <a:xfrm>
            <a:off x="1087655" y="1790299"/>
            <a:ext cx="10416957" cy="4783755"/>
          </a:xfrm>
        </p:spPr>
        <p:txBody>
          <a:bodyPr>
            <a:normAutofit/>
          </a:bodyPr>
          <a:lstStyle/>
          <a:p>
            <a:r>
              <a:rPr lang="tr-TR" dirty="0" smtClean="0"/>
              <a:t>Asgari </a:t>
            </a:r>
            <a:r>
              <a:rPr lang="tr-TR" dirty="0"/>
              <a:t>Ücret Desteğinin 2020 Yılında Devam Etmesi Sağlanmıştır</a:t>
            </a:r>
            <a:r>
              <a:rPr lang="tr-TR" dirty="0" smtClean="0"/>
              <a:t>.</a:t>
            </a:r>
          </a:p>
          <a:p>
            <a:r>
              <a:rPr lang="tr-TR" dirty="0" smtClean="0"/>
              <a:t>Kısa </a:t>
            </a:r>
            <a:r>
              <a:rPr lang="tr-TR" dirty="0"/>
              <a:t>Çalışma Ödeneğinden Yararlanma Şartları Kolaylaştırılmıştır</a:t>
            </a:r>
            <a:r>
              <a:rPr lang="tr-TR" dirty="0" smtClean="0"/>
              <a:t>. (120 günlük süre 60’a 600 günlük süre 450’ye düştü)</a:t>
            </a:r>
          </a:p>
          <a:p>
            <a:r>
              <a:rPr lang="tr-TR" dirty="0" smtClean="0"/>
              <a:t>Telafi </a:t>
            </a:r>
            <a:r>
              <a:rPr lang="tr-TR" dirty="0"/>
              <a:t>Çalışması </a:t>
            </a:r>
            <a:r>
              <a:rPr lang="tr-TR" dirty="0" smtClean="0"/>
              <a:t>Yaptırılabilecek </a:t>
            </a:r>
            <a:r>
              <a:rPr lang="tr-TR" dirty="0"/>
              <a:t>Süre 2 Aydan 4 Aya çıkarılmıştır</a:t>
            </a:r>
            <a:r>
              <a:rPr lang="tr-TR" dirty="0" smtClean="0"/>
              <a:t>.</a:t>
            </a:r>
          </a:p>
          <a:p>
            <a:r>
              <a:rPr lang="tr-TR" dirty="0" smtClean="0"/>
              <a:t>Karşılıksız </a:t>
            </a:r>
            <a:r>
              <a:rPr lang="tr-TR" dirty="0"/>
              <a:t>Çeklere İlişkin Cezaların İnfazı Durdurulmuş, Karşılıksız Çek, Protestolu Senet, Kredi ve Kredi Kartları Borçlarına İlişkin Sicil Affı Getirilmiştir</a:t>
            </a:r>
            <a:r>
              <a:rPr lang="tr-TR" dirty="0" smtClean="0"/>
              <a:t>.</a:t>
            </a:r>
          </a:p>
          <a:p>
            <a:r>
              <a:rPr lang="tr-TR" dirty="0" smtClean="0"/>
              <a:t>Konaklama </a:t>
            </a:r>
            <a:r>
              <a:rPr lang="tr-TR" dirty="0"/>
              <a:t>Vergisinin Yürürlüğü 01.01.2021 Tarihine Ertelenmiştir</a:t>
            </a:r>
            <a:r>
              <a:rPr lang="tr-TR" dirty="0" smtClean="0"/>
              <a:t>.</a:t>
            </a:r>
          </a:p>
          <a:p>
            <a:r>
              <a:rPr lang="tr-TR" dirty="0" smtClean="0"/>
              <a:t>Kamu </a:t>
            </a:r>
            <a:r>
              <a:rPr lang="tr-TR" dirty="0"/>
              <a:t>Arazisi Tahsis Edilen Kültür ve Turizm Bakanlığından Belgeli Yatırımcılar ve İşletmecilere Yönelik Düzenleme</a:t>
            </a:r>
            <a:r>
              <a:rPr lang="tr-TR" dirty="0" smtClean="0"/>
              <a:t>. </a:t>
            </a:r>
            <a:r>
              <a:rPr lang="tr-TR" dirty="0"/>
              <a:t>1/4/2020 tarihi ile 30/6/2020 tarihi arasındaki dönemde tahsil edilmesi gereken </a:t>
            </a:r>
            <a:r>
              <a:rPr lang="tr-TR" dirty="0" smtClean="0"/>
              <a:t>kira ve </a:t>
            </a:r>
            <a:r>
              <a:rPr lang="tr-TR" dirty="0" err="1" smtClean="0"/>
              <a:t>ecrimisil</a:t>
            </a:r>
            <a:r>
              <a:rPr lang="tr-TR" dirty="0" smtClean="0"/>
              <a:t> gibi ödemeler 6 ay ertelenmiştir.</a:t>
            </a:r>
          </a:p>
        </p:txBody>
      </p:sp>
    </p:spTree>
    <p:extLst>
      <p:ext uri="{BB962C8B-B14F-4D97-AF65-F5344CB8AC3E}">
        <p14:creationId xmlns:p14="http://schemas.microsoft.com/office/powerpoint/2010/main" val="1237419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03673" y="240632"/>
            <a:ext cx="10202778" cy="1241659"/>
          </a:xfrm>
        </p:spPr>
        <p:txBody>
          <a:bodyPr>
            <a:normAutofit/>
          </a:bodyPr>
          <a:lstStyle/>
          <a:p>
            <a:r>
              <a:rPr lang="tr-TR" b="1" dirty="0">
                <a:solidFill>
                  <a:srgbClr val="FF0000"/>
                </a:solidFill>
              </a:rPr>
              <a:t>3- 26.03.2020 tarihli ve 7226 sayılı kanun ile getirilen ekonomik ve mali önlemler</a:t>
            </a:r>
            <a:endParaRPr lang="tr-TR" dirty="0"/>
          </a:p>
        </p:txBody>
      </p:sp>
      <p:sp>
        <p:nvSpPr>
          <p:cNvPr id="3" name="İçerik Yer Tutucusu 2"/>
          <p:cNvSpPr>
            <a:spLocks noGrp="1"/>
          </p:cNvSpPr>
          <p:nvPr>
            <p:ph idx="1"/>
          </p:nvPr>
        </p:nvSpPr>
        <p:spPr>
          <a:xfrm>
            <a:off x="1703673" y="1482291"/>
            <a:ext cx="9800939" cy="5111014"/>
          </a:xfrm>
        </p:spPr>
        <p:txBody>
          <a:bodyPr>
            <a:normAutofit/>
          </a:bodyPr>
          <a:lstStyle/>
          <a:p>
            <a:r>
              <a:rPr lang="tr-TR" dirty="0" smtClean="0"/>
              <a:t>Elektrik </a:t>
            </a:r>
            <a:r>
              <a:rPr lang="tr-TR" dirty="0"/>
              <a:t>ve/veya Doğal Gaz Tüketim Bedellerinin Tahakkuk ve/veya Tahsilatlarının Süresinin ve Kapsamının Belirlenerek 1 Yıla Kadar Ertelenmesi Hakkında Cumhurbaşkanına Yetki Verilmesi.</a:t>
            </a:r>
          </a:p>
          <a:p>
            <a:r>
              <a:rPr lang="tr-TR" b="1" dirty="0"/>
              <a:t>İş Yeri Kira Bedellerinin Ödenmemesine Yönelik Yapılan </a:t>
            </a:r>
            <a:r>
              <a:rPr lang="tr-TR" b="1" dirty="0" smtClean="0"/>
              <a:t>Düzenleme</a:t>
            </a:r>
            <a:r>
              <a:rPr lang="tr-TR" dirty="0" smtClean="0"/>
              <a:t>; </a:t>
            </a:r>
            <a:r>
              <a:rPr lang="tr-TR" dirty="0"/>
              <a:t>1/3/2020 tarihinden 30/6/2020 tarihine kadar işleyecek iş yeri kira bedelinin ödenememesi kira sözleşmesinin feshi ve tahliye sebebi oluşturmayacaktır.</a:t>
            </a:r>
          </a:p>
          <a:p>
            <a:r>
              <a:rPr lang="tr-TR" dirty="0"/>
              <a:t>Mücbir Sebeplerin Bulunması Durumunda Maden Kanununda Belirtilen Yükümlülükler Ertelenebilecektir.</a:t>
            </a:r>
          </a:p>
          <a:p>
            <a:r>
              <a:rPr lang="tr-TR" dirty="0"/>
              <a:t>Yargı Alanındaki Hak Kayıplarının Önlenmesine Yönelik Düzenleme (13/3/2020-30/4/2020 arası süreler </a:t>
            </a:r>
            <a:r>
              <a:rPr lang="tr-TR" dirty="0" smtClean="0"/>
              <a:t>durdu.)</a:t>
            </a:r>
            <a:endParaRPr lang="tr-TR" dirty="0"/>
          </a:p>
          <a:p>
            <a:r>
              <a:rPr lang="tr-TR" dirty="0"/>
              <a:t>Türkiye’de İkamet Etmeyen Türk Vatandaşlarına Dövizle </a:t>
            </a:r>
            <a:r>
              <a:rPr lang="tr-TR" dirty="0" err="1"/>
              <a:t>BES’e</a:t>
            </a:r>
            <a:r>
              <a:rPr lang="tr-TR" dirty="0"/>
              <a:t> Katılabilme İmkanı Getirilmiştir</a:t>
            </a:r>
            <a:r>
              <a:rPr lang="tr-TR" dirty="0" smtClean="0"/>
              <a:t>.</a:t>
            </a:r>
          </a:p>
          <a:p>
            <a:r>
              <a:rPr lang="tr-TR" b="1" dirty="0"/>
              <a:t>Telafi çalışması süresi </a:t>
            </a:r>
            <a:r>
              <a:rPr lang="tr-TR" b="1" dirty="0" smtClean="0"/>
              <a:t>artırılmıştır;</a:t>
            </a:r>
            <a:r>
              <a:rPr lang="tr-TR" dirty="0"/>
              <a:t> Daha önce iki ay içinde yaptırılması gereken telafi çalışmasının dört ay içinde yaptırılabilmesine olanak sağlanmıştır. </a:t>
            </a:r>
          </a:p>
          <a:p>
            <a:endParaRPr lang="tr-TR" dirty="0"/>
          </a:p>
        </p:txBody>
      </p:sp>
    </p:spTree>
    <p:extLst>
      <p:ext uri="{BB962C8B-B14F-4D97-AF65-F5344CB8AC3E}">
        <p14:creationId xmlns:p14="http://schemas.microsoft.com/office/powerpoint/2010/main" val="2258217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4-İHRAÇ KAYITLI SATIŞLARDA 3 AYLIK EK SÜRE VERİLDİ.</a:t>
            </a:r>
            <a:endParaRPr lang="tr-TR" b="1" dirty="0">
              <a:solidFill>
                <a:srgbClr val="FF0000"/>
              </a:solidFill>
            </a:endParaRPr>
          </a:p>
        </p:txBody>
      </p:sp>
      <p:sp>
        <p:nvSpPr>
          <p:cNvPr id="3" name="İçerik Yer Tutucusu 2"/>
          <p:cNvSpPr>
            <a:spLocks noGrp="1"/>
          </p:cNvSpPr>
          <p:nvPr>
            <p:ph idx="1"/>
          </p:nvPr>
        </p:nvSpPr>
        <p:spPr>
          <a:xfrm>
            <a:off x="1530433" y="1790300"/>
            <a:ext cx="10077634" cy="4591250"/>
          </a:xfrm>
        </p:spPr>
        <p:txBody>
          <a:bodyPr/>
          <a:lstStyle/>
          <a:p>
            <a:r>
              <a:rPr lang="tr-TR" dirty="0"/>
              <a:t>üç aylık sürenin sonu 1/4/2020 ila 30/6/2020 (bu tarihler dâhil) tarihleri arasına rastlayan mükellefler </a:t>
            </a:r>
            <a:r>
              <a:rPr lang="tr-TR" dirty="0" smtClean="0"/>
              <a:t>için üç aylık ek süre daha verildi.</a:t>
            </a:r>
          </a:p>
          <a:p>
            <a:r>
              <a:rPr lang="tr-TR" dirty="0"/>
              <a:t>ihracatın gerçekleştirilmesi için ek süre talebine ilişkin 15 günlük başvuru süresi mezkur döneme rastlayan mükellefler de aynı kapsamda değerlendirilecektir</a:t>
            </a:r>
            <a:r>
              <a:rPr lang="tr-TR" dirty="0" smtClean="0"/>
              <a:t>.</a:t>
            </a:r>
          </a:p>
          <a:p>
            <a:r>
              <a:rPr lang="tr-TR" dirty="0"/>
              <a:t>Daha önce mücbir sebep veya beklenmedik durum halleri nedeniyle üç aydan kısa ek süre almış mükellefler için, alınmış olan ek sürenin dolduğu tarihin 1/4/2020 ila 30/6/2020 (bu tarihler dâhil) tarihleri arasına rastlaması halinde, söz konusu ek sürenin de ilave bir başvuruya gerek olmaksızın üç aya tamamlanması uygun bulunmuştur.</a:t>
            </a:r>
          </a:p>
        </p:txBody>
      </p:sp>
    </p:spTree>
    <p:extLst>
      <p:ext uri="{BB962C8B-B14F-4D97-AF65-F5344CB8AC3E}">
        <p14:creationId xmlns:p14="http://schemas.microsoft.com/office/powerpoint/2010/main" val="1923081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88168" y="624110"/>
            <a:ext cx="10481911" cy="1280890"/>
          </a:xfrm>
        </p:spPr>
        <p:txBody>
          <a:bodyPr>
            <a:normAutofit fontScale="90000"/>
          </a:bodyPr>
          <a:lstStyle/>
          <a:p>
            <a:r>
              <a:rPr lang="tr-TR" b="1" dirty="0" smtClean="0">
                <a:solidFill>
                  <a:srgbClr val="FF0000"/>
                </a:solidFill>
              </a:rPr>
              <a:t>5-MÜCBİR SEBEP KAPSAMINDA OLAN MÜKELLEFLERİN KISMİ TEVKİFAT YÜKÜMLÜLÜĞÜNE ARA VERİLDİ</a:t>
            </a:r>
            <a:r>
              <a:rPr lang="tr-TR" dirty="0" smtClean="0"/>
              <a:t/>
            </a:r>
            <a:br>
              <a:rPr lang="tr-TR" dirty="0" smtClean="0"/>
            </a:br>
            <a:endParaRPr lang="tr-TR" dirty="0"/>
          </a:p>
        </p:txBody>
      </p:sp>
      <p:sp>
        <p:nvSpPr>
          <p:cNvPr id="3" name="İçerik Yer Tutucusu 2"/>
          <p:cNvSpPr>
            <a:spLocks noGrp="1"/>
          </p:cNvSpPr>
          <p:nvPr>
            <p:ph idx="1"/>
          </p:nvPr>
        </p:nvSpPr>
        <p:spPr>
          <a:xfrm>
            <a:off x="1511166" y="2133600"/>
            <a:ext cx="9993446" cy="3777622"/>
          </a:xfrm>
        </p:spPr>
        <p:txBody>
          <a:bodyPr/>
          <a:lstStyle/>
          <a:p>
            <a:r>
              <a:rPr lang="tr-TR" dirty="0"/>
              <a:t>01/04/2020 ila 30/06/2020 tarihleri arasında mücbir sebep kapsamında olduğu kabul edilen </a:t>
            </a:r>
            <a:r>
              <a:rPr lang="tr-TR" dirty="0" smtClean="0"/>
              <a:t>mükellefler, bu dönemdeki </a:t>
            </a:r>
            <a:r>
              <a:rPr lang="tr-TR" dirty="0" smtClean="0">
                <a:solidFill>
                  <a:srgbClr val="0070C0"/>
                </a:solidFill>
              </a:rPr>
              <a:t>kısmi </a:t>
            </a:r>
            <a:r>
              <a:rPr lang="tr-TR" dirty="0" err="1" smtClean="0">
                <a:solidFill>
                  <a:srgbClr val="0070C0"/>
                </a:solidFill>
              </a:rPr>
              <a:t>tevkifat</a:t>
            </a:r>
            <a:r>
              <a:rPr lang="tr-TR" dirty="0" smtClean="0">
                <a:solidFill>
                  <a:srgbClr val="0070C0"/>
                </a:solidFill>
              </a:rPr>
              <a:t> kapsamındaki alımlarına </a:t>
            </a:r>
            <a:r>
              <a:rPr lang="tr-TR" dirty="0" err="1" smtClean="0"/>
              <a:t>tevkifat</a:t>
            </a:r>
            <a:r>
              <a:rPr lang="tr-TR" dirty="0" smtClean="0"/>
              <a:t> uygulamayacaklardır.</a:t>
            </a:r>
          </a:p>
          <a:p>
            <a:r>
              <a:rPr lang="tr-TR" dirty="0" smtClean="0"/>
              <a:t>Tam </a:t>
            </a:r>
            <a:r>
              <a:rPr lang="tr-TR" dirty="0" err="1" smtClean="0"/>
              <a:t>Tevkifat</a:t>
            </a:r>
            <a:r>
              <a:rPr lang="tr-TR" dirty="0" smtClean="0"/>
              <a:t> uygulaması ise devam edecektir.</a:t>
            </a:r>
          </a:p>
          <a:p>
            <a:r>
              <a:rPr lang="tr-TR" dirty="0"/>
              <a:t>Mücbir sebep kapsamında olmayan mükelleflerin, mücbir sebepten yararlanan mükelleflerden yaptıkları kısmi </a:t>
            </a:r>
            <a:r>
              <a:rPr lang="tr-TR" dirty="0" err="1"/>
              <a:t>tevkifat</a:t>
            </a:r>
            <a:r>
              <a:rPr lang="tr-TR" dirty="0"/>
              <a:t> kapsamındaki alımlarına ilişkin düzenlenecek faturalarda ise KDV </a:t>
            </a:r>
            <a:r>
              <a:rPr lang="tr-TR" dirty="0" err="1"/>
              <a:t>tevkifatı</a:t>
            </a:r>
            <a:r>
              <a:rPr lang="tr-TR" dirty="0"/>
              <a:t> yapılması gerekmektedir.</a:t>
            </a:r>
          </a:p>
        </p:txBody>
      </p:sp>
    </p:spTree>
    <p:extLst>
      <p:ext uri="{BB962C8B-B14F-4D97-AF65-F5344CB8AC3E}">
        <p14:creationId xmlns:p14="http://schemas.microsoft.com/office/powerpoint/2010/main" val="121905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28801" y="624110"/>
            <a:ext cx="9675812" cy="627174"/>
          </a:xfrm>
        </p:spPr>
        <p:txBody>
          <a:bodyPr>
            <a:normAutofit fontScale="90000"/>
          </a:bodyPr>
          <a:lstStyle/>
          <a:p>
            <a:r>
              <a:rPr lang="tr-TR" b="1" dirty="0" smtClean="0">
                <a:solidFill>
                  <a:srgbClr val="FF0000"/>
                </a:solidFill>
              </a:rPr>
              <a:t>KONU BAŞLIKLARI</a:t>
            </a:r>
            <a:endParaRPr lang="tr-TR" b="1" dirty="0">
              <a:solidFill>
                <a:srgbClr val="FF0000"/>
              </a:solidFill>
            </a:endParaRPr>
          </a:p>
        </p:txBody>
      </p:sp>
      <p:sp>
        <p:nvSpPr>
          <p:cNvPr id="3" name="İçerik Yer Tutucusu 2"/>
          <p:cNvSpPr>
            <a:spLocks noGrp="1"/>
          </p:cNvSpPr>
          <p:nvPr>
            <p:ph idx="1"/>
          </p:nvPr>
        </p:nvSpPr>
        <p:spPr>
          <a:xfrm>
            <a:off x="1828800" y="1434164"/>
            <a:ext cx="9675812" cy="4477058"/>
          </a:xfrm>
        </p:spPr>
        <p:txBody>
          <a:bodyPr/>
          <a:lstStyle/>
          <a:p>
            <a:r>
              <a:rPr lang="tr-TR" dirty="0" smtClean="0"/>
              <a:t>1-Kısa çalışma ödeneği ve yararlanma şartları</a:t>
            </a:r>
          </a:p>
          <a:p>
            <a:r>
              <a:rPr lang="tr-TR" dirty="0" smtClean="0">
                <a:solidFill>
                  <a:srgbClr val="0070C0"/>
                </a:solidFill>
              </a:rPr>
              <a:t>2-Mücbir sebep ilan edilen Mükellefler ve şartları</a:t>
            </a:r>
          </a:p>
          <a:p>
            <a:r>
              <a:rPr lang="tr-TR" dirty="0" smtClean="0">
                <a:solidFill>
                  <a:schemeClr val="tx1"/>
                </a:solidFill>
              </a:rPr>
              <a:t>3-26.03.2020 </a:t>
            </a:r>
            <a:r>
              <a:rPr lang="tr-TR" dirty="0">
                <a:solidFill>
                  <a:schemeClr val="tx1"/>
                </a:solidFill>
              </a:rPr>
              <a:t>tarihli ve 7226 sayılı kanun ile getirilen ekonomik ve mali </a:t>
            </a:r>
            <a:r>
              <a:rPr lang="tr-TR" dirty="0" smtClean="0">
                <a:solidFill>
                  <a:schemeClr val="tx1"/>
                </a:solidFill>
              </a:rPr>
              <a:t>önlemler</a:t>
            </a:r>
          </a:p>
          <a:p>
            <a:r>
              <a:rPr lang="tr-TR" dirty="0" smtClean="0">
                <a:solidFill>
                  <a:srgbClr val="0070C0"/>
                </a:solidFill>
              </a:rPr>
              <a:t>4-İhraç Kayıtlı Satışlarda 3 Aylık Ek Süre Verildi.</a:t>
            </a:r>
          </a:p>
          <a:p>
            <a:r>
              <a:rPr lang="tr-TR" dirty="0" smtClean="0">
                <a:solidFill>
                  <a:schemeClr val="tx1"/>
                </a:solidFill>
              </a:rPr>
              <a:t>5-Mücbir Sebep Kapsamında Olan Mükelleflerin Kısmi </a:t>
            </a:r>
            <a:r>
              <a:rPr lang="tr-TR" dirty="0" err="1" smtClean="0">
                <a:solidFill>
                  <a:schemeClr val="tx1"/>
                </a:solidFill>
              </a:rPr>
              <a:t>Tevkifat</a:t>
            </a:r>
            <a:r>
              <a:rPr lang="tr-TR" dirty="0" smtClean="0">
                <a:solidFill>
                  <a:schemeClr val="tx1"/>
                </a:solidFill>
              </a:rPr>
              <a:t> Yükümlülüğüne Ara Verildi</a:t>
            </a:r>
          </a:p>
          <a:p>
            <a:r>
              <a:rPr lang="tr-TR" dirty="0" smtClean="0">
                <a:solidFill>
                  <a:srgbClr val="0070C0"/>
                </a:solidFill>
              </a:rPr>
              <a:t>6-Mücbir Sebep Kapsamında Olanların </a:t>
            </a:r>
            <a:r>
              <a:rPr lang="tr-TR" dirty="0" err="1" smtClean="0">
                <a:solidFill>
                  <a:srgbClr val="0070C0"/>
                </a:solidFill>
              </a:rPr>
              <a:t>SGK’ya</a:t>
            </a:r>
            <a:r>
              <a:rPr lang="tr-TR" dirty="0" smtClean="0">
                <a:solidFill>
                  <a:srgbClr val="0070C0"/>
                </a:solidFill>
              </a:rPr>
              <a:t> Ödenecek Sigorta Primleri Ertelendi</a:t>
            </a:r>
          </a:p>
          <a:p>
            <a:r>
              <a:rPr lang="tr-TR" dirty="0" smtClean="0">
                <a:solidFill>
                  <a:schemeClr val="tx1"/>
                </a:solidFill>
              </a:rPr>
              <a:t>7-Corona Sebebi İle Değişen Diğer Mevzuat</a:t>
            </a:r>
          </a:p>
          <a:p>
            <a:endParaRPr lang="tr-TR" dirty="0"/>
          </a:p>
        </p:txBody>
      </p:sp>
    </p:spTree>
    <p:extLst>
      <p:ext uri="{BB962C8B-B14F-4D97-AF65-F5344CB8AC3E}">
        <p14:creationId xmlns:p14="http://schemas.microsoft.com/office/powerpoint/2010/main" val="3394535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07419" y="624110"/>
            <a:ext cx="10584581" cy="1272068"/>
          </a:xfrm>
        </p:spPr>
        <p:txBody>
          <a:bodyPr>
            <a:normAutofit fontScale="90000"/>
          </a:bodyPr>
          <a:lstStyle/>
          <a:p>
            <a:r>
              <a:rPr lang="tr-TR" b="1" dirty="0">
                <a:solidFill>
                  <a:srgbClr val="FF0000"/>
                </a:solidFill>
              </a:rPr>
              <a:t>6-MÜCBİR SEBEP KAPSAMINDA </a:t>
            </a:r>
            <a:r>
              <a:rPr lang="tr-TR" b="1" dirty="0" smtClean="0">
                <a:solidFill>
                  <a:srgbClr val="FF0000"/>
                </a:solidFill>
              </a:rPr>
              <a:t>OLAN MÜKELLEFLERİN SGK PRİM ÖDEMELERİ </a:t>
            </a:r>
            <a:r>
              <a:rPr lang="tr-TR" b="1" dirty="0" smtClean="0">
                <a:solidFill>
                  <a:srgbClr val="FF0000"/>
                </a:solidFill>
              </a:rPr>
              <a:t>ERTELENDİ-(</a:t>
            </a:r>
            <a:r>
              <a:rPr lang="tr-TR" b="1" dirty="0" err="1" smtClean="0">
                <a:solidFill>
                  <a:srgbClr val="FF0000"/>
                </a:solidFill>
              </a:rPr>
              <a:t>Bağkur</a:t>
            </a:r>
            <a:r>
              <a:rPr lang="tr-TR" b="1" dirty="0" smtClean="0">
                <a:solidFill>
                  <a:srgbClr val="FF0000"/>
                </a:solidFill>
              </a:rPr>
              <a:t> ve SSK)</a:t>
            </a:r>
            <a:r>
              <a:rPr lang="tr-TR" dirty="0"/>
              <a:t/>
            </a:r>
            <a:br>
              <a:rPr lang="tr-TR" dirty="0"/>
            </a:b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908758665"/>
              </p:ext>
            </p:extLst>
          </p:nvPr>
        </p:nvGraphicFramePr>
        <p:xfrm>
          <a:off x="1790299" y="2338939"/>
          <a:ext cx="9714314" cy="3460281"/>
        </p:xfrm>
        <a:graphic>
          <a:graphicData uri="http://schemas.openxmlformats.org/drawingml/2006/table">
            <a:tbl>
              <a:tblPr firstRow="1" bandRow="1">
                <a:tableStyleId>{5C22544A-7EE6-4342-B048-85BDC9FD1C3A}</a:tableStyleId>
              </a:tblPr>
              <a:tblGrid>
                <a:gridCol w="4857157"/>
                <a:gridCol w="4857157"/>
              </a:tblGrid>
              <a:tr h="477280">
                <a:tc>
                  <a:txBody>
                    <a:bodyPr/>
                    <a:lstStyle/>
                    <a:p>
                      <a:r>
                        <a:rPr lang="tr-TR" dirty="0" smtClean="0"/>
                        <a:t>Ertelenen SGK </a:t>
                      </a:r>
                      <a:r>
                        <a:rPr lang="tr-TR" dirty="0" smtClean="0"/>
                        <a:t>primi (tahakkuk)</a:t>
                      </a:r>
                      <a:endParaRPr lang="tr-TR" dirty="0"/>
                    </a:p>
                  </a:txBody>
                  <a:tcPr/>
                </a:tc>
                <a:tc>
                  <a:txBody>
                    <a:bodyPr/>
                    <a:lstStyle/>
                    <a:p>
                      <a:r>
                        <a:rPr lang="tr-TR" dirty="0" smtClean="0"/>
                        <a:t>Erteleme </a:t>
                      </a:r>
                      <a:r>
                        <a:rPr lang="tr-TR" dirty="0" smtClean="0"/>
                        <a:t>Tarihi (ödeme)</a:t>
                      </a:r>
                      <a:endParaRPr lang="tr-TR" dirty="0"/>
                    </a:p>
                  </a:txBody>
                  <a:tcPr/>
                </a:tc>
              </a:tr>
              <a:tr h="477280">
                <a:tc>
                  <a:txBody>
                    <a:bodyPr/>
                    <a:lstStyle/>
                    <a:p>
                      <a:r>
                        <a:rPr lang="tr-TR" dirty="0" smtClean="0"/>
                        <a:t>Mart/2020</a:t>
                      </a:r>
                      <a:endParaRPr lang="tr-TR" dirty="0"/>
                    </a:p>
                  </a:txBody>
                  <a:tcPr/>
                </a:tc>
                <a:tc>
                  <a:txBody>
                    <a:bodyPr/>
                    <a:lstStyle/>
                    <a:p>
                      <a:r>
                        <a:rPr lang="tr-TR" dirty="0" smtClean="0"/>
                        <a:t>2/11/2020 (ayın sonu tatile geldiği için)</a:t>
                      </a:r>
                      <a:endParaRPr lang="tr-TR" dirty="0"/>
                    </a:p>
                  </a:txBody>
                  <a:tcPr/>
                </a:tc>
              </a:tr>
              <a:tr h="477280">
                <a:tc>
                  <a:txBody>
                    <a:bodyPr/>
                    <a:lstStyle/>
                    <a:p>
                      <a:r>
                        <a:rPr lang="tr-TR" dirty="0" smtClean="0"/>
                        <a:t>Nisan/2020</a:t>
                      </a:r>
                      <a:endParaRPr lang="tr-TR" dirty="0"/>
                    </a:p>
                  </a:txBody>
                  <a:tcPr/>
                </a:tc>
                <a:tc>
                  <a:txBody>
                    <a:bodyPr/>
                    <a:lstStyle/>
                    <a:p>
                      <a:r>
                        <a:rPr lang="tr-TR" dirty="0" smtClean="0"/>
                        <a:t>30/11/2020</a:t>
                      </a:r>
                      <a:endParaRPr lang="tr-TR" dirty="0"/>
                    </a:p>
                  </a:txBody>
                  <a:tcPr/>
                </a:tc>
              </a:tr>
              <a:tr h="477280">
                <a:tc>
                  <a:txBody>
                    <a:bodyPr/>
                    <a:lstStyle/>
                    <a:p>
                      <a:r>
                        <a:rPr lang="tr-TR" dirty="0" smtClean="0"/>
                        <a:t>Mayıs/2020</a:t>
                      </a:r>
                      <a:endParaRPr lang="tr-TR" dirty="0"/>
                    </a:p>
                  </a:txBody>
                  <a:tcPr/>
                </a:tc>
                <a:tc>
                  <a:txBody>
                    <a:bodyPr/>
                    <a:lstStyle/>
                    <a:p>
                      <a:r>
                        <a:rPr lang="tr-TR" dirty="0" smtClean="0"/>
                        <a:t>31/12/2020</a:t>
                      </a:r>
                      <a:endParaRPr lang="tr-TR" dirty="0"/>
                    </a:p>
                  </a:txBody>
                  <a:tcPr/>
                </a:tc>
              </a:tr>
              <a:tr h="1551161">
                <a:tc>
                  <a:txBody>
                    <a:bodyPr/>
                    <a:lstStyle/>
                    <a:p>
                      <a:r>
                        <a:rPr lang="tr-TR" dirty="0" smtClean="0"/>
                        <a:t>65 yaşına dolduran</a:t>
                      </a:r>
                      <a:r>
                        <a:rPr lang="tr-TR" baseline="0" dirty="0" smtClean="0"/>
                        <a:t> ve kronik rahatsızlığı </a:t>
                      </a:r>
                      <a:r>
                        <a:rPr lang="tr-TR" baseline="0" dirty="0" smtClean="0"/>
                        <a:t>bulunanlar </a:t>
                      </a:r>
                    </a:p>
                    <a:p>
                      <a:r>
                        <a:rPr lang="tr-TR" baseline="0" dirty="0" smtClean="0"/>
                        <a:t>(bilindiği üzere bu yaş grubu için yasak 21/03/2020 de başladı)</a:t>
                      </a:r>
                      <a:endParaRPr lang="tr-TR" dirty="0"/>
                    </a:p>
                  </a:txBody>
                  <a:tcPr/>
                </a:tc>
                <a:tc>
                  <a:txBody>
                    <a:bodyPr/>
                    <a:lstStyle/>
                    <a:p>
                      <a:r>
                        <a:rPr lang="tr-TR" sz="1800" b="0" i="0" kern="1200" dirty="0" smtClean="0">
                          <a:solidFill>
                            <a:schemeClr val="dk1"/>
                          </a:solidFill>
                          <a:effectLst/>
                          <a:latin typeface="+mn-lt"/>
                          <a:ea typeface="+mn-ea"/>
                          <a:cs typeface="+mn-cs"/>
                        </a:rPr>
                        <a:t>sokağa çıkma yasağının sona </a:t>
                      </a:r>
                    </a:p>
                    <a:p>
                      <a:r>
                        <a:rPr lang="tr-TR" sz="1800" b="0" i="0" kern="1200" dirty="0" smtClean="0">
                          <a:solidFill>
                            <a:schemeClr val="dk1"/>
                          </a:solidFill>
                          <a:effectLst/>
                          <a:latin typeface="+mn-lt"/>
                          <a:ea typeface="+mn-ea"/>
                          <a:cs typeface="+mn-cs"/>
                        </a:rPr>
                        <a:t>ereceği günü takip eden 15. günün</a:t>
                      </a:r>
                    </a:p>
                    <a:p>
                      <a:r>
                        <a:rPr lang="tr-TR" sz="1800" b="0" i="0" kern="1200" dirty="0" smtClean="0">
                          <a:solidFill>
                            <a:schemeClr val="dk1"/>
                          </a:solidFill>
                          <a:effectLst/>
                          <a:latin typeface="+mn-lt"/>
                          <a:ea typeface="+mn-ea"/>
                          <a:cs typeface="+mn-cs"/>
                        </a:rPr>
                        <a:t>sonuna</a:t>
                      </a:r>
                    </a:p>
                    <a:p>
                      <a:endParaRPr lang="tr-TR" dirty="0"/>
                    </a:p>
                  </a:txBody>
                  <a:tcPr/>
                </a:tc>
              </a:tr>
            </a:tbl>
          </a:graphicData>
        </a:graphic>
      </p:graphicFrame>
    </p:spTree>
    <p:extLst>
      <p:ext uri="{BB962C8B-B14F-4D97-AF65-F5344CB8AC3E}">
        <p14:creationId xmlns:p14="http://schemas.microsoft.com/office/powerpoint/2010/main" val="257373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59293" y="346509"/>
            <a:ext cx="10472286" cy="683394"/>
          </a:xfrm>
        </p:spPr>
        <p:txBody>
          <a:bodyPr>
            <a:normAutofit/>
          </a:bodyPr>
          <a:lstStyle/>
          <a:p>
            <a:r>
              <a:rPr lang="tr-TR" sz="3400" b="1" dirty="0" smtClean="0">
                <a:solidFill>
                  <a:srgbClr val="FF0000"/>
                </a:solidFill>
              </a:rPr>
              <a:t>7-CORONA SEBEBİ İLE DEĞİŞEN DİĞER MEVZUAT</a:t>
            </a:r>
            <a:endParaRPr lang="tr-TR" sz="3400" b="1" dirty="0">
              <a:solidFill>
                <a:srgbClr val="FF0000"/>
              </a:solidFill>
            </a:endParaRPr>
          </a:p>
        </p:txBody>
      </p:sp>
      <p:sp>
        <p:nvSpPr>
          <p:cNvPr id="3" name="İçerik Yer Tutucusu 2"/>
          <p:cNvSpPr>
            <a:spLocks noGrp="1"/>
          </p:cNvSpPr>
          <p:nvPr>
            <p:ph idx="1"/>
          </p:nvPr>
        </p:nvSpPr>
        <p:spPr>
          <a:xfrm>
            <a:off x="1212783" y="1251284"/>
            <a:ext cx="10818796" cy="5419023"/>
          </a:xfrm>
        </p:spPr>
        <p:txBody>
          <a:bodyPr>
            <a:normAutofit/>
          </a:bodyPr>
          <a:lstStyle/>
          <a:p>
            <a:r>
              <a:rPr lang="tr-TR" dirty="0" smtClean="0">
                <a:solidFill>
                  <a:schemeClr val="tx1"/>
                </a:solidFill>
              </a:rPr>
              <a:t>Yurtiçi Uçak Biletlerinin </a:t>
            </a:r>
            <a:r>
              <a:rPr lang="tr-TR" dirty="0" err="1" smtClean="0">
                <a:solidFill>
                  <a:schemeClr val="tx1"/>
                </a:solidFill>
              </a:rPr>
              <a:t>Kdv</a:t>
            </a:r>
            <a:r>
              <a:rPr lang="tr-TR" dirty="0" smtClean="0">
                <a:solidFill>
                  <a:schemeClr val="tx1"/>
                </a:solidFill>
              </a:rPr>
              <a:t> Oranı 30/06/2020’ye kadar %1’e Çekildi.</a:t>
            </a:r>
          </a:p>
          <a:p>
            <a:r>
              <a:rPr lang="tr-TR" dirty="0">
                <a:solidFill>
                  <a:srgbClr val="0070C0"/>
                </a:solidFill>
              </a:rPr>
              <a:t>Muhtasar ve Prim Hizmet Beyannamesinin </a:t>
            </a:r>
            <a:r>
              <a:rPr lang="tr-TR" dirty="0" smtClean="0">
                <a:solidFill>
                  <a:srgbClr val="0070C0"/>
                </a:solidFill>
              </a:rPr>
              <a:t>birleştirilmesi Ülke </a:t>
            </a:r>
            <a:r>
              <a:rPr lang="tr-TR" dirty="0">
                <a:solidFill>
                  <a:srgbClr val="0070C0"/>
                </a:solidFill>
              </a:rPr>
              <a:t>Genelinde </a:t>
            </a:r>
            <a:r>
              <a:rPr lang="tr-TR" dirty="0" smtClean="0">
                <a:solidFill>
                  <a:srgbClr val="0070C0"/>
                </a:solidFill>
              </a:rPr>
              <a:t>1 </a:t>
            </a:r>
            <a:r>
              <a:rPr lang="tr-TR" dirty="0">
                <a:solidFill>
                  <a:srgbClr val="0070C0"/>
                </a:solidFill>
              </a:rPr>
              <a:t>Temmuz 2020 </a:t>
            </a:r>
            <a:r>
              <a:rPr lang="tr-TR" dirty="0" smtClean="0">
                <a:solidFill>
                  <a:srgbClr val="0070C0"/>
                </a:solidFill>
              </a:rPr>
              <a:t>Tarihine Ertelendi. Pilot illerdeki (Kırşehir</a:t>
            </a:r>
            <a:r>
              <a:rPr lang="tr-TR" dirty="0">
                <a:solidFill>
                  <a:srgbClr val="0070C0"/>
                </a:solidFill>
              </a:rPr>
              <a:t>, Amasya, Bartın ve Çankırı, Bursa, Eskişehir ve </a:t>
            </a:r>
            <a:r>
              <a:rPr lang="tr-TR" dirty="0" smtClean="0">
                <a:solidFill>
                  <a:srgbClr val="0070C0"/>
                </a:solidFill>
              </a:rPr>
              <a:t>Konya) uygulamaya devam</a:t>
            </a:r>
          </a:p>
          <a:p>
            <a:r>
              <a:rPr lang="tr-TR" dirty="0" smtClean="0"/>
              <a:t>Geçmiş yıllara ilişkin olarak </a:t>
            </a:r>
            <a:r>
              <a:rPr lang="tr-TR" dirty="0" smtClean="0"/>
              <a:t>Kar dağıtımı 2019 </a:t>
            </a:r>
            <a:r>
              <a:rPr lang="tr-TR" dirty="0" smtClean="0"/>
              <a:t>yılı karının %25’i ile sınırlandırılmıştır. Yine avans kar payı dağıtımı engellenmiştir.</a:t>
            </a:r>
          </a:p>
          <a:p>
            <a:r>
              <a:rPr lang="tr-TR" dirty="0"/>
              <a:t>Yönetim Kurulu, Müdürler Kurulu ve Ortaklar Kurulu ile Genel Kurul Toplantıları Elektronik Ortamda </a:t>
            </a:r>
            <a:r>
              <a:rPr lang="tr-TR" dirty="0" smtClean="0"/>
              <a:t>Yapılabilir; </a:t>
            </a:r>
            <a:r>
              <a:rPr lang="tr-TR" dirty="0" smtClean="0">
                <a:solidFill>
                  <a:srgbClr val="0070C0"/>
                </a:solidFill>
              </a:rPr>
              <a:t>Şirket sözleşmesinde </a:t>
            </a:r>
            <a:r>
              <a:rPr lang="tr-TR" dirty="0">
                <a:solidFill>
                  <a:srgbClr val="0070C0"/>
                </a:solidFill>
              </a:rPr>
              <a:t>düzenlenmiş olması </a:t>
            </a:r>
            <a:r>
              <a:rPr lang="tr-TR" dirty="0" smtClean="0">
                <a:solidFill>
                  <a:srgbClr val="0070C0"/>
                </a:solidFill>
              </a:rPr>
              <a:t>şartıyla</a:t>
            </a:r>
          </a:p>
          <a:p>
            <a:r>
              <a:rPr lang="tr-TR" dirty="0" smtClean="0"/>
              <a:t>Konaklama Vergisi 1.1.2021 tarihine ertelendi. </a:t>
            </a:r>
            <a:r>
              <a:rPr lang="tr-TR" dirty="0" smtClean="0">
                <a:solidFill>
                  <a:srgbClr val="0070C0"/>
                </a:solidFill>
              </a:rPr>
              <a:t>Turizm payı beyannamesi ertelenmedi.</a:t>
            </a:r>
          </a:p>
          <a:p>
            <a:r>
              <a:rPr lang="tr-TR" dirty="0" smtClean="0"/>
              <a:t>GEKAP beyannameleri; 2020 yılında 6 aylık, takip eden yıllarda 3’er aylık olarak değiştirildi. Beyannameler takip eden ayın son günü verilecek</a:t>
            </a:r>
          </a:p>
          <a:p>
            <a:r>
              <a:rPr lang="tr-TR" dirty="0" smtClean="0">
                <a:solidFill>
                  <a:srgbClr val="0070C0"/>
                </a:solidFill>
              </a:rPr>
              <a:t>Konut kredisinde peşinat oranı %80 den %90’a çıkarıldı</a:t>
            </a:r>
            <a:r>
              <a:rPr lang="tr-TR" dirty="0" smtClean="0"/>
              <a:t>. </a:t>
            </a:r>
          </a:p>
          <a:p>
            <a:endParaRPr lang="tr-TR" dirty="0"/>
          </a:p>
          <a:p>
            <a:endParaRPr lang="tr-TR" dirty="0"/>
          </a:p>
          <a:p>
            <a:endParaRPr lang="tr-TR" dirty="0">
              <a:solidFill>
                <a:schemeClr val="tx1"/>
              </a:solidFill>
            </a:endParaRPr>
          </a:p>
        </p:txBody>
      </p:sp>
    </p:spTree>
    <p:extLst>
      <p:ext uri="{BB962C8B-B14F-4D97-AF65-F5344CB8AC3E}">
        <p14:creationId xmlns:p14="http://schemas.microsoft.com/office/powerpoint/2010/main" val="89630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55545" y="624110"/>
            <a:ext cx="9849067" cy="877431"/>
          </a:xfrm>
        </p:spPr>
        <p:txBody>
          <a:bodyPr>
            <a:normAutofit fontScale="90000"/>
          </a:bodyPr>
          <a:lstStyle/>
          <a:p>
            <a:r>
              <a:rPr lang="tr-TR" b="1" dirty="0">
                <a:solidFill>
                  <a:srgbClr val="FF0000"/>
                </a:solidFill>
              </a:rPr>
              <a:t>7-CORONA SEBEBİ İLE DEĞİŞEN DİĞER MEVZUAT</a:t>
            </a:r>
            <a:endParaRPr lang="tr-TR" dirty="0"/>
          </a:p>
        </p:txBody>
      </p:sp>
      <p:sp>
        <p:nvSpPr>
          <p:cNvPr id="3" name="İçerik Yer Tutucusu 2"/>
          <p:cNvSpPr>
            <a:spLocks noGrp="1"/>
          </p:cNvSpPr>
          <p:nvPr>
            <p:ph idx="1"/>
          </p:nvPr>
        </p:nvSpPr>
        <p:spPr>
          <a:xfrm>
            <a:off x="1222409" y="1328287"/>
            <a:ext cx="10597414" cy="5342020"/>
          </a:xfrm>
        </p:spPr>
        <p:txBody>
          <a:bodyPr/>
          <a:lstStyle/>
          <a:p>
            <a:r>
              <a:rPr lang="tr-TR" dirty="0"/>
              <a:t>22.03.2020-30.04.2020 tarihleri arasında İcra ve iflas takiplerinin durduruldu. </a:t>
            </a:r>
            <a:r>
              <a:rPr lang="tr-TR" dirty="0">
                <a:solidFill>
                  <a:srgbClr val="0070C0"/>
                </a:solidFill>
              </a:rPr>
              <a:t>nafaka alacaklarına ilişkin icra takipleri hariç</a:t>
            </a:r>
          </a:p>
          <a:p>
            <a:r>
              <a:rPr lang="tr-TR" dirty="0"/>
              <a:t>Esnaf Ahilik Sandığı’nın Yürürlüğünün 01/01/2021 Tarihine Ertelenmesi</a:t>
            </a:r>
          </a:p>
          <a:p>
            <a:r>
              <a:rPr lang="tr-TR" dirty="0">
                <a:solidFill>
                  <a:srgbClr val="0070C0"/>
                </a:solidFill>
              </a:rPr>
              <a:t>Kredi Kartıyla ödenen vergilerin kapsamı genişletildi. </a:t>
            </a:r>
            <a:r>
              <a:rPr lang="tr-TR" dirty="0" smtClean="0">
                <a:solidFill>
                  <a:srgbClr val="0070C0"/>
                </a:solidFill>
              </a:rPr>
              <a:t>(</a:t>
            </a:r>
            <a:r>
              <a:rPr lang="tr-TR" dirty="0">
                <a:solidFill>
                  <a:srgbClr val="0070C0"/>
                </a:solidFill>
              </a:rPr>
              <a:t>Gelir Vergisi, Muhtasar, KV, K Stopaj, KDV, Geçici </a:t>
            </a:r>
            <a:r>
              <a:rPr lang="tr-TR" dirty="0" smtClean="0">
                <a:solidFill>
                  <a:srgbClr val="0070C0"/>
                </a:solidFill>
              </a:rPr>
              <a:t>Vergi,…..)nerdeyse tamamı kapsama alındı.</a:t>
            </a:r>
            <a:endParaRPr lang="tr-TR" dirty="0">
              <a:solidFill>
                <a:srgbClr val="0070C0"/>
              </a:solidFill>
            </a:endParaRPr>
          </a:p>
          <a:p>
            <a:r>
              <a:rPr lang="tr-TR" dirty="0">
                <a:solidFill>
                  <a:schemeClr val="tx1"/>
                </a:solidFill>
              </a:rPr>
              <a:t>30/06/2020’ye kadar gönderilmesi Gereken TÜBİTAK Raporlarının teslim süresi 3 ay uzatıldı.</a:t>
            </a:r>
          </a:p>
          <a:p>
            <a:r>
              <a:rPr lang="tr-TR" dirty="0">
                <a:solidFill>
                  <a:srgbClr val="0070C0"/>
                </a:solidFill>
              </a:rPr>
              <a:t>Uzlaşma Başvurusu, Kanun Yolundan Vazgeçme, cezada indirim talep etme, dava açma Süreleri 22/03/2020’den 30/04/2020 tarihine kadar durduruldu</a:t>
            </a:r>
            <a:r>
              <a:rPr lang="tr-TR" dirty="0" smtClean="0">
                <a:solidFill>
                  <a:srgbClr val="0070C0"/>
                </a:solidFill>
              </a:rPr>
              <a:t>.</a:t>
            </a:r>
          </a:p>
          <a:p>
            <a:r>
              <a:rPr lang="tr-TR" dirty="0" smtClean="0">
                <a:solidFill>
                  <a:schemeClr val="tx1"/>
                </a:solidFill>
              </a:rPr>
              <a:t>Kalalı Gazozların ÖTV’si %25’ten %35’e yükseltildi.</a:t>
            </a:r>
          </a:p>
          <a:p>
            <a:r>
              <a:rPr lang="tr-TR" dirty="0" smtClean="0">
                <a:solidFill>
                  <a:schemeClr val="tx1"/>
                </a:solidFill>
              </a:rPr>
              <a:t>Tütün mamullerinin ÖTV’si %40’tan %80’e yükseltildi.</a:t>
            </a:r>
            <a:endParaRPr lang="tr-TR" dirty="0">
              <a:solidFill>
                <a:schemeClr val="tx1"/>
              </a:solidFill>
            </a:endParaRPr>
          </a:p>
          <a:p>
            <a:r>
              <a:rPr lang="tr-TR" dirty="0">
                <a:solidFill>
                  <a:schemeClr val="tx1"/>
                </a:solidFill>
              </a:rPr>
              <a:t>Dernek beyannameleri 01/08/2020 tarihine uzatılmıştır</a:t>
            </a:r>
            <a:r>
              <a:rPr lang="tr-TR" dirty="0" smtClean="0">
                <a:solidFill>
                  <a:schemeClr val="tx1"/>
                </a:solidFill>
              </a:rPr>
              <a:t>.</a:t>
            </a:r>
          </a:p>
          <a:p>
            <a:r>
              <a:rPr lang="tr-TR" dirty="0" smtClean="0">
                <a:solidFill>
                  <a:schemeClr val="tx1"/>
                </a:solidFill>
              </a:rPr>
              <a:t>YMM Tam Tasdik raporlarının teslim süresi haziran sonu iken ağustos sonuna kadar uzatıldı. </a:t>
            </a:r>
            <a:endParaRPr lang="tr-TR" dirty="0">
              <a:solidFill>
                <a:schemeClr val="tx1"/>
              </a:solidFill>
            </a:endParaRPr>
          </a:p>
          <a:p>
            <a:endParaRPr lang="tr-TR" dirty="0"/>
          </a:p>
        </p:txBody>
      </p:sp>
    </p:spTree>
    <p:extLst>
      <p:ext uri="{BB962C8B-B14F-4D97-AF65-F5344CB8AC3E}">
        <p14:creationId xmlns:p14="http://schemas.microsoft.com/office/powerpoint/2010/main" val="1792419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74796" y="259882"/>
            <a:ext cx="10337531" cy="1222409"/>
          </a:xfrm>
        </p:spPr>
        <p:txBody>
          <a:bodyPr/>
          <a:lstStyle/>
          <a:p>
            <a:r>
              <a:rPr lang="tr-TR" b="1" dirty="0" smtClean="0">
                <a:solidFill>
                  <a:srgbClr val="FF0000"/>
                </a:solidFill>
              </a:rPr>
              <a:t>1-KISA </a:t>
            </a:r>
            <a:r>
              <a:rPr lang="tr-TR" b="1" dirty="0">
                <a:solidFill>
                  <a:srgbClr val="FF0000"/>
                </a:solidFill>
              </a:rPr>
              <a:t>ÇALIŞMA ÖDENEĞİ VE YARARLANMA ŞARTLARI</a:t>
            </a:r>
          </a:p>
        </p:txBody>
      </p:sp>
      <p:sp>
        <p:nvSpPr>
          <p:cNvPr id="3" name="İçerik Yer Tutucusu 2"/>
          <p:cNvSpPr>
            <a:spLocks noGrp="1"/>
          </p:cNvSpPr>
          <p:nvPr>
            <p:ph idx="1"/>
          </p:nvPr>
        </p:nvSpPr>
        <p:spPr>
          <a:xfrm>
            <a:off x="1607419" y="1414914"/>
            <a:ext cx="9897193" cy="4860758"/>
          </a:xfrm>
        </p:spPr>
        <p:txBody>
          <a:bodyPr>
            <a:normAutofit/>
          </a:bodyPr>
          <a:lstStyle/>
          <a:p>
            <a:r>
              <a:rPr lang="tr-TR" b="1" dirty="0">
                <a:solidFill>
                  <a:srgbClr val="FF0000"/>
                </a:solidFill>
              </a:rPr>
              <a:t>A-İşveren Açısından Kısa çalışma ödeneğinden yararlanma </a:t>
            </a:r>
            <a:r>
              <a:rPr lang="tr-TR" b="1" dirty="0" smtClean="0">
                <a:solidFill>
                  <a:srgbClr val="FF0000"/>
                </a:solidFill>
              </a:rPr>
              <a:t>şartları ve dikkat edilecek hususlar</a:t>
            </a:r>
            <a:endParaRPr lang="tr-TR" b="1" dirty="0" smtClean="0">
              <a:solidFill>
                <a:srgbClr val="FF0000"/>
              </a:solidFill>
            </a:endParaRPr>
          </a:p>
          <a:p>
            <a:r>
              <a:rPr lang="tr-TR" dirty="0" smtClean="0"/>
              <a:t>Çalışma süresinin 1/3 oranında yada daha fazlası oranında azalmış </a:t>
            </a:r>
            <a:r>
              <a:rPr lang="tr-TR" dirty="0" smtClean="0"/>
              <a:t>olması (Devletçe kapatılmış ise ruhsat, yönetim tarafından alınan kararla çalışma azaltılmış ise YK kararı) </a:t>
            </a:r>
            <a:r>
              <a:rPr lang="tr-TR" dirty="0" smtClean="0"/>
              <a:t>ücret </a:t>
            </a:r>
            <a:r>
              <a:rPr lang="tr-TR" dirty="0"/>
              <a:t>bordroları, puantaj kayıtları, üretimin, hizmetin </a:t>
            </a:r>
            <a:r>
              <a:rPr lang="tr-TR" dirty="0" smtClean="0"/>
              <a:t>ve/veya </a:t>
            </a:r>
            <a:r>
              <a:rPr lang="tr-TR" dirty="0"/>
              <a:t>ihracatın azaldığına, siparişlerin ve/veya sözleşmelerin iptal edildiğine dair </a:t>
            </a:r>
            <a:r>
              <a:rPr lang="tr-TR" dirty="0" smtClean="0"/>
              <a:t>vb</a:t>
            </a:r>
            <a:r>
              <a:rPr lang="tr-TR" dirty="0"/>
              <a:t>. belgeler</a:t>
            </a:r>
          </a:p>
          <a:p>
            <a:r>
              <a:rPr lang="tr-TR" dirty="0" smtClean="0"/>
              <a:t>İŞKUR’a </a:t>
            </a:r>
            <a:r>
              <a:rPr lang="tr-TR" dirty="0" smtClean="0"/>
              <a:t>Mükellef tarafından başvuru </a:t>
            </a:r>
            <a:r>
              <a:rPr lang="tr-TR" dirty="0" smtClean="0"/>
              <a:t>yapılması </a:t>
            </a:r>
            <a:r>
              <a:rPr lang="tr-TR" dirty="0" smtClean="0"/>
              <a:t>(Birden çok şubesi olan </a:t>
            </a:r>
            <a:r>
              <a:rPr lang="tr-TR" dirty="0" err="1" smtClean="0"/>
              <a:t>herbir</a:t>
            </a:r>
            <a:r>
              <a:rPr lang="tr-TR" dirty="0" smtClean="0"/>
              <a:t> şube için ayrı ayrı başvuru yapmalıdır. </a:t>
            </a:r>
          </a:p>
          <a:p>
            <a:r>
              <a:rPr lang="tr-TR" dirty="0" smtClean="0"/>
              <a:t>Başvuruda esas olan konu çalışan sayısının azalması değil, çalışma süresinin azalmasıdır.</a:t>
            </a:r>
            <a:endParaRPr lang="tr-TR" dirty="0" smtClean="0"/>
          </a:p>
          <a:p>
            <a:r>
              <a:rPr lang="tr-TR" dirty="0" smtClean="0"/>
              <a:t>İş müfettişlerince başvurunun uygun </a:t>
            </a:r>
            <a:r>
              <a:rPr lang="tr-TR" dirty="0" smtClean="0"/>
              <a:t>bulunması (Çalışanlardan birinin şartları sağlamaması, diğerlerinin hak kaybına uğramasına neden olmaz)</a:t>
            </a:r>
          </a:p>
          <a:p>
            <a:r>
              <a:rPr lang="tr-TR" dirty="0"/>
              <a:t>Başvuru yapıldıktan sonra işçi listesinde değişiklik yapmakta mümkündür. Bu yeni bir talep olarak değerlendirilecektir.</a:t>
            </a:r>
          </a:p>
          <a:p>
            <a:endParaRPr lang="tr-TR" dirty="0" smtClean="0"/>
          </a:p>
        </p:txBody>
      </p:sp>
    </p:spTree>
    <p:extLst>
      <p:ext uri="{BB962C8B-B14F-4D97-AF65-F5344CB8AC3E}">
        <p14:creationId xmlns:p14="http://schemas.microsoft.com/office/powerpoint/2010/main" val="673788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65171" y="624110"/>
            <a:ext cx="9839441" cy="1280890"/>
          </a:xfrm>
        </p:spPr>
        <p:txBody>
          <a:bodyPr/>
          <a:lstStyle/>
          <a:p>
            <a:r>
              <a:rPr lang="tr-TR" b="1" dirty="0">
                <a:solidFill>
                  <a:srgbClr val="FF0000"/>
                </a:solidFill>
              </a:rPr>
              <a:t>KISA ÇALIŞMA ÖDENEĞİ-Devamı</a:t>
            </a:r>
            <a:endParaRPr lang="tr-TR" dirty="0"/>
          </a:p>
        </p:txBody>
      </p:sp>
      <p:sp>
        <p:nvSpPr>
          <p:cNvPr id="3" name="İçerik Yer Tutucusu 2"/>
          <p:cNvSpPr>
            <a:spLocks noGrp="1"/>
          </p:cNvSpPr>
          <p:nvPr>
            <p:ph idx="1"/>
          </p:nvPr>
        </p:nvSpPr>
        <p:spPr>
          <a:xfrm>
            <a:off x="1501541" y="1183907"/>
            <a:ext cx="10003071" cy="4727315"/>
          </a:xfrm>
        </p:spPr>
        <p:txBody>
          <a:bodyPr>
            <a:normAutofit/>
          </a:bodyPr>
          <a:lstStyle/>
          <a:p>
            <a:r>
              <a:rPr lang="tr-TR" dirty="0" smtClean="0"/>
              <a:t>Kısa </a:t>
            </a:r>
            <a:r>
              <a:rPr lang="tr-TR" dirty="0"/>
              <a:t>çalışma döneminde izin kullanmak mümkündür. Ancak bu durumda eksik gün kodu olarak kısa çalışma (18) bildirilmemelidir. Doğrusu bu dönemde izin kullandırmamak</a:t>
            </a:r>
          </a:p>
          <a:p>
            <a:r>
              <a:rPr lang="tr-TR" dirty="0"/>
              <a:t>Bu dönemde rapor alanlar da kısa çalışma (18) istirahat (01) bildirilmelidir. </a:t>
            </a:r>
          </a:p>
          <a:p>
            <a:r>
              <a:rPr lang="tr-TR" dirty="0"/>
              <a:t>Kısa çalışma ödeneği için işçinin onayına ihtiyaç yoktur.</a:t>
            </a:r>
          </a:p>
          <a:p>
            <a:r>
              <a:rPr lang="tr-TR" dirty="0"/>
              <a:t>Kısa çalışma döneminde işveren işçiye herhangi bir ücret ödemeyeceği için SGK pirimi ve Stopaj da ödemeyecektir</a:t>
            </a:r>
            <a:r>
              <a:rPr lang="tr-TR" dirty="0" smtClean="0"/>
              <a:t>.</a:t>
            </a:r>
          </a:p>
          <a:p>
            <a:r>
              <a:rPr lang="tr-TR" dirty="0" smtClean="0"/>
              <a:t>Ayın tamamında çalışmayan işletmelerde gün ve kazanç bildirimi sıfır olarak bildirilecek, kısmi çalışmalarda ise çalışılan kısım kadar bildirilecektir.</a:t>
            </a:r>
          </a:p>
          <a:p>
            <a:r>
              <a:rPr lang="tr-TR" dirty="0" smtClean="0"/>
              <a:t>Başvurudan sonra çalışan sayısında bir değişim olursa 10 gün içinde İŞKUR’a bildirim şart.</a:t>
            </a:r>
          </a:p>
          <a:p>
            <a:r>
              <a:rPr lang="tr-TR" dirty="0" smtClean="0"/>
              <a:t>Kısa çalışma ödeneği alan işçinin emekli olması, askere gitmesi, kendi isteği ile işten ayrılması 10 gün İŞKUR’a bildirilmelidir.</a:t>
            </a:r>
          </a:p>
          <a:p>
            <a:endParaRPr lang="tr-TR" dirty="0"/>
          </a:p>
        </p:txBody>
      </p:sp>
    </p:spTree>
    <p:extLst>
      <p:ext uri="{BB962C8B-B14F-4D97-AF65-F5344CB8AC3E}">
        <p14:creationId xmlns:p14="http://schemas.microsoft.com/office/powerpoint/2010/main" val="2748650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97795" y="624110"/>
            <a:ext cx="9906818" cy="636799"/>
          </a:xfrm>
        </p:spPr>
        <p:txBody>
          <a:bodyPr>
            <a:normAutofit fontScale="90000"/>
          </a:bodyPr>
          <a:lstStyle/>
          <a:p>
            <a:r>
              <a:rPr lang="tr-TR" b="1" dirty="0">
                <a:solidFill>
                  <a:srgbClr val="FF0000"/>
                </a:solidFill>
              </a:rPr>
              <a:t>KISA ÇALIŞMA ÖDENEĞİ-Devamı</a:t>
            </a:r>
            <a:endParaRPr lang="tr-TR" dirty="0"/>
          </a:p>
        </p:txBody>
      </p:sp>
      <p:sp>
        <p:nvSpPr>
          <p:cNvPr id="3" name="İçerik Yer Tutucusu 2"/>
          <p:cNvSpPr>
            <a:spLocks noGrp="1"/>
          </p:cNvSpPr>
          <p:nvPr>
            <p:ph idx="1"/>
          </p:nvPr>
        </p:nvSpPr>
        <p:spPr>
          <a:xfrm>
            <a:off x="1597794" y="1260909"/>
            <a:ext cx="9906818" cy="5293895"/>
          </a:xfrm>
        </p:spPr>
        <p:txBody>
          <a:bodyPr>
            <a:normAutofit/>
          </a:bodyPr>
          <a:lstStyle/>
          <a:p>
            <a:r>
              <a:rPr lang="tr-TR" dirty="0"/>
              <a:t>Kısa Çalışmanın İŞKUR’un onayından sonra işyerine ilan panosuna asılmalı veya yazılı bildirim yapılmalıdır.</a:t>
            </a:r>
          </a:p>
          <a:p>
            <a:r>
              <a:rPr lang="tr-TR" dirty="0"/>
              <a:t>Bakanlık kararıyla kapatılan işyerlerinde yasak bittiği gün kısa çalışma biter.</a:t>
            </a:r>
          </a:p>
          <a:p>
            <a:r>
              <a:rPr lang="tr-TR" dirty="0"/>
              <a:t>İşverenin vergi ve SGK borcunun olması Kısa çalışma ödeneğine mani değildir.</a:t>
            </a:r>
          </a:p>
          <a:p>
            <a:r>
              <a:rPr lang="tr-TR" dirty="0"/>
              <a:t>Kısa çalışma dönemine isabet eden hafta sonu tatilleri ve remi tatillere isabet eden ücretleri kısa çalışma yapılan süreyle orantılı olarak işveren ve İŞKUR tarafından ödenir.</a:t>
            </a:r>
          </a:p>
          <a:p>
            <a:r>
              <a:rPr lang="tr-TR" dirty="0"/>
              <a:t>Daha Önce kısa çalışmadan yararlanmış olmak yeniden başvuruya mani değildir.</a:t>
            </a:r>
          </a:p>
          <a:p>
            <a:r>
              <a:rPr lang="tr-TR" dirty="0"/>
              <a:t>İşveren Başka işyerinde SSK’lı çalışan ise de kısa çalışmaya başvurabilir.</a:t>
            </a:r>
          </a:p>
          <a:p>
            <a:r>
              <a:rPr lang="tr-TR" dirty="0"/>
              <a:t>işten çıkarma olmamalıdır.</a:t>
            </a:r>
          </a:p>
          <a:p>
            <a:endParaRPr lang="tr-TR" dirty="0"/>
          </a:p>
        </p:txBody>
      </p:sp>
    </p:spTree>
    <p:extLst>
      <p:ext uri="{BB962C8B-B14F-4D97-AF65-F5344CB8AC3E}">
        <p14:creationId xmlns:p14="http://schemas.microsoft.com/office/powerpoint/2010/main" val="178694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KISA ÇALIŞMA ÖDENEĞİ-Devamı</a:t>
            </a:r>
            <a:endParaRPr lang="tr-TR" b="1" dirty="0">
              <a:solidFill>
                <a:srgbClr val="FF0000"/>
              </a:solidFill>
            </a:endParaRPr>
          </a:p>
        </p:txBody>
      </p:sp>
      <p:sp>
        <p:nvSpPr>
          <p:cNvPr id="3" name="İçerik Yer Tutucusu 2"/>
          <p:cNvSpPr>
            <a:spLocks noGrp="1"/>
          </p:cNvSpPr>
          <p:nvPr>
            <p:ph idx="1"/>
          </p:nvPr>
        </p:nvSpPr>
        <p:spPr>
          <a:xfrm>
            <a:off x="1597794" y="1183907"/>
            <a:ext cx="9906818" cy="5265019"/>
          </a:xfrm>
        </p:spPr>
        <p:txBody>
          <a:bodyPr>
            <a:normAutofit lnSpcReduction="10000"/>
          </a:bodyPr>
          <a:lstStyle/>
          <a:p>
            <a:endParaRPr lang="tr-TR" b="1" dirty="0" smtClean="0">
              <a:solidFill>
                <a:srgbClr val="FF0000"/>
              </a:solidFill>
            </a:endParaRPr>
          </a:p>
          <a:p>
            <a:r>
              <a:rPr lang="tr-TR" b="1" dirty="0">
                <a:solidFill>
                  <a:srgbClr val="FF0000"/>
                </a:solidFill>
              </a:rPr>
              <a:t>B-İşçi Açısından Kısa çalışma ödeneğinden yararlanma şartları</a:t>
            </a:r>
          </a:p>
          <a:p>
            <a:r>
              <a:rPr lang="tr-TR" dirty="0"/>
              <a:t>Kısa çalışmanın başladığı tarihten önceki son 60 gün hizmet akdine tabi olması </a:t>
            </a:r>
          </a:p>
          <a:p>
            <a:r>
              <a:rPr lang="tr-TR" dirty="0"/>
              <a:t>son üç yıl içinde en az 450 gün süreyle işsizlik sigortası primi ödenmiş </a:t>
            </a:r>
            <a:r>
              <a:rPr lang="tr-TR" dirty="0" smtClean="0"/>
              <a:t>olası</a:t>
            </a:r>
          </a:p>
          <a:p>
            <a:r>
              <a:rPr lang="tr-TR" dirty="0" smtClean="0">
                <a:solidFill>
                  <a:schemeClr val="tx1"/>
                </a:solidFill>
              </a:rPr>
              <a:t>Emekliler Kısa çalışma Ödeneğinden yararlanamaz</a:t>
            </a:r>
            <a:endParaRPr lang="tr-TR" dirty="0">
              <a:solidFill>
                <a:schemeClr val="tx1"/>
              </a:solidFill>
            </a:endParaRPr>
          </a:p>
          <a:p>
            <a:r>
              <a:rPr lang="tr-TR" b="1" dirty="0" smtClean="0">
                <a:solidFill>
                  <a:srgbClr val="FF0000"/>
                </a:solidFill>
              </a:rPr>
              <a:t>C-Kısa </a:t>
            </a:r>
            <a:r>
              <a:rPr lang="tr-TR" b="1" dirty="0">
                <a:solidFill>
                  <a:srgbClr val="FF0000"/>
                </a:solidFill>
              </a:rPr>
              <a:t>çalışma ödeneğinin miktarı ve ödenmesi</a:t>
            </a:r>
          </a:p>
          <a:p>
            <a:r>
              <a:rPr lang="tr-TR" dirty="0">
                <a:solidFill>
                  <a:schemeClr val="tx1"/>
                </a:solidFill>
              </a:rPr>
              <a:t>Günlük ortalama Brüt kazancının (12 aylık ortalama) %60 kadar olup, asgari ücretin brüt tutarının %150’sini geçemez.</a:t>
            </a:r>
          </a:p>
          <a:p>
            <a:r>
              <a:rPr lang="tr-TR" dirty="0">
                <a:solidFill>
                  <a:schemeClr val="tx1"/>
                </a:solidFill>
              </a:rPr>
              <a:t>Bu durumda en az kısa çalışma ödeneği 1.752TL iken en yüksek kısa çalışma ödeneği 4.380TL olmaktadır</a:t>
            </a:r>
            <a:r>
              <a:rPr lang="tr-TR" dirty="0" smtClean="0">
                <a:solidFill>
                  <a:schemeClr val="tx1"/>
                </a:solidFill>
              </a:rPr>
              <a:t>.</a:t>
            </a:r>
          </a:p>
          <a:p>
            <a:r>
              <a:rPr lang="tr-TR" dirty="0" smtClean="0">
                <a:solidFill>
                  <a:schemeClr val="tx1"/>
                </a:solidFill>
              </a:rPr>
              <a:t>Ödeme </a:t>
            </a:r>
            <a:r>
              <a:rPr lang="tr-TR" dirty="0" smtClean="0"/>
              <a:t>aylık </a:t>
            </a:r>
            <a:r>
              <a:rPr lang="tr-TR" dirty="0"/>
              <a:t>prim ve hizmet belgesi </a:t>
            </a:r>
            <a:r>
              <a:rPr lang="tr-TR" dirty="0" err="1" smtClean="0"/>
              <a:t>SGK’ya</a:t>
            </a:r>
            <a:r>
              <a:rPr lang="tr-TR" dirty="0" smtClean="0"/>
              <a:t> verildikten </a:t>
            </a:r>
            <a:r>
              <a:rPr lang="tr-TR" dirty="0"/>
              <a:t>sonra, </a:t>
            </a:r>
            <a:r>
              <a:rPr lang="tr-TR" dirty="0" smtClean="0"/>
              <a:t>PTT vasıtasıyla ödenecektir.</a:t>
            </a:r>
            <a:endParaRPr lang="tr-TR" dirty="0">
              <a:solidFill>
                <a:schemeClr val="tx1"/>
              </a:solidFill>
            </a:endParaRPr>
          </a:p>
          <a:p>
            <a:r>
              <a:rPr lang="tr-TR" dirty="0" smtClean="0"/>
              <a:t>Kısa </a:t>
            </a:r>
            <a:r>
              <a:rPr lang="tr-TR" dirty="0" smtClean="0"/>
              <a:t>çalışma ödeneğinin maksimum süresi 3 aydır.</a:t>
            </a:r>
          </a:p>
          <a:p>
            <a:r>
              <a:rPr lang="tr-TR" dirty="0" smtClean="0"/>
              <a:t>İlk bir haftalık sürenin ücretini işveren öder, sonraki dönemleri İŞKUR öder</a:t>
            </a:r>
          </a:p>
          <a:p>
            <a:r>
              <a:rPr lang="tr-TR" dirty="0" smtClean="0"/>
              <a:t>İlk haftanın ücreti de işveren tarafından </a:t>
            </a:r>
            <a:r>
              <a:rPr lang="tr-TR" u="sng" dirty="0" smtClean="0"/>
              <a:t>yarım ödenir(mi</a:t>
            </a:r>
            <a:r>
              <a:rPr lang="tr-TR" u="sng" dirty="0" smtClean="0"/>
              <a:t>?)</a:t>
            </a:r>
            <a:endParaRPr lang="tr-TR" u="sng" dirty="0" smtClean="0"/>
          </a:p>
        </p:txBody>
      </p:sp>
    </p:spTree>
    <p:extLst>
      <p:ext uri="{BB962C8B-B14F-4D97-AF65-F5344CB8AC3E}">
        <p14:creationId xmlns:p14="http://schemas.microsoft.com/office/powerpoint/2010/main" val="384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88169" y="624110"/>
            <a:ext cx="9916444" cy="887056"/>
          </a:xfrm>
        </p:spPr>
        <p:txBody>
          <a:bodyPr/>
          <a:lstStyle/>
          <a:p>
            <a:r>
              <a:rPr lang="tr-TR" b="1" dirty="0">
                <a:solidFill>
                  <a:srgbClr val="FF0000"/>
                </a:solidFill>
              </a:rPr>
              <a:t>KISA ÇALIŞMA ÖDENEĞİ-Devamı</a:t>
            </a:r>
            <a:endParaRPr lang="tr-TR" dirty="0"/>
          </a:p>
        </p:txBody>
      </p:sp>
      <p:sp>
        <p:nvSpPr>
          <p:cNvPr id="3" name="İçerik Yer Tutucusu 2"/>
          <p:cNvSpPr>
            <a:spLocks noGrp="1"/>
          </p:cNvSpPr>
          <p:nvPr>
            <p:ph idx="1"/>
          </p:nvPr>
        </p:nvSpPr>
        <p:spPr>
          <a:xfrm>
            <a:off x="1376413" y="1116531"/>
            <a:ext cx="10128199" cy="5621153"/>
          </a:xfrm>
        </p:spPr>
        <p:txBody>
          <a:bodyPr>
            <a:normAutofit/>
          </a:bodyPr>
          <a:lstStyle/>
          <a:p>
            <a:r>
              <a:rPr lang="tr-TR" dirty="0" smtClean="0"/>
              <a:t>Maksimum </a:t>
            </a:r>
            <a:r>
              <a:rPr lang="tr-TR" dirty="0"/>
              <a:t>süre üç ay(Ancak cumhurbaşkanı 6 aya kadar uzatabilir) olup, süre dolmadan çalışmaya başlama </a:t>
            </a:r>
            <a:r>
              <a:rPr lang="tr-TR" dirty="0" err="1"/>
              <a:t>sözkonusu</a:t>
            </a:r>
            <a:r>
              <a:rPr lang="tr-TR" dirty="0"/>
              <a:t> olacaksa 6 gün önceden İŞKUR’a bildirim yapılması gerekmektedir.</a:t>
            </a:r>
          </a:p>
          <a:p>
            <a:r>
              <a:rPr lang="tr-TR" dirty="0"/>
              <a:t>Kısa çalışma ödeneğinden yararlanan işçi, işsiz kalması durumunda alacağı işsizlik ödeneğinden kısa çalışma ödeneği mahsup edilir</a:t>
            </a:r>
          </a:p>
          <a:p>
            <a:r>
              <a:rPr lang="tr-TR" dirty="0" smtClean="0">
                <a:solidFill>
                  <a:schemeClr val="tx1"/>
                </a:solidFill>
              </a:rPr>
              <a:t>Ödeme </a:t>
            </a:r>
            <a:r>
              <a:rPr lang="tr-TR" dirty="0"/>
              <a:t>aylık prim ve hizmet belgesi </a:t>
            </a:r>
            <a:r>
              <a:rPr lang="tr-TR" dirty="0" err="1"/>
              <a:t>SGK’ya</a:t>
            </a:r>
            <a:r>
              <a:rPr lang="tr-TR" dirty="0"/>
              <a:t> verildikten sonra, PTT vasıtasıyla ödenecektir.</a:t>
            </a:r>
            <a:endParaRPr lang="tr-TR" dirty="0">
              <a:solidFill>
                <a:schemeClr val="tx1"/>
              </a:solidFill>
            </a:endParaRPr>
          </a:p>
          <a:p>
            <a:r>
              <a:rPr lang="tr-TR" dirty="0"/>
              <a:t>Kısa çalışma ödeneğinin maksimum süresi 3 aydır.</a:t>
            </a:r>
          </a:p>
          <a:p>
            <a:r>
              <a:rPr lang="tr-TR" dirty="0"/>
              <a:t>İlk bir haftalık sürenin ücretini işveren öder, sonraki dönemleri İŞKUR öder</a:t>
            </a:r>
          </a:p>
          <a:p>
            <a:r>
              <a:rPr lang="tr-TR" dirty="0"/>
              <a:t>İlk haftanın ücreti de işveren tarafından </a:t>
            </a:r>
            <a:r>
              <a:rPr lang="tr-TR" u="sng" dirty="0">
                <a:solidFill>
                  <a:srgbClr val="0070C0"/>
                </a:solidFill>
              </a:rPr>
              <a:t>yarım </a:t>
            </a:r>
            <a:r>
              <a:rPr lang="tr-TR" u="sng" dirty="0" smtClean="0">
                <a:solidFill>
                  <a:srgbClr val="0070C0"/>
                </a:solidFill>
              </a:rPr>
              <a:t>ödenir.</a:t>
            </a:r>
            <a:endParaRPr lang="tr-TR" u="sng" dirty="0">
              <a:solidFill>
                <a:srgbClr val="0070C0"/>
              </a:solidFill>
            </a:endParaRPr>
          </a:p>
          <a:p>
            <a:r>
              <a:rPr lang="tr-TR" dirty="0"/>
              <a:t>Maksimum süre üç ay(Ancak cumhurbaşkanı 6 aya kadar uzatabilir) olup, süre dolmadan çalışmaya başlama </a:t>
            </a:r>
            <a:r>
              <a:rPr lang="tr-TR" dirty="0" err="1"/>
              <a:t>sözkonusu</a:t>
            </a:r>
            <a:r>
              <a:rPr lang="tr-TR" dirty="0"/>
              <a:t> olacaksa 6 gün önceden İŞKUR’a bildirim yapılması gerekmektedir.</a:t>
            </a:r>
          </a:p>
          <a:p>
            <a:r>
              <a:rPr lang="tr-TR" dirty="0"/>
              <a:t>Kısa çalışma ödeneğinden yararlanan işçi, işsiz kalması durumunda alacağı işsizlik ödeneğinden kısa çalışma ödeneği mahsup </a:t>
            </a:r>
            <a:r>
              <a:rPr lang="tr-TR" dirty="0" smtClean="0"/>
              <a:t>edilir.</a:t>
            </a:r>
          </a:p>
          <a:p>
            <a:endParaRPr lang="tr-TR" dirty="0"/>
          </a:p>
          <a:p>
            <a:endParaRPr lang="tr-TR" dirty="0"/>
          </a:p>
        </p:txBody>
      </p:sp>
    </p:spTree>
    <p:extLst>
      <p:ext uri="{BB962C8B-B14F-4D97-AF65-F5344CB8AC3E}">
        <p14:creationId xmlns:p14="http://schemas.microsoft.com/office/powerpoint/2010/main" val="17414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45921" y="327260"/>
            <a:ext cx="9858692" cy="981776"/>
          </a:xfrm>
        </p:spPr>
        <p:txBody>
          <a:bodyPr>
            <a:normAutofit fontScale="90000"/>
          </a:bodyPr>
          <a:lstStyle/>
          <a:p>
            <a:r>
              <a:rPr lang="tr-TR" b="1" dirty="0" smtClean="0">
                <a:solidFill>
                  <a:srgbClr val="FF0000"/>
                </a:solidFill>
              </a:rPr>
              <a:t>2-	BAZI KV MÜKELLEFLERİ VE TÜM GV MÜKELLEFLERİ İÇİN MÜBİR SEBEP İLAN EDİLDİ.</a:t>
            </a:r>
            <a:endParaRPr lang="tr-TR" b="1" dirty="0">
              <a:solidFill>
                <a:srgbClr val="FF0000"/>
              </a:solidFill>
            </a:endParaRPr>
          </a:p>
        </p:txBody>
      </p:sp>
      <p:sp>
        <p:nvSpPr>
          <p:cNvPr id="3" name="İçerik Yer Tutucusu 2"/>
          <p:cNvSpPr>
            <a:spLocks noGrp="1"/>
          </p:cNvSpPr>
          <p:nvPr>
            <p:ph idx="1"/>
          </p:nvPr>
        </p:nvSpPr>
        <p:spPr>
          <a:xfrm>
            <a:off x="1549667" y="1395663"/>
            <a:ext cx="9954945" cy="5197642"/>
          </a:xfrm>
        </p:spPr>
        <p:txBody>
          <a:bodyPr>
            <a:normAutofit fontScale="92500" lnSpcReduction="20000"/>
          </a:bodyPr>
          <a:lstStyle/>
          <a:p>
            <a:r>
              <a:rPr lang="tr-TR" dirty="0" smtClean="0">
                <a:solidFill>
                  <a:srgbClr val="FF0000"/>
                </a:solidFill>
              </a:rPr>
              <a:t>VUK MADDE 13: Mücbir sebepler</a:t>
            </a:r>
            <a:r>
              <a:rPr lang="tr-TR" dirty="0">
                <a:solidFill>
                  <a:srgbClr val="FF0000"/>
                </a:solidFill>
              </a:rPr>
              <a:t/>
            </a:r>
            <a:br>
              <a:rPr lang="tr-TR" dirty="0">
                <a:solidFill>
                  <a:srgbClr val="FF0000"/>
                </a:solidFill>
              </a:rPr>
            </a:br>
            <a:r>
              <a:rPr lang="tr-TR" dirty="0"/>
              <a:t>1. Vergi ödevlerinden her hangi birinin yerine getirilmesine engel olacak derecede </a:t>
            </a:r>
            <a:r>
              <a:rPr lang="tr-TR" u="sng" dirty="0"/>
              <a:t>ağır kaza, ağır hastalık ve tutukluluk;</a:t>
            </a:r>
          </a:p>
          <a:p>
            <a:pPr marL="0" indent="0">
              <a:buNone/>
            </a:pPr>
            <a:r>
              <a:rPr lang="tr-TR" dirty="0"/>
              <a:t>2. Vergi ödevlerinin yerine getirilmesine engel olacak </a:t>
            </a:r>
            <a:r>
              <a:rPr lang="tr-TR" u="sng" dirty="0"/>
              <a:t>yangın, yer sarsıntısı ve su basması gibi afetler</a:t>
            </a:r>
            <a:r>
              <a:rPr lang="tr-TR" dirty="0"/>
              <a:t>;</a:t>
            </a:r>
          </a:p>
          <a:p>
            <a:pPr marL="0" indent="0">
              <a:buNone/>
            </a:pPr>
            <a:r>
              <a:rPr lang="tr-TR" dirty="0"/>
              <a:t>3. </a:t>
            </a:r>
            <a:r>
              <a:rPr lang="tr-TR" u="sng" dirty="0"/>
              <a:t>Kişinin iradesi dışında vukua gelen mecburi gaybubetler;</a:t>
            </a:r>
          </a:p>
          <a:p>
            <a:pPr marL="0" indent="0">
              <a:buNone/>
            </a:pPr>
            <a:r>
              <a:rPr lang="tr-TR" dirty="0"/>
              <a:t>4. Sahibinin iradesi dışındaki sebepler </a:t>
            </a:r>
            <a:r>
              <a:rPr lang="tr-TR" dirty="0" err="1"/>
              <a:t>dolayısıyle</a:t>
            </a:r>
            <a:r>
              <a:rPr lang="tr-TR" dirty="0"/>
              <a:t> defter ve vesikalarının elinden çıkmış bulunması</a:t>
            </a:r>
            <a:r>
              <a:rPr lang="tr-TR" dirty="0" smtClean="0"/>
              <a:t>, gibi hallerdir.</a:t>
            </a:r>
          </a:p>
          <a:p>
            <a:r>
              <a:rPr lang="tr-TR" dirty="0" smtClean="0">
                <a:solidFill>
                  <a:srgbClr val="FF0000"/>
                </a:solidFill>
              </a:rPr>
              <a:t>VUK MADDE 15: Mücbir sebeplerle Gecikme</a:t>
            </a:r>
          </a:p>
          <a:p>
            <a:pPr marL="0" indent="0">
              <a:buNone/>
            </a:pPr>
            <a:r>
              <a:rPr lang="tr-TR" dirty="0"/>
              <a:t>13 üncü maddede yazılı mücbir sebeplerden her hangi birinin bulunması halinde </a:t>
            </a:r>
            <a:r>
              <a:rPr lang="tr-TR" u="sng" dirty="0"/>
              <a:t>bu sebep ortadan kalkıncaya kadar süreler işlemez. </a:t>
            </a:r>
            <a:r>
              <a:rPr lang="tr-TR" dirty="0"/>
              <a:t>Bu takdirde tarh zaman aşımı </a:t>
            </a:r>
            <a:r>
              <a:rPr lang="tr-TR" dirty="0" err="1"/>
              <a:t>işlemiyen</a:t>
            </a:r>
            <a:r>
              <a:rPr lang="tr-TR" dirty="0"/>
              <a:t> süreler kadar uzar.</a:t>
            </a:r>
          </a:p>
          <a:p>
            <a:pPr marL="0" indent="0">
              <a:buNone/>
            </a:pPr>
            <a:r>
              <a:rPr lang="tr-TR" dirty="0"/>
              <a:t>Bu hükmün uygulanması için mücbir sebebin malûm olması veya ilgililer tarafından ispat veya tevsik edilmesi lâzımdır.</a:t>
            </a:r>
          </a:p>
          <a:p>
            <a:pPr marL="0" indent="0">
              <a:buNone/>
            </a:pPr>
            <a:r>
              <a:rPr lang="tr-TR" dirty="0" smtClean="0"/>
              <a:t> </a:t>
            </a:r>
            <a:r>
              <a:rPr lang="tr-TR" dirty="0"/>
              <a:t>Maliye Bakanlığı, mücbir sebep sayılan haller nedeniyle; bölge, il, ilçe, mahal veya afete maruz kalanlar itibarıyla mücbir sebep hali ilân etmeye ve bu sürede vergi ödevlerinden yerine getirilemeyecek olanları tespit etmeye yetkilidir. Bu yetki vergi türleri ve işyerleri itibarıyla; beyannamelerin toplulaştırılması, yeni beyanname verme süreleri belirlenmesi ve beyanname verme zorunluluğunun kaldırılması şeklinde de kullanılabilir.</a:t>
            </a:r>
          </a:p>
          <a:p>
            <a:endParaRPr lang="tr-TR" dirty="0" smtClean="0"/>
          </a:p>
          <a:p>
            <a:endParaRPr lang="tr-TR" dirty="0" smtClean="0"/>
          </a:p>
          <a:p>
            <a:endParaRPr lang="tr-TR" dirty="0"/>
          </a:p>
          <a:p>
            <a:endParaRPr lang="tr-TR" dirty="0" smtClean="0"/>
          </a:p>
          <a:p>
            <a:endParaRPr lang="tr-TR" dirty="0"/>
          </a:p>
        </p:txBody>
      </p:sp>
    </p:spTree>
    <p:extLst>
      <p:ext uri="{BB962C8B-B14F-4D97-AF65-F5344CB8AC3E}">
        <p14:creationId xmlns:p14="http://schemas.microsoft.com/office/powerpoint/2010/main" val="1245249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17043" y="394636"/>
            <a:ext cx="10433785" cy="1260909"/>
          </a:xfrm>
        </p:spPr>
        <p:txBody>
          <a:bodyPr>
            <a:normAutofit/>
          </a:bodyPr>
          <a:lstStyle/>
          <a:p>
            <a:r>
              <a:rPr lang="tr-TR" b="1" dirty="0" smtClean="0">
                <a:solidFill>
                  <a:srgbClr val="FF0000"/>
                </a:solidFill>
              </a:rPr>
              <a:t>A-518 </a:t>
            </a:r>
            <a:r>
              <a:rPr lang="tr-TR" b="1" dirty="0" err="1" smtClean="0">
                <a:solidFill>
                  <a:srgbClr val="FF0000"/>
                </a:solidFill>
              </a:rPr>
              <a:t>Nolu</a:t>
            </a:r>
            <a:r>
              <a:rPr lang="tr-TR" b="1" dirty="0" smtClean="0">
                <a:solidFill>
                  <a:srgbClr val="FF0000"/>
                </a:solidFill>
              </a:rPr>
              <a:t> VUK GT Ve 2020/3 İÇ GENELGESİNE </a:t>
            </a:r>
            <a:br>
              <a:rPr lang="tr-TR" b="1" dirty="0" smtClean="0">
                <a:solidFill>
                  <a:srgbClr val="FF0000"/>
                </a:solidFill>
              </a:rPr>
            </a:br>
            <a:r>
              <a:rPr lang="tr-TR" b="1" dirty="0" smtClean="0">
                <a:solidFill>
                  <a:srgbClr val="FF0000"/>
                </a:solidFill>
              </a:rPr>
              <a:t>GÖRE MÜCBİR SEBEP</a:t>
            </a:r>
            <a:endParaRPr lang="tr-TR" b="1" dirty="0">
              <a:solidFill>
                <a:srgbClr val="FF0000"/>
              </a:solidFill>
            </a:endParaRPr>
          </a:p>
        </p:txBody>
      </p:sp>
      <p:sp>
        <p:nvSpPr>
          <p:cNvPr id="3" name="İçerik Yer Tutucusu 2"/>
          <p:cNvSpPr>
            <a:spLocks noGrp="1"/>
          </p:cNvSpPr>
          <p:nvPr>
            <p:ph idx="1"/>
          </p:nvPr>
        </p:nvSpPr>
        <p:spPr>
          <a:xfrm>
            <a:off x="1145406" y="1501541"/>
            <a:ext cx="10761044" cy="4937760"/>
          </a:xfrm>
        </p:spPr>
        <p:txBody>
          <a:bodyPr>
            <a:normAutofit/>
          </a:bodyPr>
          <a:lstStyle/>
          <a:p>
            <a:r>
              <a:rPr lang="tr-TR" dirty="0" smtClean="0">
                <a:solidFill>
                  <a:srgbClr val="FF0000"/>
                </a:solidFill>
              </a:rPr>
              <a:t>MÜCBİR SEBEBİN DÖNEMİ: </a:t>
            </a:r>
            <a:r>
              <a:rPr lang="tr-TR" dirty="0" smtClean="0"/>
              <a:t>1/4/2020 </a:t>
            </a:r>
            <a:r>
              <a:rPr lang="tr-TR" dirty="0"/>
              <a:t>ila 30/6/2020 (bu tarihler dâhil) tarihleri </a:t>
            </a:r>
            <a:r>
              <a:rPr lang="tr-TR" dirty="0" smtClean="0"/>
              <a:t>arası</a:t>
            </a:r>
          </a:p>
          <a:p>
            <a:r>
              <a:rPr lang="tr-TR" dirty="0" smtClean="0">
                <a:solidFill>
                  <a:srgbClr val="FF0000"/>
                </a:solidFill>
              </a:rPr>
              <a:t>BEYAN </a:t>
            </a:r>
            <a:r>
              <a:rPr lang="tr-TR" dirty="0">
                <a:solidFill>
                  <a:srgbClr val="FF0000"/>
                </a:solidFill>
              </a:rPr>
              <a:t>SÜRESİ UZATILAN </a:t>
            </a:r>
            <a:r>
              <a:rPr lang="tr-TR" dirty="0" smtClean="0">
                <a:solidFill>
                  <a:srgbClr val="FF0000"/>
                </a:solidFill>
              </a:rPr>
              <a:t>BEYANNAMELER:</a:t>
            </a:r>
          </a:p>
          <a:p>
            <a:r>
              <a:rPr lang="tr-TR" dirty="0"/>
              <a:t>Muhtasar </a:t>
            </a:r>
            <a:r>
              <a:rPr lang="tr-TR" dirty="0" smtClean="0"/>
              <a:t>Beyannameler </a:t>
            </a:r>
            <a:r>
              <a:rPr lang="tr-TR" dirty="0"/>
              <a:t>(Muhtasar ve Prim Hizmet Beyannameleri dâhil verilmesi),</a:t>
            </a:r>
          </a:p>
          <a:p>
            <a:r>
              <a:rPr lang="tr-TR" dirty="0" err="1" smtClean="0"/>
              <a:t>Kdv</a:t>
            </a:r>
            <a:r>
              <a:rPr lang="tr-TR" dirty="0" smtClean="0"/>
              <a:t> Beyannameleri,</a:t>
            </a:r>
            <a:endParaRPr lang="tr-TR" dirty="0"/>
          </a:p>
          <a:p>
            <a:r>
              <a:rPr lang="tr-TR" dirty="0" smtClean="0"/>
              <a:t>“</a:t>
            </a:r>
            <a:r>
              <a:rPr lang="tr-TR" dirty="0"/>
              <a:t>Form </a:t>
            </a:r>
            <a:r>
              <a:rPr lang="tr-TR" dirty="0" err="1"/>
              <a:t>Ba-Bs</a:t>
            </a:r>
            <a:r>
              <a:rPr lang="tr-TR" dirty="0"/>
              <a:t>” bildirimlerinin verilme ve oluşturulması,</a:t>
            </a:r>
          </a:p>
          <a:p>
            <a:r>
              <a:rPr lang="tr-TR" dirty="0" smtClean="0"/>
              <a:t>“</a:t>
            </a:r>
            <a:r>
              <a:rPr lang="tr-TR" dirty="0"/>
              <a:t>Elektronik Defter </a:t>
            </a:r>
            <a:r>
              <a:rPr lang="tr-TR" dirty="0" err="1"/>
              <a:t>Beratları”nın</a:t>
            </a:r>
            <a:r>
              <a:rPr lang="tr-TR" dirty="0"/>
              <a:t> </a:t>
            </a:r>
            <a:r>
              <a:rPr lang="tr-TR" dirty="0" smtClean="0"/>
              <a:t>yüklenme, </a:t>
            </a:r>
            <a:r>
              <a:rPr lang="tr-TR" dirty="0">
                <a:solidFill>
                  <a:srgbClr val="FF0000"/>
                </a:solidFill>
              </a:rPr>
              <a:t>süreleri 27/7/2020 Pazartesi gününe kadar </a:t>
            </a:r>
            <a:r>
              <a:rPr lang="tr-TR" dirty="0"/>
              <a:t>uzatıldı.</a:t>
            </a:r>
          </a:p>
          <a:p>
            <a:r>
              <a:rPr lang="tr-TR" dirty="0" smtClean="0">
                <a:solidFill>
                  <a:srgbClr val="002060"/>
                </a:solidFill>
              </a:rPr>
              <a:t>Bu beyannameler üzerine tahakkuk eden vergilerin ödeme </a:t>
            </a:r>
            <a:r>
              <a:rPr lang="tr-TR" dirty="0">
                <a:solidFill>
                  <a:srgbClr val="002060"/>
                </a:solidFill>
              </a:rPr>
              <a:t>süreleri ise sırasıyla </a:t>
            </a:r>
            <a:r>
              <a:rPr lang="tr-TR" dirty="0">
                <a:solidFill>
                  <a:srgbClr val="FF0000"/>
                </a:solidFill>
              </a:rPr>
              <a:t>27/10/2020 Salı, 27/11/2020 Cuma ve 28/12/2020 Pazartesi</a:t>
            </a:r>
            <a:r>
              <a:rPr lang="tr-TR" dirty="0">
                <a:solidFill>
                  <a:srgbClr val="002060"/>
                </a:solidFill>
              </a:rPr>
              <a:t> günü sonuna kadar </a:t>
            </a:r>
            <a:r>
              <a:rPr lang="tr-TR" dirty="0" smtClean="0">
                <a:solidFill>
                  <a:srgbClr val="002060"/>
                </a:solidFill>
              </a:rPr>
              <a:t>uzatıldı.</a:t>
            </a:r>
          </a:p>
          <a:p>
            <a:r>
              <a:rPr lang="tr-TR" dirty="0" smtClean="0">
                <a:solidFill>
                  <a:srgbClr val="0070C0"/>
                </a:solidFill>
              </a:rPr>
              <a:t>KV beyannamesi şu an itibariyle kapsam </a:t>
            </a:r>
            <a:r>
              <a:rPr lang="tr-TR" dirty="0" smtClean="0">
                <a:solidFill>
                  <a:srgbClr val="0070C0"/>
                </a:solidFill>
              </a:rPr>
              <a:t>dışında</a:t>
            </a:r>
          </a:p>
          <a:p>
            <a:r>
              <a:rPr lang="tr-TR" dirty="0" smtClean="0">
                <a:solidFill>
                  <a:srgbClr val="0070C0"/>
                </a:solidFill>
              </a:rPr>
              <a:t>Damga vergisi beyannameleri de uzatılmamıştır.</a:t>
            </a:r>
            <a:endParaRPr lang="tr-TR" dirty="0" smtClean="0">
              <a:solidFill>
                <a:srgbClr val="0070C0"/>
              </a:solidFill>
            </a:endParaRPr>
          </a:p>
          <a:p>
            <a:r>
              <a:rPr lang="tr-TR" dirty="0" smtClean="0">
                <a:solidFill>
                  <a:srgbClr val="0070C0"/>
                </a:solidFill>
              </a:rPr>
              <a:t>Martta verilmesi gereken KDV beyanı Nisan’a ertelenmiş durumda. Bu beyanname de mücbir sebep kapsamına girer mi</a:t>
            </a:r>
            <a:r>
              <a:rPr lang="tr-TR" dirty="0" smtClean="0">
                <a:solidFill>
                  <a:srgbClr val="0070C0"/>
                </a:solidFill>
              </a:rPr>
              <a:t>? Kanaatimizce hayır.</a:t>
            </a:r>
            <a:endParaRPr lang="tr-TR" dirty="0" smtClean="0">
              <a:solidFill>
                <a:srgbClr val="0070C0"/>
              </a:solidFill>
            </a:endParaRPr>
          </a:p>
        </p:txBody>
      </p:sp>
    </p:spTree>
    <p:extLst>
      <p:ext uri="{BB962C8B-B14F-4D97-AF65-F5344CB8AC3E}">
        <p14:creationId xmlns:p14="http://schemas.microsoft.com/office/powerpoint/2010/main" val="6640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1293</TotalTime>
  <Words>2001</Words>
  <Application>Microsoft Office PowerPoint</Application>
  <PresentationFormat>Geniş ekran</PresentationFormat>
  <Paragraphs>220</Paragraphs>
  <Slides>22</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Arial</vt:lpstr>
      <vt:lpstr>Calibri</vt:lpstr>
      <vt:lpstr>Century Gothic</vt:lpstr>
      <vt:lpstr>Wingdings 3</vt:lpstr>
      <vt:lpstr>Duman</vt:lpstr>
      <vt:lpstr>        CORONA MEVZUATI</vt:lpstr>
      <vt:lpstr>KONU BAŞLIKLARI</vt:lpstr>
      <vt:lpstr>1-KISA ÇALIŞMA ÖDENEĞİ VE YARARLANMA ŞARTLARI</vt:lpstr>
      <vt:lpstr>KISA ÇALIŞMA ÖDENEĞİ-Devamı</vt:lpstr>
      <vt:lpstr>KISA ÇALIŞMA ÖDENEĞİ-Devamı</vt:lpstr>
      <vt:lpstr>KISA ÇALIŞMA ÖDENEĞİ-Devamı</vt:lpstr>
      <vt:lpstr>KISA ÇALIŞMA ÖDENEĞİ-Devamı</vt:lpstr>
      <vt:lpstr>2- BAZI KV MÜKELLEFLERİ VE TÜM GV MÜKELLEFLERİ İÇİN MÜBİR SEBEP İLAN EDİLDİ.</vt:lpstr>
      <vt:lpstr>A-518 Nolu VUK GT Ve 2020/3 İÇ GENELGESİNE  GÖRE MÜCBİR SEBEP</vt:lpstr>
      <vt:lpstr>B-KAPSAMA GİREN MÜKELLEFLER</vt:lpstr>
      <vt:lpstr>C-DİĞER MÜKELLEFLER</vt:lpstr>
      <vt:lpstr>D-Kendisi Koronavirüs Hastalığına Yakalanan Mükelleflerin Durumu</vt:lpstr>
      <vt:lpstr>E-YANLIŞ OLAN ANA FAALİYET KODU NASIL DEĞİŞTİRİLİR. 2020/3 SAYILI İÇ GENELGE</vt:lpstr>
      <vt:lpstr>F-Ana faaliyetin tespitine örnek çalışma-Yaralanır-</vt:lpstr>
      <vt:lpstr>Ana faaliyetin tespitine örnek çalışma-yararlanamaz</vt:lpstr>
      <vt:lpstr>3- 26.03.2020 tarihli ve 7226 sayılı kanun ile getirilen ekonomik ve mali önlemler</vt:lpstr>
      <vt:lpstr>3- 26.03.2020 tarihli ve 7226 sayılı kanun ile getirilen ekonomik ve mali önlemler</vt:lpstr>
      <vt:lpstr>4-İHRAÇ KAYITLI SATIŞLARDA 3 AYLIK EK SÜRE VERİLDİ.</vt:lpstr>
      <vt:lpstr>5-MÜCBİR SEBEP KAPSAMINDA OLAN MÜKELLEFLERİN KISMİ TEVKİFAT YÜKÜMLÜLÜĞÜNE ARA VERİLDİ </vt:lpstr>
      <vt:lpstr>6-MÜCBİR SEBEP KAPSAMINDA OLAN MÜKELLEFLERİN SGK PRİM ÖDEMELERİ ERTELENDİ-(Bağkur ve SSK) </vt:lpstr>
      <vt:lpstr>7-CORONA SEBEBİ İLE DEĞİŞEN DİĞER MEVZUAT</vt:lpstr>
      <vt:lpstr>7-CORONA SEBEBİ İLE DEĞİŞEN DİĞER MEVZUAT</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CORONA MEVZUATI</dc:title>
  <dc:creator>TUNAHAN SOYLU</dc:creator>
  <cp:lastModifiedBy>TUNAHAN SOYLU</cp:lastModifiedBy>
  <cp:revision>73</cp:revision>
  <dcterms:created xsi:type="dcterms:W3CDTF">2020-04-06T12:59:41Z</dcterms:created>
  <dcterms:modified xsi:type="dcterms:W3CDTF">2020-04-15T15:25:48Z</dcterms:modified>
</cp:coreProperties>
</file>