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2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8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00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9409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9637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419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954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401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92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06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91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479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08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64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07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22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13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8E6A6-4344-4663-9AB4-22242070B66B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8AE5213-8A29-49BD-9DCA-D0398D680C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49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Hazır Yemek Sektörü Özellikli Konular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3136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Özellikli Konular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296785"/>
            <a:ext cx="8915400" cy="5378335"/>
          </a:xfrm>
        </p:spPr>
        <p:txBody>
          <a:bodyPr>
            <a:normAutofit/>
          </a:bodyPr>
          <a:lstStyle/>
          <a:p>
            <a:r>
              <a:rPr lang="tr-TR" dirty="0" smtClean="0"/>
              <a:t>Serbest bölgeye yapılan mal teslimi KDV den istisna olup, hizmet teslimi KDV’ye tabidir. Bu kapsamda Serbest bölgeye yapılan hazır yemek satışı KDV’ye tabi midir?</a:t>
            </a:r>
          </a:p>
          <a:p>
            <a:r>
              <a:rPr lang="tr-TR" dirty="0" err="1" smtClean="0"/>
              <a:t>Cevap:KDV’ye</a:t>
            </a:r>
            <a:r>
              <a:rPr lang="tr-TR" dirty="0" smtClean="0"/>
              <a:t> tabidir</a:t>
            </a:r>
          </a:p>
          <a:p>
            <a:r>
              <a:rPr lang="tr-TR" dirty="0" smtClean="0"/>
              <a:t>Yemek faturasında ekmeklerin ayrıca gösterilmesi durumunda ekmek için ekmeğin tabi olduğu KDV oranı uygulanır mı?</a:t>
            </a:r>
          </a:p>
          <a:p>
            <a:r>
              <a:rPr lang="tr-TR" dirty="0" smtClean="0"/>
              <a:t>Cevap:%8</a:t>
            </a:r>
          </a:p>
          <a:p>
            <a:r>
              <a:rPr lang="tr-TR" dirty="0" smtClean="0"/>
              <a:t>Malzemesi müşteriye ait olmak üzere, yemeğin hazırlanıp, çalışanlara sunulmasında KDV oranı ne olmalıdır. </a:t>
            </a:r>
          </a:p>
          <a:p>
            <a:r>
              <a:rPr lang="tr-TR" dirty="0" smtClean="0"/>
              <a:t>Cevap: %18</a:t>
            </a:r>
          </a:p>
          <a:p>
            <a:r>
              <a:rPr lang="tr-TR" dirty="0" smtClean="0"/>
              <a:t>Toptancı </a:t>
            </a:r>
            <a:r>
              <a:rPr lang="tr-TR" dirty="0"/>
              <a:t>halinden alınan Sebze meyvede </a:t>
            </a:r>
            <a:r>
              <a:rPr lang="tr-TR" dirty="0" err="1"/>
              <a:t>KDv</a:t>
            </a:r>
            <a:r>
              <a:rPr lang="tr-TR" dirty="0"/>
              <a:t> oranı 1 iken piyasadan alınanlarda %8 </a:t>
            </a:r>
            <a:r>
              <a:rPr lang="tr-TR" dirty="0" err="1" smtClean="0"/>
              <a:t>dir</a:t>
            </a:r>
            <a:endParaRPr lang="tr-TR" dirty="0" smtClean="0"/>
          </a:p>
          <a:p>
            <a:r>
              <a:rPr lang="tr-TR" dirty="0"/>
              <a:t>14/03/2012 tarih ve B.07.1.GİB.4.27.15.02-11-1225-12-13 sayılı muktezaya göre yıllık sözleşme yapılması halinde fatura aylık olarak düzenlenebilir. Ancak ay atlanmamak şartıyla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890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Aylık yada üçer aylık dönemlerde maliyet hesaplarını kullanmak zorunda değiliz.</a:t>
            </a:r>
          </a:p>
          <a:p>
            <a:r>
              <a:rPr lang="tr-TR" dirty="0" smtClean="0"/>
              <a:t>Yemek hizmeti yanında başkaca hizmetlerin verilmesi, yada başkaca ürünlerin satılması durumunda ilgili hizmetin yada mal tabi olduğu </a:t>
            </a:r>
            <a:r>
              <a:rPr lang="tr-TR" dirty="0" err="1" smtClean="0"/>
              <a:t>kdv</a:t>
            </a:r>
            <a:r>
              <a:rPr lang="tr-TR" dirty="0" smtClean="0"/>
              <a:t> oranı kullanılmalıdır.</a:t>
            </a:r>
          </a:p>
          <a:p>
            <a:r>
              <a:rPr lang="tr-TR" dirty="0" smtClean="0"/>
              <a:t>Yemek kartları ile satış yapılması durumunda bu satışların faturaları aylık olarak düzenlenebilmektedir.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9323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KDV </a:t>
            </a:r>
            <a:r>
              <a:rPr lang="tr-TR" dirty="0" err="1" smtClean="0">
                <a:solidFill>
                  <a:srgbClr val="FF0000"/>
                </a:solidFill>
              </a:rPr>
              <a:t>Tevkifat</a:t>
            </a:r>
            <a:r>
              <a:rPr lang="tr-TR" dirty="0" smtClean="0">
                <a:solidFill>
                  <a:srgbClr val="FF0000"/>
                </a:solidFill>
              </a:rPr>
              <a:t> Oranları</a:t>
            </a:r>
            <a:endParaRPr lang="tr-TR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327421"/>
              </p:ext>
            </p:extLst>
          </p:nvPr>
        </p:nvGraphicFramePr>
        <p:xfrm>
          <a:off x="838200" y="1825625"/>
          <a:ext cx="9835342" cy="1283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2353"/>
                <a:gridCol w="2651760"/>
                <a:gridCol w="1521229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dirty="0">
                          <a:effectLst/>
                        </a:rPr>
                        <a:t>İşlemin Nevi</a:t>
                      </a:r>
                      <a:endParaRPr lang="tr-TR" dirty="0">
                        <a:effectLst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b="1" dirty="0" err="1">
                          <a:effectLst/>
                        </a:rPr>
                        <a:t>Tevkifat</a:t>
                      </a:r>
                      <a:r>
                        <a:rPr lang="tr-TR" b="1" dirty="0">
                          <a:effectLst/>
                        </a:rPr>
                        <a:t> Yapacak Olanlar</a:t>
                      </a:r>
                      <a:endParaRPr lang="tr-TR" dirty="0">
                        <a:effectLst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b="1" dirty="0" err="1" smtClean="0">
                          <a:effectLst/>
                        </a:rPr>
                        <a:t>Tevkifat</a:t>
                      </a:r>
                      <a:r>
                        <a:rPr lang="tr-TR" b="1" baseline="0" dirty="0" smtClean="0">
                          <a:effectLst/>
                        </a:rPr>
                        <a:t> Oranı</a:t>
                      </a:r>
                      <a:endParaRPr lang="tr-TR" dirty="0">
                        <a:effectLst/>
                      </a:endParaRP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Yapım işleri ile bu işlerle birlikte ifa edilen mühendislik-mimarlık ve etüt-proje hizmetleri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*Belirlenmiş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>
                          <a:effectLst/>
                        </a:rPr>
                        <a:t> </a:t>
                      </a:r>
                      <a:r>
                        <a:rPr lang="tr-TR" dirty="0">
                          <a:effectLst/>
                        </a:rPr>
                        <a:t>3/10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Etüt, plan-proje, danışmanlık, denetim ve benzeri hizmetler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*Belirlenmiş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>
                          <a:effectLst/>
                        </a:rPr>
                        <a:t>9/10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Makine, teçhizat, demirbaş ve taşıtlara ait tadil, bakım ve onarım Hizmetleri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*Belirlenmiş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5/10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>
                          <a:solidFill>
                            <a:srgbClr val="FF0000"/>
                          </a:solidFill>
                          <a:effectLst/>
                        </a:rPr>
                        <a:t>Yemek servis ve organizasyon hizmetleri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>
                          <a:solidFill>
                            <a:srgbClr val="FF0000"/>
                          </a:solidFill>
                          <a:effectLst/>
                        </a:rPr>
                        <a:t>*Belirlenmiş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>
                          <a:solidFill>
                            <a:srgbClr val="FF0000"/>
                          </a:solidFill>
                          <a:effectLst/>
                        </a:rPr>
                        <a:t>5/10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>
                          <a:effectLst/>
                        </a:rPr>
                        <a:t>İşgücü temin hizmetleri (özel güvenlik ve koruma hizmetleri dahil)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9/10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Yapı denetim hizmetleri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9/10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Fason olarak yaptırılan tekstil ve konfeksiyon işleri, </a:t>
                      </a:r>
                      <a:r>
                        <a:rPr lang="tr-TR" b="1">
                          <a:effectLst/>
                        </a:rPr>
                        <a:t>çanta ve ayakkabı dikim işleri </a:t>
                      </a:r>
                      <a:r>
                        <a:rPr lang="tr-TR">
                          <a:effectLst/>
                        </a:rPr>
                        <a:t>ve bu işlere aracılık hizmetleri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5/10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Turistik mağazalara verilen müşteri bulma / götürme hizmetleri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9/10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Spor kulüplerinin yayın, reklâm ve isim hakkı gelirlerine konu İşlemleri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9/10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Temizlik, çevre ve bahçe bakım hizmetleri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7/10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Servis taşımacılığı hizmeti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5/10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Her türlü baskı ve basım hizmetleri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*Belirlenmiş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5/10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Külçe Metal Teslimleri Hurdadan elde edilenler dışındaki Bakır, Alüminyum ve Çinko külçe teslimleri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7/10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Bakır Çinko ve Alüminyum Ürünlerinin Teslimi İlk üretici ithalatçı teslimi hariç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5/10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Hurda ve Atık Teslimi(İstisnadan vazgeçilmesi halinde)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5/10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Metal, Plastik, Lastik, Kauçuk, kağıt ve cam hurda ve atıklarından elde edilen hammadde teslimi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9/10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Pamuk,Tiftik,yün ve yapağı ile ham post ve deri teslimleri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9/10</a:t>
                      </a:r>
                    </a:p>
                  </a:txBody>
                  <a:tcPr marL="63500" marR="63500" marT="63500" marB="6350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Ağaç ve orman ürünleri teslimi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>
                          <a:effectLst/>
                        </a:rPr>
                        <a:t>KDV Mükellefleri ve Belirlenmiş Alıcılar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>
                          <a:effectLst/>
                        </a:rPr>
                        <a:t>5/10</a:t>
                      </a:r>
                    </a:p>
                  </a:txBody>
                  <a:tcPr marL="63500" marR="63500" marT="63500" marB="63500" anchor="ctr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889040"/>
              </p:ext>
            </p:extLst>
          </p:nvPr>
        </p:nvGraphicFramePr>
        <p:xfrm>
          <a:off x="9118600" y="719666"/>
          <a:ext cx="1041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</a:tblGrid>
              <a:tr h="271935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1935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13727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</TotalTime>
  <Words>423</Words>
  <Application>Microsoft Office PowerPoint</Application>
  <PresentationFormat>Geniş ekran</PresentationFormat>
  <Paragraphs>76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Duman</vt:lpstr>
      <vt:lpstr>Hazır Yemek Sektörü Özellikli Konular</vt:lpstr>
      <vt:lpstr>Özellikli Konular</vt:lpstr>
      <vt:lpstr>PowerPoint Sunusu</vt:lpstr>
      <vt:lpstr>KDV Tevkifat Oranları</vt:lpstr>
    </vt:vector>
  </TitlesOfParts>
  <Company>Silentall Unattended Installer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Hazır Yemek Sektörü Özellikli Konular</dc:title>
  <dc:creator>TUNAHAN SOYLU</dc:creator>
  <cp:lastModifiedBy>TUNAHAN SOYLU</cp:lastModifiedBy>
  <cp:revision>6</cp:revision>
  <dcterms:created xsi:type="dcterms:W3CDTF">2019-06-26T18:39:34Z</dcterms:created>
  <dcterms:modified xsi:type="dcterms:W3CDTF">2019-06-28T16:29:56Z</dcterms:modified>
</cp:coreProperties>
</file>