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257" r:id="rId3"/>
    <p:sldId id="259" r:id="rId4"/>
    <p:sldId id="260" r:id="rId5"/>
    <p:sldId id="265" r:id="rId6"/>
    <p:sldId id="261" r:id="rId7"/>
    <p:sldId id="263" r:id="rId8"/>
    <p:sldId id="264" r:id="rId9"/>
    <p:sldId id="266" r:id="rId10"/>
    <p:sldId id="267" r:id="rId11"/>
    <p:sldId id="268" r:id="rId12"/>
    <p:sldId id="269" r:id="rId13"/>
    <p:sldId id="270" r:id="rId14"/>
    <p:sldId id="271" r:id="rId15"/>
    <p:sldId id="273" r:id="rId16"/>
    <p:sldId id="272" r:id="rId17"/>
    <p:sldId id="274" r:id="rId18"/>
    <p:sldId id="275" r:id="rId19"/>
    <p:sldId id="276" r:id="rId20"/>
    <p:sldId id="277" r:id="rId21"/>
    <p:sldId id="278" r:id="rId22"/>
    <p:sldId id="279" r:id="rId23"/>
    <p:sldId id="280" r:id="rId24"/>
    <p:sldId id="281" r:id="rId25"/>
    <p:sldId id="282" r:id="rId26"/>
    <p:sldId id="283" r:id="rId2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0A309D50-9E02-4EF1-A825-D345CFA0B523}">
          <p14:sldIdLst>
            <p14:sldId id="256"/>
            <p14:sldId id="257"/>
            <p14:sldId id="259"/>
            <p14:sldId id="260"/>
            <p14:sldId id="265"/>
            <p14:sldId id="261"/>
            <p14:sldId id="263"/>
            <p14:sldId id="264"/>
            <p14:sldId id="266"/>
            <p14:sldId id="267"/>
            <p14:sldId id="268"/>
            <p14:sldId id="269"/>
            <p14:sldId id="270"/>
            <p14:sldId id="271"/>
            <p14:sldId id="273"/>
            <p14:sldId id="272"/>
            <p14:sldId id="274"/>
            <p14:sldId id="275"/>
            <p14:sldId id="276"/>
            <p14:sldId id="277"/>
            <p14:sldId id="278"/>
            <p14:sldId id="279"/>
            <p14:sldId id="280"/>
            <p14:sldId id="281"/>
            <p14:sldId id="282"/>
            <p14:sldId id="283"/>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684" autoAdjust="0"/>
  </p:normalViewPr>
  <p:slideViewPr>
    <p:cSldViewPr>
      <p:cViewPr varScale="1">
        <p:scale>
          <a:sx n="48" d="100"/>
          <a:sy n="48" d="100"/>
        </p:scale>
        <p:origin x="-1146" y="-90"/>
      </p:cViewPr>
      <p:guideLst>
        <p:guide orient="horz" pos="2160"/>
        <p:guide pos="2880"/>
      </p:guideLst>
    </p:cSldViewPr>
  </p:slideViewPr>
  <p:outlineViewPr>
    <p:cViewPr>
      <p:scale>
        <a:sx n="33" d="100"/>
        <a:sy n="33" d="100"/>
      </p:scale>
      <p:origin x="48" y="12288"/>
    </p:cViewPr>
  </p:outlineViewPr>
  <p:notesTextViewPr>
    <p:cViewPr>
      <p:scale>
        <a:sx n="1" d="1"/>
        <a:sy n="1" d="1"/>
      </p:scale>
      <p:origin x="0" y="0"/>
    </p:cViewPr>
  </p:notesTextViewPr>
  <p:sorterViewPr>
    <p:cViewPr>
      <p:scale>
        <a:sx n="100" d="100"/>
        <a:sy n="100" d="100"/>
      </p:scale>
      <p:origin x="0" y="186"/>
    </p:cViewPr>
  </p:sorterViewPr>
  <p:notesViewPr>
    <p:cSldViewPr>
      <p:cViewPr varScale="1">
        <p:scale>
          <a:sx n="38" d="100"/>
          <a:sy n="38" d="100"/>
        </p:scale>
        <p:origin x="-2262" y="-12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BCB7F07-29D7-4F28-AC37-5D2D1C8A91E7}" type="datetimeFigureOut">
              <a:rPr lang="tr-TR" smtClean="0"/>
              <a:t>11.05.2013</a:t>
            </a:fld>
            <a:endParaRPr lang="tr-T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7578754-D636-432A-BA3F-A2D3B549DD47}" type="slidenum">
              <a:rPr lang="tr-TR" smtClean="0"/>
              <a:t>‹#›</a:t>
            </a:fld>
            <a:endParaRPr lang="tr-TR"/>
          </a:p>
        </p:txBody>
      </p:sp>
    </p:spTree>
    <p:extLst>
      <p:ext uri="{BB962C8B-B14F-4D97-AF65-F5344CB8AC3E}">
        <p14:creationId xmlns:p14="http://schemas.microsoft.com/office/powerpoint/2010/main" val="15657803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1974A33C-0E78-41B9-99AE-EA46648C0D98}" type="datetimeFigureOut">
              <a:rPr lang="tr-TR" smtClean="0"/>
              <a:t>11.05.2013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D00BAFB-3E2C-4F51-A91B-23606F41879F}" type="slidenum">
              <a:rPr lang="tr-TR" smtClean="0"/>
              <a:t>‹#›</a:t>
            </a:fld>
            <a:endParaRPr lang="tr-TR"/>
          </a:p>
        </p:txBody>
      </p:sp>
    </p:spTree>
    <p:extLst>
      <p:ext uri="{BB962C8B-B14F-4D97-AF65-F5344CB8AC3E}">
        <p14:creationId xmlns:p14="http://schemas.microsoft.com/office/powerpoint/2010/main" val="23771271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1974A33C-0E78-41B9-99AE-EA46648C0D98}" type="datetimeFigureOut">
              <a:rPr lang="tr-TR" smtClean="0"/>
              <a:t>11.05.2013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D00BAFB-3E2C-4F51-A91B-23606F41879F}" type="slidenum">
              <a:rPr lang="tr-TR" smtClean="0"/>
              <a:t>‹#›</a:t>
            </a:fld>
            <a:endParaRPr lang="tr-TR"/>
          </a:p>
        </p:txBody>
      </p:sp>
    </p:spTree>
    <p:extLst>
      <p:ext uri="{BB962C8B-B14F-4D97-AF65-F5344CB8AC3E}">
        <p14:creationId xmlns:p14="http://schemas.microsoft.com/office/powerpoint/2010/main" val="20923899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1974A33C-0E78-41B9-99AE-EA46648C0D98}" type="datetimeFigureOut">
              <a:rPr lang="tr-TR" smtClean="0"/>
              <a:t>11.05.2013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D00BAFB-3E2C-4F51-A91B-23606F41879F}" type="slidenum">
              <a:rPr lang="tr-TR" smtClean="0"/>
              <a:t>‹#›</a:t>
            </a:fld>
            <a:endParaRPr lang="tr-TR"/>
          </a:p>
        </p:txBody>
      </p:sp>
    </p:spTree>
    <p:extLst>
      <p:ext uri="{BB962C8B-B14F-4D97-AF65-F5344CB8AC3E}">
        <p14:creationId xmlns:p14="http://schemas.microsoft.com/office/powerpoint/2010/main" val="24656472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1974A33C-0E78-41B9-99AE-EA46648C0D98}" type="datetimeFigureOut">
              <a:rPr lang="tr-TR" smtClean="0"/>
              <a:t>11.05.2013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D00BAFB-3E2C-4F51-A91B-23606F41879F}" type="slidenum">
              <a:rPr lang="tr-TR" smtClean="0"/>
              <a:t>‹#›</a:t>
            </a:fld>
            <a:endParaRPr lang="tr-TR"/>
          </a:p>
        </p:txBody>
      </p:sp>
    </p:spTree>
    <p:extLst>
      <p:ext uri="{BB962C8B-B14F-4D97-AF65-F5344CB8AC3E}">
        <p14:creationId xmlns:p14="http://schemas.microsoft.com/office/powerpoint/2010/main" val="19339313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974A33C-0E78-41B9-99AE-EA46648C0D98}" type="datetimeFigureOut">
              <a:rPr lang="tr-TR" smtClean="0"/>
              <a:t>11.05.2013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D00BAFB-3E2C-4F51-A91B-23606F41879F}" type="slidenum">
              <a:rPr lang="tr-TR" smtClean="0"/>
              <a:t>‹#›</a:t>
            </a:fld>
            <a:endParaRPr lang="tr-TR"/>
          </a:p>
        </p:txBody>
      </p:sp>
    </p:spTree>
    <p:extLst>
      <p:ext uri="{BB962C8B-B14F-4D97-AF65-F5344CB8AC3E}">
        <p14:creationId xmlns:p14="http://schemas.microsoft.com/office/powerpoint/2010/main" val="23289144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1974A33C-0E78-41B9-99AE-EA46648C0D98}" type="datetimeFigureOut">
              <a:rPr lang="tr-TR" smtClean="0"/>
              <a:t>11.05.2013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D00BAFB-3E2C-4F51-A91B-23606F41879F}" type="slidenum">
              <a:rPr lang="tr-TR" smtClean="0"/>
              <a:t>‹#›</a:t>
            </a:fld>
            <a:endParaRPr lang="tr-TR"/>
          </a:p>
        </p:txBody>
      </p:sp>
    </p:spTree>
    <p:extLst>
      <p:ext uri="{BB962C8B-B14F-4D97-AF65-F5344CB8AC3E}">
        <p14:creationId xmlns:p14="http://schemas.microsoft.com/office/powerpoint/2010/main" val="29314364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1974A33C-0E78-41B9-99AE-EA46648C0D98}" type="datetimeFigureOut">
              <a:rPr lang="tr-TR" smtClean="0"/>
              <a:t>11.05.2013</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2D00BAFB-3E2C-4F51-A91B-23606F41879F}" type="slidenum">
              <a:rPr lang="tr-TR" smtClean="0"/>
              <a:t>‹#›</a:t>
            </a:fld>
            <a:endParaRPr lang="tr-TR"/>
          </a:p>
        </p:txBody>
      </p:sp>
    </p:spTree>
    <p:extLst>
      <p:ext uri="{BB962C8B-B14F-4D97-AF65-F5344CB8AC3E}">
        <p14:creationId xmlns:p14="http://schemas.microsoft.com/office/powerpoint/2010/main" val="7387993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1974A33C-0E78-41B9-99AE-EA46648C0D98}" type="datetimeFigureOut">
              <a:rPr lang="tr-TR" smtClean="0"/>
              <a:t>11.05.2013</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2D00BAFB-3E2C-4F51-A91B-23606F41879F}" type="slidenum">
              <a:rPr lang="tr-TR" smtClean="0"/>
              <a:t>‹#›</a:t>
            </a:fld>
            <a:endParaRPr lang="tr-TR"/>
          </a:p>
        </p:txBody>
      </p:sp>
    </p:spTree>
    <p:extLst>
      <p:ext uri="{BB962C8B-B14F-4D97-AF65-F5344CB8AC3E}">
        <p14:creationId xmlns:p14="http://schemas.microsoft.com/office/powerpoint/2010/main" val="10921936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74A33C-0E78-41B9-99AE-EA46648C0D98}" type="datetimeFigureOut">
              <a:rPr lang="tr-TR" smtClean="0"/>
              <a:t>11.05.2013</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2D00BAFB-3E2C-4F51-A91B-23606F41879F}" type="slidenum">
              <a:rPr lang="tr-TR" smtClean="0"/>
              <a:t>‹#›</a:t>
            </a:fld>
            <a:endParaRPr lang="tr-TR"/>
          </a:p>
        </p:txBody>
      </p:sp>
    </p:spTree>
    <p:extLst>
      <p:ext uri="{BB962C8B-B14F-4D97-AF65-F5344CB8AC3E}">
        <p14:creationId xmlns:p14="http://schemas.microsoft.com/office/powerpoint/2010/main" val="20958501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74A33C-0E78-41B9-99AE-EA46648C0D98}" type="datetimeFigureOut">
              <a:rPr lang="tr-TR" smtClean="0"/>
              <a:t>11.05.2013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D00BAFB-3E2C-4F51-A91B-23606F41879F}" type="slidenum">
              <a:rPr lang="tr-TR" smtClean="0"/>
              <a:t>‹#›</a:t>
            </a:fld>
            <a:endParaRPr lang="tr-TR"/>
          </a:p>
        </p:txBody>
      </p:sp>
    </p:spTree>
    <p:extLst>
      <p:ext uri="{BB962C8B-B14F-4D97-AF65-F5344CB8AC3E}">
        <p14:creationId xmlns:p14="http://schemas.microsoft.com/office/powerpoint/2010/main" val="2835027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74A33C-0E78-41B9-99AE-EA46648C0D98}" type="datetimeFigureOut">
              <a:rPr lang="tr-TR" smtClean="0"/>
              <a:t>11.05.2013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D00BAFB-3E2C-4F51-A91B-23606F41879F}" type="slidenum">
              <a:rPr lang="tr-TR" smtClean="0"/>
              <a:t>‹#›</a:t>
            </a:fld>
            <a:endParaRPr lang="tr-TR"/>
          </a:p>
        </p:txBody>
      </p:sp>
    </p:spTree>
    <p:extLst>
      <p:ext uri="{BB962C8B-B14F-4D97-AF65-F5344CB8AC3E}">
        <p14:creationId xmlns:p14="http://schemas.microsoft.com/office/powerpoint/2010/main" val="20997157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74A33C-0E78-41B9-99AE-EA46648C0D98}" type="datetimeFigureOut">
              <a:rPr lang="tr-TR" smtClean="0"/>
              <a:t>11.05.2013</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00BAFB-3E2C-4F51-A91B-23606F41879F}" type="slidenum">
              <a:rPr lang="tr-TR" smtClean="0"/>
              <a:t>‹#›</a:t>
            </a:fld>
            <a:endParaRPr lang="tr-TR"/>
          </a:p>
        </p:txBody>
      </p:sp>
    </p:spTree>
    <p:extLst>
      <p:ext uri="{BB962C8B-B14F-4D97-AF65-F5344CB8AC3E}">
        <p14:creationId xmlns:p14="http://schemas.microsoft.com/office/powerpoint/2010/main" val="6947542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060848"/>
            <a:ext cx="7772400" cy="1800200"/>
          </a:xfrm>
        </p:spPr>
        <p:txBody>
          <a:bodyPr>
            <a:normAutofit fontScale="90000"/>
          </a:bodyPr>
          <a:lstStyle/>
          <a:p>
            <a:r>
              <a:rPr lang="tr-TR" dirty="0" smtClean="0"/>
              <a:t/>
            </a:r>
            <a:br>
              <a:rPr lang="tr-TR" dirty="0" smtClean="0"/>
            </a:br>
            <a:r>
              <a:rPr lang="tr-TR" dirty="0" smtClean="0"/>
              <a:t/>
            </a:r>
            <a:br>
              <a:rPr lang="tr-TR" dirty="0" smtClean="0"/>
            </a:br>
            <a:r>
              <a:rPr lang="tr-TR" dirty="0" smtClean="0"/>
              <a:t/>
            </a:r>
            <a:br>
              <a:rPr lang="tr-TR" dirty="0" smtClean="0"/>
            </a:br>
            <a:r>
              <a:rPr lang="tr-TR" dirty="0" smtClean="0">
                <a:solidFill>
                  <a:schemeClr val="tx2">
                    <a:lumMod val="60000"/>
                    <a:lumOff val="40000"/>
                  </a:schemeClr>
                </a:solidFill>
              </a:rPr>
              <a:t>Vergi İncelemesi ve </a:t>
            </a:r>
            <a:br>
              <a:rPr lang="tr-TR" dirty="0" smtClean="0">
                <a:solidFill>
                  <a:schemeClr val="tx2">
                    <a:lumMod val="60000"/>
                    <a:lumOff val="40000"/>
                  </a:schemeClr>
                </a:solidFill>
              </a:rPr>
            </a:br>
            <a:r>
              <a:rPr lang="tr-TR" dirty="0" smtClean="0">
                <a:solidFill>
                  <a:schemeClr val="tx2">
                    <a:lumMod val="60000"/>
                    <a:lumOff val="40000"/>
                  </a:schemeClr>
                </a:solidFill>
              </a:rPr>
              <a:t>Mükellef Hakları</a:t>
            </a:r>
            <a:endParaRPr lang="tr-TR" dirty="0">
              <a:solidFill>
                <a:schemeClr val="tx2">
                  <a:lumMod val="60000"/>
                  <a:lumOff val="40000"/>
                </a:schemeClr>
              </a:solidFill>
            </a:endParaRPr>
          </a:p>
        </p:txBody>
      </p:sp>
      <p:sp>
        <p:nvSpPr>
          <p:cNvPr id="3" name="Subtitle 2"/>
          <p:cNvSpPr>
            <a:spLocks noGrp="1"/>
          </p:cNvSpPr>
          <p:nvPr>
            <p:ph type="subTitle" idx="1"/>
          </p:nvPr>
        </p:nvSpPr>
        <p:spPr>
          <a:xfrm>
            <a:off x="1371600" y="4365104"/>
            <a:ext cx="6400800" cy="1273696"/>
          </a:xfrm>
        </p:spPr>
        <p:txBody>
          <a:bodyPr>
            <a:normAutofit fontScale="62500" lnSpcReduction="20000"/>
          </a:bodyPr>
          <a:lstStyle/>
          <a:p>
            <a:endParaRPr lang="tr-TR" dirty="0" smtClean="0"/>
          </a:p>
          <a:p>
            <a:endParaRPr lang="tr-TR" dirty="0"/>
          </a:p>
          <a:p>
            <a:r>
              <a:rPr lang="tr-TR" dirty="0" smtClean="0"/>
              <a:t>Tunahan SOYLU</a:t>
            </a:r>
          </a:p>
          <a:p>
            <a:r>
              <a:rPr lang="tr-TR" dirty="0" smtClean="0"/>
              <a:t>Yeminli Mali Müşavir</a:t>
            </a:r>
          </a:p>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a:p>
        </p:txBody>
      </p:sp>
      <p:pic>
        <p:nvPicPr>
          <p:cNvPr id="5122" name="Picture 2" descr="C:\Users\Tunahan\Desktop\logo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5656" y="476672"/>
            <a:ext cx="5832648" cy="25202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465862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solidFill>
                  <a:srgbClr val="FF0000"/>
                </a:solidFill>
              </a:rPr>
              <a:t>İnceleme iş yerinde yapılırsa </a:t>
            </a:r>
            <a:br>
              <a:rPr lang="tr-TR" dirty="0" smtClean="0">
                <a:solidFill>
                  <a:srgbClr val="FF0000"/>
                </a:solidFill>
              </a:rPr>
            </a:br>
            <a:r>
              <a:rPr lang="tr-TR" dirty="0" smtClean="0">
                <a:solidFill>
                  <a:srgbClr val="FF0000"/>
                </a:solidFill>
              </a:rPr>
              <a:t>Önemli!</a:t>
            </a:r>
            <a:endParaRPr lang="tr-TR" dirty="0">
              <a:solidFill>
                <a:srgbClr val="FF0000"/>
              </a:solidFill>
            </a:endParaRPr>
          </a:p>
        </p:txBody>
      </p:sp>
      <p:sp>
        <p:nvSpPr>
          <p:cNvPr id="3" name="Content Placeholder 2"/>
          <p:cNvSpPr>
            <a:spLocks noGrp="1"/>
          </p:cNvSpPr>
          <p:nvPr>
            <p:ph idx="1"/>
          </p:nvPr>
        </p:nvSpPr>
        <p:spPr/>
        <p:txBody>
          <a:bodyPr>
            <a:normAutofit lnSpcReduction="10000"/>
          </a:bodyPr>
          <a:lstStyle/>
          <a:p>
            <a:r>
              <a:rPr lang="tr-TR" dirty="0" smtClean="0"/>
              <a:t>Müfettişler, Mükellefin izni </a:t>
            </a:r>
            <a:r>
              <a:rPr lang="tr-TR" dirty="0"/>
              <a:t>olmaksızın resmi çalışma saatleri dışında inceleme yapamazlar</a:t>
            </a:r>
            <a:r>
              <a:rPr lang="tr-TR" dirty="0" smtClean="0"/>
              <a:t>.</a:t>
            </a:r>
          </a:p>
          <a:p>
            <a:endParaRPr lang="tr-TR" dirty="0" smtClean="0"/>
          </a:p>
          <a:p>
            <a:r>
              <a:rPr lang="tr-TR" dirty="0" smtClean="0"/>
              <a:t> </a:t>
            </a:r>
            <a:r>
              <a:rPr lang="tr-TR" dirty="0"/>
              <a:t>Tutanak düzenlenmesi ve inceleme ile ilgili emniyet tedbirlerinin alınması gerektiği hallerde, bu işlemler resmi çalışma saatleri dışında da yapılabilir. Bu hallerde, işyerindeki faaliyetlerin sekteye uğratılmaması için gerekli tedbirler alınır.</a:t>
            </a:r>
          </a:p>
          <a:p>
            <a:endParaRPr lang="tr-TR" dirty="0"/>
          </a:p>
        </p:txBody>
      </p:sp>
      <p:pic>
        <p:nvPicPr>
          <p:cNvPr id="15362" name="Picture 2" descr="C:\Users\Tunahan\Desktop\logo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6296" y="6021288"/>
            <a:ext cx="1591056" cy="6583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565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solidFill>
                  <a:srgbClr val="FF0000"/>
                </a:solidFill>
              </a:rPr>
              <a:t>İnceleme tutanağı</a:t>
            </a:r>
            <a:endParaRPr lang="tr-TR" dirty="0">
              <a:solidFill>
                <a:srgbClr val="FF0000"/>
              </a:solidFill>
            </a:endParaRPr>
          </a:p>
        </p:txBody>
      </p:sp>
      <p:sp>
        <p:nvSpPr>
          <p:cNvPr id="3" name="Content Placeholder 2"/>
          <p:cNvSpPr>
            <a:spLocks noGrp="1"/>
          </p:cNvSpPr>
          <p:nvPr>
            <p:ph idx="1"/>
          </p:nvPr>
        </p:nvSpPr>
        <p:spPr/>
        <p:txBody>
          <a:bodyPr/>
          <a:lstStyle/>
          <a:p>
            <a:r>
              <a:rPr lang="tr-TR" dirty="0" smtClean="0"/>
              <a:t>Tutanak düzenlemek zorunlu değildir.</a:t>
            </a:r>
          </a:p>
          <a:p>
            <a:r>
              <a:rPr lang="tr-TR" dirty="0" smtClean="0">
                <a:solidFill>
                  <a:srgbClr val="FF0000"/>
                </a:solidFill>
              </a:rPr>
              <a:t>Ama düzenlenecek ise aşağıdaki hususlara dikkat edilmelidir.</a:t>
            </a:r>
          </a:p>
        </p:txBody>
      </p:sp>
      <p:pic>
        <p:nvPicPr>
          <p:cNvPr id="16386" name="Picture 2" descr="C:\Users\Tunahan\Desktop\logo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5949280"/>
            <a:ext cx="1591056" cy="6583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76351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14202"/>
          </a:xfrm>
        </p:spPr>
        <p:txBody>
          <a:bodyPr>
            <a:normAutofit fontScale="90000"/>
          </a:bodyPr>
          <a:lstStyle/>
          <a:p>
            <a:r>
              <a:rPr lang="tr-TR" b="1" dirty="0">
                <a:solidFill>
                  <a:srgbClr val="FF0000"/>
                </a:solidFill>
              </a:rPr>
              <a:t>İnceleme tutanaklarında yer alacak unsurlar</a:t>
            </a:r>
            <a:r>
              <a:rPr lang="tr-TR" dirty="0">
                <a:solidFill>
                  <a:srgbClr val="FF0000"/>
                </a:solidFill>
              </a:rPr>
              <a:t/>
            </a:r>
            <a:br>
              <a:rPr lang="tr-TR" dirty="0">
                <a:solidFill>
                  <a:srgbClr val="FF0000"/>
                </a:solidFill>
              </a:rPr>
            </a:br>
            <a:endParaRPr lang="tr-TR" dirty="0">
              <a:solidFill>
                <a:srgbClr val="FF0000"/>
              </a:solidFill>
            </a:endParaRPr>
          </a:p>
        </p:txBody>
      </p:sp>
      <p:sp>
        <p:nvSpPr>
          <p:cNvPr id="3" name="Content Placeholder 2"/>
          <p:cNvSpPr>
            <a:spLocks noGrp="1"/>
          </p:cNvSpPr>
          <p:nvPr>
            <p:ph idx="1"/>
          </p:nvPr>
        </p:nvSpPr>
        <p:spPr>
          <a:xfrm>
            <a:off x="457200" y="1484784"/>
            <a:ext cx="8229600" cy="4641379"/>
          </a:xfrm>
        </p:spPr>
        <p:txBody>
          <a:bodyPr>
            <a:normAutofit/>
          </a:bodyPr>
          <a:lstStyle/>
          <a:p>
            <a:pPr marL="0" indent="0">
              <a:buNone/>
            </a:pPr>
            <a:r>
              <a:rPr lang="tr-TR" dirty="0" smtClean="0"/>
              <a:t>a)Tutanağın </a:t>
            </a:r>
            <a:r>
              <a:rPr lang="tr-TR" dirty="0"/>
              <a:t>düzenlenme yeri ve tarihi,</a:t>
            </a:r>
          </a:p>
          <a:p>
            <a:pPr marL="0" indent="0">
              <a:buNone/>
            </a:pPr>
            <a:r>
              <a:rPr lang="tr-TR" dirty="0" smtClean="0"/>
              <a:t>b)Mükellefin </a:t>
            </a:r>
            <a:r>
              <a:rPr lang="tr-TR" dirty="0"/>
              <a:t>adı, soyadı ve unvanları, vergi kimlik numaraları ile imzaları,</a:t>
            </a:r>
          </a:p>
          <a:p>
            <a:pPr marL="0" indent="0">
              <a:buNone/>
            </a:pPr>
            <a:r>
              <a:rPr lang="tr-TR" dirty="0"/>
              <a:t>c) Vergilendirme ile ilgili olaylar ve/veya hesap durumları</a:t>
            </a:r>
            <a:r>
              <a:rPr lang="tr-TR" dirty="0" smtClean="0"/>
              <a:t>,</a:t>
            </a:r>
          </a:p>
          <a:p>
            <a:pPr marL="0" indent="0">
              <a:buNone/>
            </a:pPr>
            <a:r>
              <a:rPr lang="tr-TR" dirty="0" smtClean="0"/>
              <a:t> </a:t>
            </a:r>
            <a:r>
              <a:rPr lang="tr-TR" dirty="0"/>
              <a:t>ç) </a:t>
            </a:r>
            <a:r>
              <a:rPr lang="tr-TR" dirty="0">
                <a:solidFill>
                  <a:schemeClr val="tx2">
                    <a:lumMod val="40000"/>
                    <a:lumOff val="60000"/>
                  </a:schemeClr>
                </a:solidFill>
              </a:rPr>
              <a:t>Varsa, Mükelleflerin itiraz ve mülahazaları ile ibraz ettikleri özelgeleri,</a:t>
            </a:r>
            <a:endParaRPr lang="tr-TR" dirty="0"/>
          </a:p>
          <a:p>
            <a:endParaRPr lang="tr-TR" dirty="0"/>
          </a:p>
        </p:txBody>
      </p:sp>
      <p:pic>
        <p:nvPicPr>
          <p:cNvPr id="17410" name="Picture 2" descr="C:\Users\Tunahan\Desktop\logo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08304" y="6021288"/>
            <a:ext cx="1591056" cy="6583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275048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930226"/>
          </a:xfrm>
        </p:spPr>
        <p:txBody>
          <a:bodyPr>
            <a:normAutofit fontScale="90000"/>
          </a:bodyPr>
          <a:lstStyle/>
          <a:p>
            <a:pPr algn="just"/>
            <a:r>
              <a:rPr lang="tr-TR" sz="3200" b="1" dirty="0" smtClean="0"/>
              <a:t>d)</a:t>
            </a:r>
            <a:r>
              <a:rPr lang="tr-TR" sz="3200" dirty="0" smtClean="0"/>
              <a:t>Tutanakta </a:t>
            </a:r>
            <a:r>
              <a:rPr lang="tr-TR" sz="3200" dirty="0"/>
              <a:t>belirtilen hususların mükellefler tarafından okunduğunu ve doğruluğunun anlaşıldığını </a:t>
            </a:r>
            <a:r>
              <a:rPr lang="tr-TR" sz="3200" dirty="0" smtClean="0"/>
              <a:t>belirten ifade</a:t>
            </a:r>
            <a:r>
              <a:rPr lang="tr-TR" sz="3200" dirty="0"/>
              <a:t>,</a:t>
            </a:r>
            <a:br>
              <a:rPr lang="tr-TR" sz="3200" dirty="0"/>
            </a:br>
            <a:r>
              <a:rPr lang="tr-TR" sz="3200" dirty="0" smtClean="0">
                <a:solidFill>
                  <a:schemeClr val="tx2">
                    <a:lumMod val="40000"/>
                    <a:lumOff val="60000"/>
                  </a:schemeClr>
                </a:solidFill>
              </a:rPr>
              <a:t/>
            </a:r>
            <a:br>
              <a:rPr lang="tr-TR" sz="3200" dirty="0" smtClean="0">
                <a:solidFill>
                  <a:schemeClr val="tx2">
                    <a:lumMod val="40000"/>
                    <a:lumOff val="60000"/>
                  </a:schemeClr>
                </a:solidFill>
              </a:rPr>
            </a:br>
            <a:endParaRPr lang="tr-TR" sz="3200" dirty="0">
              <a:solidFill>
                <a:schemeClr val="tx2">
                  <a:lumMod val="40000"/>
                  <a:lumOff val="60000"/>
                </a:schemeClr>
              </a:solidFill>
            </a:endParaRPr>
          </a:p>
        </p:txBody>
      </p:sp>
      <p:sp>
        <p:nvSpPr>
          <p:cNvPr id="3" name="Content Placeholder 2"/>
          <p:cNvSpPr>
            <a:spLocks noGrp="1"/>
          </p:cNvSpPr>
          <p:nvPr>
            <p:ph idx="1"/>
          </p:nvPr>
        </p:nvSpPr>
        <p:spPr>
          <a:xfrm>
            <a:off x="457200" y="1340768"/>
            <a:ext cx="8229600" cy="4785395"/>
          </a:xfrm>
        </p:spPr>
        <p:txBody>
          <a:bodyPr>
            <a:normAutofit fontScale="92500" lnSpcReduction="20000"/>
          </a:bodyPr>
          <a:lstStyle/>
          <a:p>
            <a:pPr marL="0" indent="0">
              <a:buNone/>
            </a:pPr>
            <a:r>
              <a:rPr lang="tr-TR" b="1" dirty="0" smtClean="0"/>
              <a:t>e) </a:t>
            </a:r>
            <a:r>
              <a:rPr lang="tr-TR" dirty="0" smtClean="0"/>
              <a:t>Nezdinde inceleme yapılan mükellefe, tutanakta yer alan hususların vergi kanunları karşısında yapılması muhtemel işlemler bakımından ispatlama vasıtası olduğunun, tutanağın düzenlenmesinden önce bildirildiği hususu,</a:t>
            </a:r>
          </a:p>
          <a:p>
            <a:pPr marL="0" indent="0">
              <a:buNone/>
            </a:pPr>
            <a:r>
              <a:rPr lang="tr-TR" dirty="0" smtClean="0">
                <a:solidFill>
                  <a:schemeClr val="tx2"/>
                </a:solidFill>
              </a:rPr>
              <a:t>Danıştay ifadeye dayalı tarhiyat yapılamayacağına karar vermiştir.(Esas:2004/780)</a:t>
            </a:r>
          </a:p>
          <a:p>
            <a:pPr marL="0" indent="0">
              <a:buNone/>
            </a:pPr>
            <a:r>
              <a:rPr lang="tr-TR" dirty="0" smtClean="0">
                <a:solidFill>
                  <a:schemeClr val="tx2"/>
                </a:solidFill>
              </a:rPr>
              <a:t>Danıştay yine bir kararında; Kayıt dışı hasılatı tespit edilen mükellefin iktisadi ve ticari icaplara uygun ifadelerinin dikkate alınması gerektiğine karar vermiştir.(esas no: 2005/433)</a:t>
            </a:r>
          </a:p>
          <a:p>
            <a:endParaRPr lang="tr-TR" dirty="0">
              <a:solidFill>
                <a:schemeClr val="tx2"/>
              </a:solidFill>
            </a:endParaRPr>
          </a:p>
        </p:txBody>
      </p:sp>
      <p:pic>
        <p:nvPicPr>
          <p:cNvPr id="3074" name="Picture 2" descr="C:\Users\Tunahan\Desktop\logo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08304" y="5877272"/>
            <a:ext cx="1591056" cy="6583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93041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r>
              <a:rPr lang="tr-TR" sz="3200" dirty="0" smtClean="0"/>
              <a:t>Tutanağa yazdıramadığımız </a:t>
            </a:r>
            <a:endParaRPr lang="tr-TR" sz="3200" dirty="0"/>
          </a:p>
        </p:txBody>
      </p:sp>
      <p:sp>
        <p:nvSpPr>
          <p:cNvPr id="3" name="Content Placeholder 2"/>
          <p:cNvSpPr>
            <a:spLocks noGrp="1"/>
          </p:cNvSpPr>
          <p:nvPr>
            <p:ph idx="1"/>
          </p:nvPr>
        </p:nvSpPr>
        <p:spPr>
          <a:xfrm>
            <a:off x="457200" y="764704"/>
            <a:ext cx="8229600" cy="5361459"/>
          </a:xfrm>
        </p:spPr>
        <p:txBody>
          <a:bodyPr>
            <a:normAutofit fontScale="85000" lnSpcReduction="10000"/>
          </a:bodyPr>
          <a:lstStyle/>
          <a:p>
            <a:r>
              <a:rPr lang="tr-TR" dirty="0" smtClean="0"/>
              <a:t>Bir husus var ise rapor okuma komisyonuna </a:t>
            </a:r>
          </a:p>
          <a:p>
            <a:pPr marL="0" indent="0">
              <a:buNone/>
            </a:pPr>
            <a:r>
              <a:rPr lang="tr-TR" dirty="0" smtClean="0">
                <a:solidFill>
                  <a:schemeClr val="tx2">
                    <a:lumMod val="60000"/>
                    <a:lumOff val="40000"/>
                  </a:schemeClr>
                </a:solidFill>
              </a:rPr>
              <a:t>Dinlenme talebinde bulıunabiliriz.</a:t>
            </a:r>
          </a:p>
          <a:p>
            <a:r>
              <a:rPr lang="tr-TR" dirty="0" smtClean="0"/>
              <a:t>Müfettişin düzenlediği rapor mevzuata ve özelgelere uygun olmak zorundadır.</a:t>
            </a:r>
          </a:p>
          <a:p>
            <a:r>
              <a:rPr lang="tr-TR" dirty="0" smtClean="0">
                <a:solidFill>
                  <a:srgbClr val="FF0000"/>
                </a:solidFill>
              </a:rPr>
              <a:t>OLUMLU RAPOR DA ARTIK Mükellefe verilecek</a:t>
            </a:r>
          </a:p>
          <a:p>
            <a:r>
              <a:rPr lang="tr-TR" dirty="0" smtClean="0">
                <a:solidFill>
                  <a:schemeClr val="tx2"/>
                </a:solidFill>
              </a:rPr>
              <a:t>Danıştay bir kararında İnceleme Raporunun ihbarnameye eklenmemesi yüzünden mükellefi haklı bulmuştur. (Esas:2000/304</a:t>
            </a:r>
            <a:r>
              <a:rPr lang="tr-TR" dirty="0" smtClean="0">
                <a:solidFill>
                  <a:schemeClr val="tx2"/>
                </a:solidFill>
              </a:rPr>
              <a:t>) Bir başka kararında haksız bulmuştur. (esas no:2000/1327)</a:t>
            </a:r>
            <a:endParaRPr lang="tr-TR" dirty="0" smtClean="0">
              <a:solidFill>
                <a:schemeClr val="tx2"/>
              </a:solidFill>
            </a:endParaRPr>
          </a:p>
          <a:p>
            <a:r>
              <a:rPr lang="tr-TR" dirty="0"/>
              <a:t>(4) Vergi kanunlarına göre yapılan incelemeler sonunda eleştiriyi gerektiren bir hususa rastlanmaması halinde bu durum, incelemeyi yapan tarafından düzenlenecek bir rapor ile </a:t>
            </a:r>
            <a:r>
              <a:rPr lang="tr-TR" dirty="0" smtClean="0"/>
              <a:t>mükellefe bildirilir</a:t>
            </a:r>
            <a:r>
              <a:rPr lang="tr-TR" dirty="0"/>
              <a:t>.</a:t>
            </a:r>
          </a:p>
          <a:p>
            <a:endParaRPr lang="tr-TR" dirty="0"/>
          </a:p>
        </p:txBody>
      </p:sp>
      <p:pic>
        <p:nvPicPr>
          <p:cNvPr id="18434" name="Picture 2" descr="C:\Users\Tunahan\Desktop\logo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92280" y="5949280"/>
            <a:ext cx="1591056" cy="6583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03425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solidFill>
                  <a:srgbClr val="C00000"/>
                </a:solidFill>
              </a:rPr>
              <a:t>Defter ve belgelerin iadesi</a:t>
            </a:r>
            <a:endParaRPr lang="tr-TR" dirty="0">
              <a:solidFill>
                <a:srgbClr val="C00000"/>
              </a:solidFill>
            </a:endParaRPr>
          </a:p>
        </p:txBody>
      </p:sp>
      <p:sp>
        <p:nvSpPr>
          <p:cNvPr id="3" name="Content Placeholder 2"/>
          <p:cNvSpPr>
            <a:spLocks noGrp="1"/>
          </p:cNvSpPr>
          <p:nvPr>
            <p:ph idx="1"/>
          </p:nvPr>
        </p:nvSpPr>
        <p:spPr/>
        <p:txBody>
          <a:bodyPr/>
          <a:lstStyle/>
          <a:p>
            <a:r>
              <a:rPr lang="tr-TR" dirty="0" smtClean="0"/>
              <a:t>Rapor okumadan çıktıktan sonra 15 gün içinde</a:t>
            </a:r>
          </a:p>
          <a:p>
            <a:r>
              <a:rPr lang="tr-TR" dirty="0"/>
              <a:t>Mükellefin defter ve belgeleri, ilgili rapor değerlendirme komisyonunun rapora ilişkin nihai değerlendirmesinin incelemeyi yapana iletildiği tarihten itibaren en geç on beş gün içerisinde bir tutanak ile iade edilir. </a:t>
            </a:r>
          </a:p>
          <a:p>
            <a:endParaRPr lang="tr-TR" dirty="0"/>
          </a:p>
        </p:txBody>
      </p:sp>
      <p:pic>
        <p:nvPicPr>
          <p:cNvPr id="19458" name="Picture 2" descr="C:\Users\Tunahan\Desktop\logo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80312" y="5949280"/>
            <a:ext cx="1591056" cy="6583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2582448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solidFill>
                  <a:srgbClr val="FF0000"/>
                </a:solidFill>
              </a:rPr>
              <a:t>Müdürlerin İnceleme Yetkisi ve aşamalar</a:t>
            </a:r>
            <a:endParaRPr lang="tr-TR" dirty="0">
              <a:solidFill>
                <a:srgbClr val="FF0000"/>
              </a:solidFill>
            </a:endParaRPr>
          </a:p>
        </p:txBody>
      </p:sp>
      <p:sp>
        <p:nvSpPr>
          <p:cNvPr id="3" name="Content Placeholder 2"/>
          <p:cNvSpPr>
            <a:spLocks noGrp="1"/>
          </p:cNvSpPr>
          <p:nvPr>
            <p:ph idx="1"/>
          </p:nvPr>
        </p:nvSpPr>
        <p:spPr/>
        <p:txBody>
          <a:bodyPr/>
          <a:lstStyle/>
          <a:p>
            <a:r>
              <a:rPr lang="tr-TR" dirty="0" smtClean="0"/>
              <a:t>Müdürler kendisi mükellefi incelemeye alır fakat </a:t>
            </a:r>
          </a:p>
          <a:p>
            <a:r>
              <a:rPr lang="tr-TR" dirty="0" smtClean="0"/>
              <a:t>Raporlar okuma komisyonundan geçmek zorunda</a:t>
            </a:r>
            <a:endParaRPr lang="tr-TR" dirty="0"/>
          </a:p>
        </p:txBody>
      </p:sp>
      <p:pic>
        <p:nvPicPr>
          <p:cNvPr id="2050" name="Picture 2" descr="C:\Users\Tunahan\Desktop\logo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80312" y="6199632"/>
            <a:ext cx="1591056" cy="6583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637748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solidFill>
                  <a:srgbClr val="FF0000"/>
                </a:solidFill>
              </a:rPr>
              <a:t>ARAMALI İNCELEME</a:t>
            </a:r>
            <a:endParaRPr lang="tr-TR" dirty="0">
              <a:solidFill>
                <a:srgbClr val="FF0000"/>
              </a:solidFill>
            </a:endParaRPr>
          </a:p>
        </p:txBody>
      </p:sp>
      <p:sp>
        <p:nvSpPr>
          <p:cNvPr id="3" name="Content Placeholder 2"/>
          <p:cNvSpPr>
            <a:spLocks noGrp="1"/>
          </p:cNvSpPr>
          <p:nvPr>
            <p:ph idx="1"/>
          </p:nvPr>
        </p:nvSpPr>
        <p:spPr/>
        <p:txBody>
          <a:bodyPr/>
          <a:lstStyle/>
          <a:p>
            <a:r>
              <a:rPr lang="tr-TR" dirty="0" smtClean="0">
                <a:solidFill>
                  <a:schemeClr val="tx2">
                    <a:lumMod val="60000"/>
                    <a:lumOff val="40000"/>
                  </a:schemeClr>
                </a:solidFill>
              </a:rPr>
              <a:t>Hangi Hallerde Aramalı İnceleme Yapılır</a:t>
            </a:r>
          </a:p>
          <a:p>
            <a:pPr marL="0" indent="0">
              <a:buNone/>
            </a:pPr>
            <a:r>
              <a:rPr lang="tr-TR" dirty="0" smtClean="0"/>
              <a:t>1-İhbar</a:t>
            </a:r>
          </a:p>
          <a:p>
            <a:pPr marL="0" indent="0">
              <a:buNone/>
            </a:pPr>
            <a:r>
              <a:rPr lang="tr-TR" dirty="0" smtClean="0"/>
              <a:t>2-Yapılan İncelemeler sırasında Mükellefin vergi Kaçırdığı anlaşılırsa</a:t>
            </a:r>
          </a:p>
          <a:p>
            <a:pPr marL="0" indent="0">
              <a:buNone/>
            </a:pPr>
            <a:r>
              <a:rPr lang="tr-TR" dirty="0" smtClean="0"/>
              <a:t>Bu Mükellef veya İlgili bulunan diğer mükellefler nezdinde Aramalı inceleme yapılabilir.</a:t>
            </a:r>
          </a:p>
          <a:p>
            <a:pPr marL="0" indent="0">
              <a:buNone/>
            </a:pPr>
            <a:endParaRPr lang="tr-TR" dirty="0" smtClean="0"/>
          </a:p>
          <a:p>
            <a:pPr marL="0" indent="0">
              <a:buNone/>
            </a:pPr>
            <a:endParaRPr lang="tr-TR" dirty="0"/>
          </a:p>
          <a:p>
            <a:pPr marL="0" indent="0">
              <a:buNone/>
            </a:pPr>
            <a:endParaRPr lang="tr-TR" dirty="0"/>
          </a:p>
        </p:txBody>
      </p:sp>
      <p:pic>
        <p:nvPicPr>
          <p:cNvPr id="1026" name="Picture 2" descr="C:\Users\Tunahan\Desktop\logo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92280" y="5949280"/>
            <a:ext cx="1591056" cy="6583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125027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solidFill>
                  <a:srgbClr val="FF0000"/>
                </a:solidFill>
              </a:rPr>
              <a:t>Aramalı İnceleme Yapabilmek için</a:t>
            </a:r>
            <a:r>
              <a:rPr lang="tr-TR" dirty="0" smtClean="0"/>
              <a:t/>
            </a:r>
            <a:br>
              <a:rPr lang="tr-TR" dirty="0" smtClean="0"/>
            </a:br>
            <a:endParaRPr lang="tr-TR" dirty="0"/>
          </a:p>
        </p:txBody>
      </p:sp>
      <p:sp>
        <p:nvSpPr>
          <p:cNvPr id="3" name="Content Placeholder 2"/>
          <p:cNvSpPr>
            <a:spLocks noGrp="1"/>
          </p:cNvSpPr>
          <p:nvPr>
            <p:ph idx="1"/>
          </p:nvPr>
        </p:nvSpPr>
        <p:spPr/>
        <p:txBody>
          <a:bodyPr>
            <a:normAutofit fontScale="92500"/>
          </a:bodyPr>
          <a:lstStyle/>
          <a:p>
            <a:pPr marL="0" indent="0">
              <a:buNone/>
            </a:pPr>
            <a:r>
              <a:rPr lang="tr-TR" dirty="0" smtClean="0"/>
              <a:t>-Müfettiş yetkili Sulh yargıcından bunu yazılı bir gerekçe ile istemesi yargıcın onay vermesi gerekir</a:t>
            </a:r>
            <a:r>
              <a:rPr lang="tr-TR" sz="1900" dirty="0" smtClean="0"/>
              <a:t>.(mahkeme kararı olmadan yapılan inceleme mahkemede düşer. Danıştay kararı)</a:t>
            </a:r>
          </a:p>
          <a:p>
            <a:pPr marL="0" indent="0">
              <a:buNone/>
            </a:pPr>
            <a:r>
              <a:rPr lang="tr-TR" dirty="0" smtClean="0"/>
              <a:t>-İhbar sabit olmaz ise muhbirin adını vergi dairesi açıklamak zorundadır.</a:t>
            </a:r>
          </a:p>
          <a:p>
            <a:pPr marL="0" indent="0">
              <a:buNone/>
            </a:pPr>
            <a:r>
              <a:rPr lang="tr-TR" dirty="0" smtClean="0"/>
              <a:t>-Aramalı inceleme en çok 3 ay içinde bitirilmek zorundadır.</a:t>
            </a:r>
          </a:p>
          <a:p>
            <a:pPr marL="0" indent="0">
              <a:buNone/>
            </a:pPr>
            <a:r>
              <a:rPr lang="tr-TR" dirty="0" smtClean="0"/>
              <a:t>-Bu Sürenin uzatılması sulh yargıcının izniyle olur.</a:t>
            </a:r>
          </a:p>
          <a:p>
            <a:pPr marL="0" indent="0">
              <a:buNone/>
            </a:pPr>
            <a:endParaRPr lang="tr-TR" dirty="0" smtClean="0"/>
          </a:p>
          <a:p>
            <a:pPr marL="0" indent="0">
              <a:buNone/>
            </a:pPr>
            <a:endParaRPr lang="tr-TR" dirty="0"/>
          </a:p>
          <a:p>
            <a:pPr marL="0" indent="0">
              <a:buNone/>
            </a:pPr>
            <a:endParaRPr lang="tr-TR" dirty="0"/>
          </a:p>
          <a:p>
            <a:pPr marL="0" indent="0">
              <a:buNone/>
            </a:pPr>
            <a:endParaRPr lang="tr-TR" dirty="0" smtClean="0"/>
          </a:p>
        </p:txBody>
      </p:sp>
      <p:pic>
        <p:nvPicPr>
          <p:cNvPr id="4099" name="Picture 3" descr="C:\Users\Tunahan\Desktop\logo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08304" y="6021288"/>
            <a:ext cx="1591056" cy="6583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8960255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solidFill>
                  <a:srgbClr val="FF0000"/>
                </a:solidFill>
              </a:rPr>
              <a:t>Aramalı incelemede dikkat edilecek hususlar</a:t>
            </a:r>
            <a:endParaRPr lang="tr-TR" dirty="0">
              <a:solidFill>
                <a:srgbClr val="FF0000"/>
              </a:solidFill>
            </a:endParaRPr>
          </a:p>
        </p:txBody>
      </p:sp>
      <p:sp>
        <p:nvSpPr>
          <p:cNvPr id="3" name="Content Placeholder 2"/>
          <p:cNvSpPr>
            <a:spLocks noGrp="1"/>
          </p:cNvSpPr>
          <p:nvPr>
            <p:ph idx="1"/>
          </p:nvPr>
        </p:nvSpPr>
        <p:spPr/>
        <p:txBody>
          <a:bodyPr/>
          <a:lstStyle/>
          <a:p>
            <a:pPr marL="0" indent="0">
              <a:buNone/>
            </a:pPr>
            <a:r>
              <a:rPr lang="tr-TR" dirty="0" smtClean="0"/>
              <a:t>-Aramalı inceleme mesai saatleri içerisinde yapılması gerekir.</a:t>
            </a:r>
          </a:p>
          <a:p>
            <a:pPr marL="0" indent="0">
              <a:buNone/>
            </a:pPr>
            <a:r>
              <a:rPr lang="tr-TR" dirty="0" smtClean="0"/>
              <a:t>-Ancak arama bitmiş tutanak düzenlecek ise mesai dışında (gece) da yapılabilir.</a:t>
            </a:r>
          </a:p>
          <a:p>
            <a:pPr marL="0" indent="0">
              <a:buNone/>
            </a:pPr>
            <a:r>
              <a:rPr lang="tr-TR" dirty="0" smtClean="0"/>
              <a:t>-Arama sonunda tutanağın tanzimi mümkün olmaz ise ele geçen evraklar kilitlenip kapısı mühürlenip daha sonra da tutanak yapılabilir.</a:t>
            </a:r>
            <a:endParaRPr lang="tr-TR" dirty="0"/>
          </a:p>
        </p:txBody>
      </p:sp>
      <p:pic>
        <p:nvPicPr>
          <p:cNvPr id="20482" name="Picture 2" descr="C:\Users\Tunahan\Desktop\logo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08304" y="6021288"/>
            <a:ext cx="1591056" cy="6583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839449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
            </a:r>
            <a:br>
              <a:rPr lang="tr-TR" dirty="0" smtClean="0"/>
            </a:br>
            <a:r>
              <a:rPr lang="tr-TR" dirty="0"/>
              <a:t/>
            </a:r>
            <a:br>
              <a:rPr lang="tr-TR" dirty="0"/>
            </a:br>
            <a:r>
              <a:rPr lang="tr-TR" dirty="0" smtClean="0"/>
              <a:t>Vergi incelemesinin aşamaları</a:t>
            </a:r>
            <a:br>
              <a:rPr lang="tr-TR" dirty="0" smtClean="0"/>
            </a:br>
            <a:endParaRPr lang="tr-TR" dirty="0"/>
          </a:p>
        </p:txBody>
      </p:sp>
      <p:sp>
        <p:nvSpPr>
          <p:cNvPr id="3" name="Content Placeholder 2"/>
          <p:cNvSpPr>
            <a:spLocks noGrp="1"/>
          </p:cNvSpPr>
          <p:nvPr>
            <p:ph idx="1"/>
          </p:nvPr>
        </p:nvSpPr>
        <p:spPr/>
        <p:txBody>
          <a:bodyPr/>
          <a:lstStyle/>
          <a:p>
            <a:pPr marL="0" indent="0">
              <a:buNone/>
            </a:pPr>
            <a:r>
              <a:rPr lang="tr-TR" dirty="0" smtClean="0">
                <a:solidFill>
                  <a:srgbClr val="FF0000"/>
                </a:solidFill>
              </a:rPr>
              <a:t>1-Defter ve belgelerin istenmesi</a:t>
            </a:r>
          </a:p>
          <a:p>
            <a:pPr marL="0" indent="0">
              <a:buNone/>
            </a:pPr>
            <a:r>
              <a:rPr lang="tr-TR" dirty="0" smtClean="0"/>
              <a:t>A)telefonla</a:t>
            </a:r>
          </a:p>
          <a:p>
            <a:pPr marL="0" indent="0">
              <a:buNone/>
            </a:pPr>
            <a:r>
              <a:rPr lang="tr-TR" dirty="0" smtClean="0"/>
              <a:t>B)yazılı olarak</a:t>
            </a:r>
          </a:p>
          <a:p>
            <a:pPr marL="0" indent="0">
              <a:buNone/>
            </a:pPr>
            <a:r>
              <a:rPr lang="tr-TR" dirty="0" smtClean="0">
                <a:solidFill>
                  <a:srgbClr val="FF0000"/>
                </a:solidFill>
              </a:rPr>
              <a:t>2-Defter ve belgelerin ibrazı</a:t>
            </a:r>
          </a:p>
          <a:p>
            <a:pPr marL="0" indent="0">
              <a:buNone/>
            </a:pPr>
            <a:r>
              <a:rPr lang="tr-TR" dirty="0" smtClean="0"/>
              <a:t>A)Teslim tutanağının düzenlenmesi</a:t>
            </a:r>
          </a:p>
          <a:p>
            <a:pPr marL="0" indent="0">
              <a:buNone/>
            </a:pPr>
            <a:r>
              <a:rPr lang="tr-TR" dirty="0" smtClean="0"/>
              <a:t>B)İşe başlama tutanağının düzenlenmesi</a:t>
            </a:r>
          </a:p>
          <a:p>
            <a:endParaRPr lang="tr-TR" dirty="0"/>
          </a:p>
        </p:txBody>
      </p:sp>
      <p:pic>
        <p:nvPicPr>
          <p:cNvPr id="7170" name="Picture 2" descr="C:\Users\Tunahan\Desktop\logo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92280" y="5805264"/>
            <a:ext cx="1591056" cy="6583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2787299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dirty="0">
                <a:solidFill>
                  <a:srgbClr val="FF0000"/>
                </a:solidFill>
              </a:rPr>
              <a:t>ARAMALI </a:t>
            </a:r>
            <a:r>
              <a:rPr lang="tr-TR" b="1" dirty="0" smtClean="0">
                <a:solidFill>
                  <a:srgbClr val="FF0000"/>
                </a:solidFill>
              </a:rPr>
              <a:t>iNCELEMEDE</a:t>
            </a:r>
            <a:r>
              <a:rPr lang="tr-TR" b="1" dirty="0">
                <a:solidFill>
                  <a:srgbClr val="FF0000"/>
                </a:solidFill>
              </a:rPr>
              <a:t/>
            </a:r>
            <a:br>
              <a:rPr lang="tr-TR" b="1" dirty="0">
                <a:solidFill>
                  <a:srgbClr val="FF0000"/>
                </a:solidFill>
              </a:rPr>
            </a:br>
            <a:r>
              <a:rPr lang="tr-TR" b="1" dirty="0">
                <a:solidFill>
                  <a:srgbClr val="FF0000"/>
                </a:solidFill>
              </a:rPr>
              <a:t>UNUTULMAMASI GEREKENLER!</a:t>
            </a:r>
            <a:br>
              <a:rPr lang="tr-TR" b="1" dirty="0">
                <a:solidFill>
                  <a:srgbClr val="FF0000"/>
                </a:solidFill>
              </a:rPr>
            </a:br>
            <a:endParaRPr lang="tr-TR" dirty="0">
              <a:solidFill>
                <a:srgbClr val="FF0000"/>
              </a:solidFill>
            </a:endParaRPr>
          </a:p>
        </p:txBody>
      </p:sp>
      <p:sp>
        <p:nvSpPr>
          <p:cNvPr id="3" name="Content Placeholder 2"/>
          <p:cNvSpPr>
            <a:spLocks noGrp="1"/>
          </p:cNvSpPr>
          <p:nvPr>
            <p:ph idx="1"/>
          </p:nvPr>
        </p:nvSpPr>
        <p:spPr>
          <a:xfrm>
            <a:off x="611560" y="1652573"/>
            <a:ext cx="8229600" cy="4525963"/>
          </a:xfrm>
        </p:spPr>
        <p:txBody>
          <a:bodyPr>
            <a:normAutofit fontScale="70000" lnSpcReduction="20000"/>
          </a:bodyPr>
          <a:lstStyle/>
          <a:p>
            <a:pPr marL="0" indent="0">
              <a:buNone/>
            </a:pPr>
            <a:r>
              <a:rPr lang="tr-TR" b="1" dirty="0" smtClean="0"/>
              <a:t>1</a:t>
            </a:r>
            <a:r>
              <a:rPr lang="tr-TR" dirty="0"/>
              <a:t>. </a:t>
            </a:r>
            <a:r>
              <a:rPr lang="tr-TR" dirty="0" smtClean="0"/>
              <a:t>İnceleme sırasında </a:t>
            </a:r>
            <a:r>
              <a:rPr lang="tr-TR" dirty="0"/>
              <a:t>vergiyle ilgisi bulunmayan </a:t>
            </a:r>
            <a:r>
              <a:rPr lang="tr-TR" dirty="0" smtClean="0"/>
              <a:t>özel </a:t>
            </a:r>
            <a:r>
              <a:rPr lang="tr-TR" dirty="0"/>
              <a:t>mektup</a:t>
            </a:r>
          </a:p>
          <a:p>
            <a:pPr marL="0" indent="0">
              <a:buNone/>
            </a:pPr>
            <a:r>
              <a:rPr lang="tr-TR" dirty="0"/>
              <a:t>ve </a:t>
            </a:r>
            <a:r>
              <a:rPr lang="tr-TR" dirty="0" smtClean="0"/>
              <a:t>diğer </a:t>
            </a:r>
            <a:r>
              <a:rPr lang="tr-TR" dirty="0"/>
              <a:t>evraklar tutanakla sahiplerine geri verilir.</a:t>
            </a:r>
          </a:p>
          <a:p>
            <a:pPr marL="0" indent="0">
              <a:buNone/>
            </a:pPr>
            <a:r>
              <a:rPr lang="tr-TR" b="1" dirty="0"/>
              <a:t>2</a:t>
            </a:r>
            <a:r>
              <a:rPr lang="tr-TR" dirty="0"/>
              <a:t>. Mükellef, vergi inceleme </a:t>
            </a:r>
            <a:r>
              <a:rPr lang="tr-TR" dirty="0" smtClean="0"/>
              <a:t>elemanının </a:t>
            </a:r>
            <a:r>
              <a:rPr lang="tr-TR" dirty="0"/>
              <a:t>nezaretinde, defter ve belgeler</a:t>
            </a:r>
          </a:p>
          <a:p>
            <a:pPr marL="0" indent="0">
              <a:buNone/>
            </a:pPr>
            <a:r>
              <a:rPr lang="tr-TR" dirty="0"/>
              <a:t>üzerinde incelemeler yapmaya ve bunlardan suret ve </a:t>
            </a:r>
            <a:r>
              <a:rPr lang="tr-TR" dirty="0" smtClean="0"/>
              <a:t>kayıtlar</a:t>
            </a:r>
            <a:endParaRPr lang="tr-TR" dirty="0"/>
          </a:p>
          <a:p>
            <a:pPr marL="0" indent="0">
              <a:buNone/>
            </a:pPr>
            <a:r>
              <a:rPr lang="tr-TR" dirty="0" smtClean="0"/>
              <a:t>çıkarmaya </a:t>
            </a:r>
            <a:r>
              <a:rPr lang="tr-TR" dirty="0"/>
              <a:t>yetkilidir. (Örneðin: Sosyal Güvenlik Kurumlarýna vereceði</a:t>
            </a:r>
          </a:p>
          <a:p>
            <a:pPr marL="0" indent="0">
              <a:buNone/>
            </a:pPr>
            <a:r>
              <a:rPr lang="tr-TR" dirty="0"/>
              <a:t>bildirge için)</a:t>
            </a:r>
          </a:p>
          <a:p>
            <a:pPr marL="0" indent="0">
              <a:buNone/>
            </a:pPr>
            <a:r>
              <a:rPr lang="tr-TR" b="1" dirty="0"/>
              <a:t>3</a:t>
            </a:r>
            <a:r>
              <a:rPr lang="tr-TR" dirty="0"/>
              <a:t>. Defter ve belgelerin muhafaza altýna </a:t>
            </a:r>
            <a:r>
              <a:rPr lang="tr-TR" dirty="0" smtClean="0"/>
              <a:t>alınmış olması, </a:t>
            </a:r>
            <a:r>
              <a:rPr lang="tr-TR" dirty="0"/>
              <a:t>süresi gelen</a:t>
            </a:r>
          </a:p>
          <a:p>
            <a:pPr marL="0" indent="0">
              <a:buNone/>
            </a:pPr>
            <a:r>
              <a:rPr lang="tr-TR" dirty="0"/>
              <a:t>vergi beyannamelerin verilmesi ödevlerini ortadan </a:t>
            </a:r>
            <a:r>
              <a:rPr lang="tr-TR" dirty="0" smtClean="0"/>
              <a:t>kaldırmaz</a:t>
            </a:r>
            <a:r>
              <a:rPr lang="tr-TR" dirty="0"/>
              <a:t>.</a:t>
            </a:r>
          </a:p>
          <a:p>
            <a:pPr marL="0" indent="0">
              <a:buNone/>
            </a:pPr>
            <a:r>
              <a:rPr lang="tr-TR" b="1" dirty="0"/>
              <a:t>4</a:t>
            </a:r>
            <a:r>
              <a:rPr lang="tr-TR" dirty="0"/>
              <a:t>. Mükellefin </a:t>
            </a:r>
            <a:r>
              <a:rPr lang="tr-TR" dirty="0" smtClean="0"/>
              <a:t>yazılı </a:t>
            </a:r>
            <a:r>
              <a:rPr lang="tr-TR" dirty="0"/>
              <a:t>olarak talepte </a:t>
            </a:r>
            <a:r>
              <a:rPr lang="tr-TR" dirty="0" smtClean="0"/>
              <a:t>bulunması </a:t>
            </a:r>
            <a:r>
              <a:rPr lang="tr-TR" dirty="0"/>
              <a:t>durumunda, beyannamesini</a:t>
            </a:r>
          </a:p>
          <a:p>
            <a:pPr marL="0" indent="0">
              <a:buNone/>
            </a:pPr>
            <a:r>
              <a:rPr lang="tr-TR" dirty="0"/>
              <a:t>düzenleyebilmesi için gerekli bilgileri defter ve belgelerden</a:t>
            </a:r>
          </a:p>
          <a:p>
            <a:pPr marL="0" indent="0">
              <a:buNone/>
            </a:pPr>
            <a:r>
              <a:rPr lang="tr-TR" dirty="0" smtClean="0"/>
              <a:t>çıkarmasına </a:t>
            </a:r>
            <a:r>
              <a:rPr lang="tr-TR" dirty="0"/>
              <a:t>izin verilir</a:t>
            </a:r>
            <a:r>
              <a:rPr lang="tr-TR" dirty="0" smtClean="0"/>
              <a:t>.</a:t>
            </a:r>
            <a:endParaRPr lang="tr-TR" dirty="0"/>
          </a:p>
        </p:txBody>
      </p:sp>
      <p:pic>
        <p:nvPicPr>
          <p:cNvPr id="21506" name="Picture 2" descr="C:\Users\Tunahan\Desktop\logo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43208" y="6199632"/>
            <a:ext cx="1591056" cy="6583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8958522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3408"/>
            <a:ext cx="8229600" cy="2880320"/>
          </a:xfrm>
        </p:spPr>
        <p:txBody>
          <a:bodyPr>
            <a:normAutofit fontScale="90000"/>
          </a:bodyPr>
          <a:lstStyle/>
          <a:p>
            <a:pPr marL="0" indent="0"/>
            <a:r>
              <a:rPr lang="tr-TR" sz="1300" dirty="0" smtClean="0"/>
              <a:t/>
            </a:r>
            <a:br>
              <a:rPr lang="tr-TR" sz="1300" dirty="0" smtClean="0"/>
            </a:br>
            <a:r>
              <a:rPr lang="tr-TR" sz="1300" dirty="0"/>
              <a:t/>
            </a:r>
            <a:br>
              <a:rPr lang="tr-TR" sz="1300" dirty="0"/>
            </a:br>
            <a:r>
              <a:rPr lang="tr-TR" sz="1300" dirty="0" smtClean="0"/>
              <a:t/>
            </a:r>
            <a:br>
              <a:rPr lang="tr-TR" sz="1300" dirty="0" smtClean="0"/>
            </a:br>
            <a:r>
              <a:rPr lang="tr-TR" sz="3200" b="1" dirty="0" smtClean="0"/>
              <a:t>5</a:t>
            </a:r>
            <a:r>
              <a:rPr lang="tr-TR" sz="3200" dirty="0"/>
              <a:t>. </a:t>
            </a:r>
            <a:r>
              <a:rPr lang="tr-TR" sz="3200" dirty="0" smtClean="0"/>
              <a:t>Defterlerin alıkonulduğu zaman beyanname verme süresi 1 aydan kısa ise bu süre kendiliğinden 1 ay uzar.  Ek </a:t>
            </a:r>
            <a:r>
              <a:rPr lang="tr-TR" sz="3200" dirty="0"/>
              <a:t>süre bu </a:t>
            </a:r>
            <a:r>
              <a:rPr lang="tr-TR" sz="3200" dirty="0" smtClean="0"/>
              <a:t>müddetin sonunda </a:t>
            </a:r>
            <a:r>
              <a:rPr lang="tr-TR" sz="3200" dirty="0"/>
              <a:t>baþlar.</a:t>
            </a:r>
            <a:br>
              <a:rPr lang="tr-TR" sz="3200" dirty="0"/>
            </a:br>
            <a:endParaRPr lang="tr-TR" sz="3200" dirty="0"/>
          </a:p>
        </p:txBody>
      </p:sp>
      <p:sp>
        <p:nvSpPr>
          <p:cNvPr id="3" name="Content Placeholder 2"/>
          <p:cNvSpPr>
            <a:spLocks noGrp="1"/>
          </p:cNvSpPr>
          <p:nvPr>
            <p:ph idx="1"/>
          </p:nvPr>
        </p:nvSpPr>
        <p:spPr>
          <a:xfrm>
            <a:off x="457200" y="2852936"/>
            <a:ext cx="8229600" cy="3346695"/>
          </a:xfrm>
        </p:spPr>
        <p:txBody>
          <a:bodyPr>
            <a:normAutofit fontScale="92500" lnSpcReduction="20000"/>
          </a:bodyPr>
          <a:lstStyle/>
          <a:p>
            <a:pPr marL="0" indent="0">
              <a:buNone/>
            </a:pPr>
            <a:r>
              <a:rPr lang="tr-TR" b="1" dirty="0" smtClean="0"/>
              <a:t>6</a:t>
            </a:r>
            <a:r>
              <a:rPr lang="tr-TR" dirty="0" smtClean="0"/>
              <a:t>.-Arama </a:t>
            </a:r>
            <a:r>
              <a:rPr lang="tr-TR" dirty="0"/>
              <a:t>sonucunda bulunan defter ve belgelerin muhafaza </a:t>
            </a:r>
            <a:r>
              <a:rPr lang="tr-TR" dirty="0" smtClean="0"/>
              <a:t>altına alınması </a:t>
            </a:r>
            <a:r>
              <a:rPr lang="tr-TR" dirty="0"/>
              <a:t>nedeniyle </a:t>
            </a:r>
            <a:r>
              <a:rPr lang="tr-TR" dirty="0" smtClean="0"/>
              <a:t>yapılamayan kayıtlar</a:t>
            </a:r>
            <a:r>
              <a:rPr lang="tr-TR" dirty="0"/>
              <a:t>, defterlerin geri </a:t>
            </a:r>
            <a:r>
              <a:rPr lang="tr-TR" dirty="0" smtClean="0"/>
              <a:t>verilmesinden sonra </a:t>
            </a:r>
            <a:r>
              <a:rPr lang="tr-TR" dirty="0"/>
              <a:t>1 aydan az olmamak üzere </a:t>
            </a:r>
            <a:r>
              <a:rPr lang="tr-TR" dirty="0" smtClean="0"/>
              <a:t>idare </a:t>
            </a:r>
            <a:r>
              <a:rPr lang="tr-TR" dirty="0"/>
              <a:t>ile mükellef </a:t>
            </a:r>
            <a:r>
              <a:rPr lang="tr-TR" dirty="0" smtClean="0"/>
              <a:t>arasında</a:t>
            </a:r>
            <a:endParaRPr lang="tr-TR" dirty="0"/>
          </a:p>
          <a:p>
            <a:pPr marL="0" indent="0">
              <a:buNone/>
            </a:pPr>
            <a:r>
              <a:rPr lang="tr-TR" dirty="0" smtClean="0"/>
              <a:t>kararlaştırılan </a:t>
            </a:r>
            <a:r>
              <a:rPr lang="tr-TR" dirty="0"/>
              <a:t>uygun bir süre içinde </a:t>
            </a:r>
            <a:r>
              <a:rPr lang="tr-TR" dirty="0" smtClean="0"/>
              <a:t>tamamlanır</a:t>
            </a:r>
            <a:r>
              <a:rPr lang="tr-TR" dirty="0"/>
              <a:t>.</a:t>
            </a:r>
          </a:p>
          <a:p>
            <a:pPr marL="0" indent="0">
              <a:buNone/>
            </a:pPr>
            <a:r>
              <a:rPr lang="tr-TR" b="1" dirty="0" smtClean="0"/>
              <a:t>7</a:t>
            </a:r>
            <a:r>
              <a:rPr lang="tr-TR" dirty="0" smtClean="0"/>
              <a:t>-Defterler </a:t>
            </a:r>
            <a:r>
              <a:rPr lang="tr-TR" dirty="0"/>
              <a:t>muhafaza altýna </a:t>
            </a:r>
            <a:r>
              <a:rPr lang="tr-TR" dirty="0" smtClean="0"/>
              <a:t>alındığında</a:t>
            </a:r>
            <a:r>
              <a:rPr lang="tr-TR" dirty="0"/>
              <a:t>, mükellef dilerse </a:t>
            </a:r>
            <a:r>
              <a:rPr lang="tr-TR" dirty="0" smtClean="0"/>
              <a:t>işlemlerini yeniden </a:t>
            </a:r>
            <a:r>
              <a:rPr lang="tr-TR" dirty="0"/>
              <a:t>tasdik </a:t>
            </a:r>
            <a:r>
              <a:rPr lang="tr-TR" dirty="0" smtClean="0"/>
              <a:t>ettireceği </a:t>
            </a:r>
            <a:r>
              <a:rPr lang="tr-TR" dirty="0"/>
              <a:t>defterlere </a:t>
            </a:r>
            <a:r>
              <a:rPr lang="tr-TR" dirty="0" smtClean="0"/>
              <a:t>kaydedebilir.</a:t>
            </a:r>
            <a:endParaRPr lang="tr-TR" dirty="0"/>
          </a:p>
          <a:p>
            <a:endParaRPr lang="tr-TR" dirty="0"/>
          </a:p>
        </p:txBody>
      </p:sp>
      <p:pic>
        <p:nvPicPr>
          <p:cNvPr id="22530" name="Picture 2" descr="C:\Users\Tunahan\Desktop\logo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80312" y="6199632"/>
            <a:ext cx="1591056" cy="6583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0214421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solidFill>
                  <a:srgbClr val="FF0000"/>
                </a:solidFill>
              </a:rPr>
              <a:t>İnceleme Sırasında Teminat</a:t>
            </a:r>
            <a:endParaRPr lang="tr-TR" dirty="0">
              <a:solidFill>
                <a:srgbClr val="FF0000"/>
              </a:solidFill>
            </a:endParaRPr>
          </a:p>
        </p:txBody>
      </p:sp>
      <p:sp>
        <p:nvSpPr>
          <p:cNvPr id="3" name="Content Placeholder 2"/>
          <p:cNvSpPr>
            <a:spLocks noGrp="1"/>
          </p:cNvSpPr>
          <p:nvPr>
            <p:ph idx="1"/>
          </p:nvPr>
        </p:nvSpPr>
        <p:spPr/>
        <p:txBody>
          <a:bodyPr>
            <a:normAutofit fontScale="92500" lnSpcReduction="10000"/>
          </a:bodyPr>
          <a:lstStyle/>
          <a:p>
            <a:pPr marL="0" indent="0">
              <a:buNone/>
            </a:pPr>
            <a:r>
              <a:rPr lang="tr-TR" dirty="0" smtClean="0"/>
              <a:t>6183’ün </a:t>
            </a:r>
            <a:r>
              <a:rPr lang="tr-TR" dirty="0"/>
              <a:t>9. maddesi uyarınca vergi incelemesi sırasında, vergi ziyaı cezası kesilmesini gerektiren haller ile kaçakçılık sayılan hallerin varlığının tespiti halinde teminat istenebilir. </a:t>
            </a:r>
            <a:endParaRPr lang="tr-TR" dirty="0" smtClean="0"/>
          </a:p>
          <a:p>
            <a:pPr marL="0" indent="0">
              <a:buNone/>
            </a:pPr>
            <a:endParaRPr lang="tr-TR" dirty="0" smtClean="0"/>
          </a:p>
          <a:p>
            <a:pPr marL="0" indent="0">
              <a:buNone/>
            </a:pPr>
            <a:r>
              <a:rPr lang="tr-TR" dirty="0"/>
              <a:t>Vergi dairesinin belirlediği süre içinde teminat verilmelidir. Ancak belirlenecek bu süre 15 günden az olamaz. </a:t>
            </a:r>
            <a:br>
              <a:rPr lang="tr-TR" dirty="0"/>
            </a:br>
            <a:r>
              <a:rPr lang="tr-TR" dirty="0"/>
              <a:t/>
            </a:r>
            <a:br>
              <a:rPr lang="tr-TR" dirty="0"/>
            </a:br>
            <a:endParaRPr lang="tr-TR" dirty="0"/>
          </a:p>
        </p:txBody>
      </p:sp>
      <p:pic>
        <p:nvPicPr>
          <p:cNvPr id="23554" name="Picture 2" descr="C:\Users\Tunahan\Desktop\logo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23329" y="6199632"/>
            <a:ext cx="1591056" cy="6583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0520096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solidFill>
                  <a:srgbClr val="FF0000"/>
                </a:solidFill>
              </a:rPr>
              <a:t>İhtiyati </a:t>
            </a:r>
            <a:r>
              <a:rPr lang="tr-TR" dirty="0" smtClean="0">
                <a:solidFill>
                  <a:srgbClr val="FF0000"/>
                </a:solidFill>
              </a:rPr>
              <a:t>Haciz</a:t>
            </a:r>
            <a:r>
              <a:rPr lang="tr-TR" dirty="0"/>
              <a:t> </a:t>
            </a:r>
          </a:p>
        </p:txBody>
      </p:sp>
      <p:sp>
        <p:nvSpPr>
          <p:cNvPr id="3" name="Content Placeholder 2"/>
          <p:cNvSpPr>
            <a:spLocks noGrp="1"/>
          </p:cNvSpPr>
          <p:nvPr>
            <p:ph idx="1"/>
          </p:nvPr>
        </p:nvSpPr>
        <p:spPr>
          <a:xfrm>
            <a:off x="457200" y="1600200"/>
            <a:ext cx="8229600" cy="4853136"/>
          </a:xfrm>
        </p:spPr>
        <p:txBody>
          <a:bodyPr>
            <a:noAutofit/>
          </a:bodyPr>
          <a:lstStyle/>
          <a:p>
            <a:pPr marL="0" indent="0">
              <a:buNone/>
            </a:pPr>
            <a:endParaRPr lang="tr-TR" sz="1400" dirty="0"/>
          </a:p>
          <a:p>
            <a:pPr marL="457200" indent="-457200">
              <a:buAutoNum type="arabicPeriod"/>
            </a:pPr>
            <a:r>
              <a:rPr lang="tr-TR" dirty="0" smtClean="0"/>
              <a:t>9 </a:t>
            </a:r>
            <a:r>
              <a:rPr lang="tr-TR" dirty="0"/>
              <a:t>uncu madde gereğince teminat istenmesini mucip haller mevcut ise</a:t>
            </a:r>
            <a:r>
              <a:rPr lang="tr-TR" dirty="0" smtClean="0"/>
              <a:t>,(Yani  344’e göre Vergi ziyaı veya 359 göre kaçakçılık varsa Müfettişin ilk hesaplamasına göre teminat istenir) Teminat istemeyi gerektiren bir durum var ise ihtiyati haciz uygulanır.</a:t>
            </a:r>
          </a:p>
          <a:p>
            <a:pPr marL="0" indent="0">
              <a:buNone/>
            </a:pPr>
            <a:r>
              <a:rPr lang="tr-TR" dirty="0" smtClean="0"/>
              <a:t> </a:t>
            </a:r>
            <a:r>
              <a:rPr lang="tr-TR" dirty="0">
                <a:solidFill>
                  <a:schemeClr val="tx2">
                    <a:lumMod val="60000"/>
                    <a:lumOff val="40000"/>
                  </a:schemeClr>
                </a:solidFill>
              </a:rPr>
              <a:t>Vergi Dairesi Başkanının Kararıyla İhtiyati haciz uygulanır.</a:t>
            </a:r>
          </a:p>
          <a:p>
            <a:pPr marL="0" indent="0">
              <a:buNone/>
            </a:pPr>
            <a:endParaRPr lang="tr-TR" dirty="0"/>
          </a:p>
        </p:txBody>
      </p:sp>
      <p:pic>
        <p:nvPicPr>
          <p:cNvPr id="6147" name="Picture 3" descr="C:\Users\Tunahan\Desktop\logo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08304" y="6079170"/>
            <a:ext cx="1591056" cy="6583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8626515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solidFill>
                  <a:srgbClr val="C00000"/>
                </a:solidFill>
              </a:rPr>
              <a:t>Vergi incelemesinde Tebligat ve Önemi</a:t>
            </a:r>
            <a:endParaRPr lang="tr-TR" dirty="0">
              <a:solidFill>
                <a:srgbClr val="C00000"/>
              </a:solidFill>
            </a:endParaRPr>
          </a:p>
        </p:txBody>
      </p:sp>
      <p:sp>
        <p:nvSpPr>
          <p:cNvPr id="3" name="Content Placeholder 2"/>
          <p:cNvSpPr>
            <a:spLocks noGrp="1"/>
          </p:cNvSpPr>
          <p:nvPr>
            <p:ph idx="1"/>
          </p:nvPr>
        </p:nvSpPr>
        <p:spPr/>
        <p:txBody>
          <a:bodyPr>
            <a:normAutofit lnSpcReduction="10000"/>
          </a:bodyPr>
          <a:lstStyle/>
          <a:p>
            <a:pPr marL="0" indent="0">
              <a:buNone/>
            </a:pPr>
            <a:r>
              <a:rPr lang="tr-TR" dirty="0" smtClean="0">
                <a:solidFill>
                  <a:schemeClr val="accent1"/>
                </a:solidFill>
              </a:rPr>
              <a:t>Tebligat Kime Yapılır (</a:t>
            </a:r>
            <a:r>
              <a:rPr lang="tr-TR" dirty="0">
                <a:solidFill>
                  <a:schemeClr val="accent1"/>
                </a:solidFill>
              </a:rPr>
              <a:t>VUK mad. 94)</a:t>
            </a:r>
          </a:p>
          <a:p>
            <a:pPr marL="0" indent="0">
              <a:buNone/>
            </a:pPr>
            <a:r>
              <a:rPr lang="tr-TR" dirty="0" smtClean="0"/>
              <a:t>-Tüzelkişilere </a:t>
            </a:r>
            <a:r>
              <a:rPr lang="tr-TR" dirty="0"/>
              <a:t>yapılacak tebliğ, bunların başkan, müdür veya kanuni temsilcilerine, Tüzelkişilerin müteaddit müdür veya temsilcisi varsa tebliğin bunlardan birine yapılması kafidir</a:t>
            </a:r>
            <a:r>
              <a:rPr lang="tr-TR" dirty="0" smtClean="0"/>
              <a:t>. </a:t>
            </a:r>
          </a:p>
          <a:p>
            <a:pPr marL="0" indent="0">
              <a:buNone/>
            </a:pPr>
            <a:r>
              <a:rPr lang="tr-TR" dirty="0" smtClean="0"/>
              <a:t>-</a:t>
            </a:r>
            <a:r>
              <a:rPr lang="tr-TR" dirty="0"/>
              <a:t>Tebliğ, kendisine tebligat yapılacak kimsenin bulunmaması halinde ikametgah adresinde bulunanlardan </a:t>
            </a:r>
            <a:r>
              <a:rPr lang="tr-TR" dirty="0" smtClean="0"/>
              <a:t>birine veya </a:t>
            </a:r>
            <a:r>
              <a:rPr lang="tr-TR" dirty="0"/>
              <a:t>işyerlerinde memur ya da müstahdemlerinden birine yapılır.</a:t>
            </a:r>
          </a:p>
        </p:txBody>
      </p:sp>
    </p:spTree>
    <p:extLst>
      <p:ext uri="{BB962C8B-B14F-4D97-AF65-F5344CB8AC3E}">
        <p14:creationId xmlns:p14="http://schemas.microsoft.com/office/powerpoint/2010/main" val="30479295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solidFill>
                  <a:srgbClr val="FF0000"/>
                </a:solidFill>
              </a:rPr>
              <a:t>Defter ve Belgelerin İncelemeye İbraz edilmemesi</a:t>
            </a:r>
            <a:endParaRPr lang="tr-TR" dirty="0">
              <a:solidFill>
                <a:srgbClr val="FF0000"/>
              </a:solidFill>
            </a:endParaRPr>
          </a:p>
        </p:txBody>
      </p:sp>
      <p:sp>
        <p:nvSpPr>
          <p:cNvPr id="3" name="Content Placeholder 2"/>
          <p:cNvSpPr>
            <a:spLocks noGrp="1"/>
          </p:cNvSpPr>
          <p:nvPr>
            <p:ph idx="1"/>
          </p:nvPr>
        </p:nvSpPr>
        <p:spPr/>
        <p:txBody>
          <a:bodyPr>
            <a:normAutofit fontScale="92500" lnSpcReduction="20000"/>
          </a:bodyPr>
          <a:lstStyle/>
          <a:p>
            <a:pPr marL="0" indent="0">
              <a:buNone/>
            </a:pPr>
            <a:r>
              <a:rPr lang="tr-TR" dirty="0" smtClean="0">
                <a:solidFill>
                  <a:schemeClr val="tx2"/>
                </a:solidFill>
              </a:rPr>
              <a:t>Mücbir sebep nedeniyle ibraz edememe</a:t>
            </a:r>
          </a:p>
          <a:p>
            <a:pPr marL="0" indent="0">
              <a:buNone/>
            </a:pPr>
            <a:r>
              <a:rPr lang="tr-TR" dirty="0" smtClean="0"/>
              <a:t>Bu durumda KDV indirimleri kabul edilelir, ceza ve faiz hesaplanmaz.</a:t>
            </a:r>
          </a:p>
          <a:p>
            <a:pPr marL="0" indent="0">
              <a:buNone/>
            </a:pPr>
            <a:r>
              <a:rPr lang="tr-TR" dirty="0" smtClean="0">
                <a:solidFill>
                  <a:schemeClr val="accent1"/>
                </a:solidFill>
              </a:rPr>
              <a:t>Çalınma Kaybolma, Yanma vs. nedenle İbraz edememe</a:t>
            </a:r>
          </a:p>
          <a:p>
            <a:pPr marL="0" indent="0">
              <a:buNone/>
            </a:pPr>
            <a:r>
              <a:rPr lang="tr-TR" dirty="0" smtClean="0"/>
              <a:t>İtfaiyeden yangın raporu veya polisten çalınma (kayıp ise ilan) raporu alınarak 15 gün içerisinde Asliye ticaret </a:t>
            </a:r>
            <a:r>
              <a:rPr lang="tr-TR" dirty="0"/>
              <a:t>mahkemesinden zayi belgesi </a:t>
            </a:r>
            <a:r>
              <a:rPr lang="tr-TR" dirty="0" smtClean="0"/>
              <a:t>alınmış ise;</a:t>
            </a:r>
            <a:endParaRPr lang="tr-TR" dirty="0" smtClean="0">
              <a:solidFill>
                <a:schemeClr val="accent1"/>
              </a:solidFill>
            </a:endParaRPr>
          </a:p>
          <a:p>
            <a:pPr marL="0" indent="0">
              <a:buNone/>
            </a:pPr>
            <a:r>
              <a:rPr lang="tr-TR" dirty="0" smtClean="0"/>
              <a:t>Bu durumda İndirimler reddedilir, ceza kesilmez faiz hesaplanır.</a:t>
            </a:r>
            <a:endParaRPr lang="tr-TR" dirty="0"/>
          </a:p>
        </p:txBody>
      </p:sp>
    </p:spTree>
    <p:extLst>
      <p:ext uri="{BB962C8B-B14F-4D97-AF65-F5344CB8AC3E}">
        <p14:creationId xmlns:p14="http://schemas.microsoft.com/office/powerpoint/2010/main" val="170645713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sz="3200" dirty="0" smtClean="0"/>
              <a:t>Danıştay Dava Daireleri Genel </a:t>
            </a:r>
            <a:endParaRPr lang="tr-TR" sz="3200" dirty="0"/>
          </a:p>
        </p:txBody>
      </p:sp>
      <p:sp>
        <p:nvSpPr>
          <p:cNvPr id="3" name="Content Placeholder 2"/>
          <p:cNvSpPr>
            <a:spLocks noGrp="1"/>
          </p:cNvSpPr>
          <p:nvPr>
            <p:ph idx="1"/>
          </p:nvPr>
        </p:nvSpPr>
        <p:spPr>
          <a:xfrm>
            <a:off x="457200" y="1124744"/>
            <a:ext cx="8229600" cy="5001419"/>
          </a:xfrm>
        </p:spPr>
        <p:txBody>
          <a:bodyPr/>
          <a:lstStyle/>
          <a:p>
            <a:pPr marL="0" indent="0">
              <a:buNone/>
            </a:pPr>
            <a:r>
              <a:rPr lang="tr-TR" dirty="0" smtClean="0"/>
              <a:t>Kurulu vermiş olduğu bir kararda; Su baskını nedeniyle defterler incelemeye ibraz edilmese de temin edilen belgelerin incelemeye ibraz edilmesi gerektiğini belirtmiştir. (Esas no:2003/34)</a:t>
            </a:r>
            <a:endParaRPr lang="tr-TR" dirty="0"/>
          </a:p>
        </p:txBody>
      </p:sp>
    </p:spTree>
    <p:extLst>
      <p:ext uri="{BB962C8B-B14F-4D97-AF65-F5344CB8AC3E}">
        <p14:creationId xmlns:p14="http://schemas.microsoft.com/office/powerpoint/2010/main" val="5156959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6130"/>
          </a:xfrm>
        </p:spPr>
        <p:txBody>
          <a:bodyPr>
            <a:normAutofit fontScale="90000"/>
          </a:bodyPr>
          <a:lstStyle/>
          <a:p>
            <a:r>
              <a:rPr lang="tr-TR" dirty="0" smtClean="0">
                <a:solidFill>
                  <a:srgbClr val="FF0000"/>
                </a:solidFill>
              </a:rPr>
              <a:t>3-İnceleme Tutanağının imzalanması</a:t>
            </a:r>
            <a:br>
              <a:rPr lang="tr-TR" dirty="0" smtClean="0">
                <a:solidFill>
                  <a:srgbClr val="FF0000"/>
                </a:solidFill>
              </a:rPr>
            </a:br>
            <a:endParaRPr lang="tr-TR" dirty="0"/>
          </a:p>
        </p:txBody>
      </p:sp>
      <p:sp>
        <p:nvSpPr>
          <p:cNvPr id="3" name="Content Placeholder 2"/>
          <p:cNvSpPr>
            <a:spLocks noGrp="1"/>
          </p:cNvSpPr>
          <p:nvPr>
            <p:ph idx="1"/>
          </p:nvPr>
        </p:nvSpPr>
        <p:spPr/>
        <p:txBody>
          <a:bodyPr>
            <a:normAutofit/>
          </a:bodyPr>
          <a:lstStyle/>
          <a:p>
            <a:pPr marL="0" indent="0">
              <a:buNone/>
            </a:pPr>
            <a:r>
              <a:rPr lang="tr-TR" sz="4000" dirty="0" smtClean="0">
                <a:solidFill>
                  <a:srgbClr val="FF0000"/>
                </a:solidFill>
              </a:rPr>
              <a:t>4-Okuma komisyonuna gönderilmesi</a:t>
            </a:r>
          </a:p>
          <a:p>
            <a:pPr marL="0" indent="0">
              <a:buNone/>
            </a:pPr>
            <a:r>
              <a:rPr lang="tr-TR" sz="4000" dirty="0" smtClean="0">
                <a:solidFill>
                  <a:srgbClr val="FF0000"/>
                </a:solidFill>
              </a:rPr>
              <a:t>5-Uzlaşma veya Dava açma</a:t>
            </a:r>
          </a:p>
          <a:p>
            <a:pPr marL="0" indent="0">
              <a:buNone/>
            </a:pPr>
            <a:endParaRPr lang="tr-TR" sz="4000" dirty="0">
              <a:solidFill>
                <a:srgbClr val="FF0000"/>
              </a:solidFill>
            </a:endParaRPr>
          </a:p>
          <a:p>
            <a:pPr marL="0" indent="0">
              <a:buNone/>
            </a:pPr>
            <a:r>
              <a:rPr lang="tr-TR" sz="4000" dirty="0" smtClean="0">
                <a:solidFill>
                  <a:srgbClr val="FF0000"/>
                </a:solidFill>
              </a:rPr>
              <a:t>KAPSAMINA GÖRE VERGİ İNCELEMESİ</a:t>
            </a:r>
          </a:p>
          <a:p>
            <a:pPr marL="0" indent="0">
              <a:buNone/>
            </a:pPr>
            <a:r>
              <a:rPr lang="tr-TR" sz="4000" dirty="0" smtClean="0"/>
              <a:t>-Sınırlı inceleme </a:t>
            </a:r>
          </a:p>
          <a:p>
            <a:pPr marL="0" indent="0">
              <a:buNone/>
            </a:pPr>
            <a:r>
              <a:rPr lang="tr-TR" sz="4000" dirty="0" smtClean="0"/>
              <a:t>-Tam inceleme</a:t>
            </a:r>
            <a:endParaRPr lang="tr-TR" dirty="0" smtClean="0"/>
          </a:p>
          <a:p>
            <a:endParaRPr lang="tr-TR" dirty="0"/>
          </a:p>
        </p:txBody>
      </p:sp>
      <p:pic>
        <p:nvPicPr>
          <p:cNvPr id="8194" name="Picture 2" descr="C:\Users\Tunahan\Desktop\logo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76256" y="5877272"/>
            <a:ext cx="1591056" cy="6583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48863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solidFill>
                  <a:srgbClr val="FF0000"/>
                </a:solidFill>
              </a:rPr>
              <a:t>Vergi İncelemesinde süre</a:t>
            </a:r>
            <a:endParaRPr lang="tr-TR" dirty="0">
              <a:solidFill>
                <a:srgbClr val="FF0000"/>
              </a:solidFill>
            </a:endParaRPr>
          </a:p>
        </p:txBody>
      </p:sp>
      <p:sp>
        <p:nvSpPr>
          <p:cNvPr id="3" name="Content Placeholder 2"/>
          <p:cNvSpPr>
            <a:spLocks noGrp="1"/>
          </p:cNvSpPr>
          <p:nvPr>
            <p:ph idx="1"/>
          </p:nvPr>
        </p:nvSpPr>
        <p:spPr>
          <a:xfrm>
            <a:off x="457200" y="1600200"/>
            <a:ext cx="8229600" cy="4925144"/>
          </a:xfrm>
        </p:spPr>
        <p:txBody>
          <a:bodyPr>
            <a:normAutofit fontScale="77500" lnSpcReduction="20000"/>
          </a:bodyPr>
          <a:lstStyle/>
          <a:p>
            <a:pPr marL="0" indent="0">
              <a:buNone/>
            </a:pPr>
            <a:r>
              <a:rPr lang="tr-TR" sz="4400" dirty="0" smtClean="0"/>
              <a:t>Sınırlı inceleme 6 ay </a:t>
            </a:r>
          </a:p>
          <a:p>
            <a:pPr marL="0" indent="0">
              <a:buNone/>
            </a:pPr>
            <a:r>
              <a:rPr lang="tr-TR" sz="4400" dirty="0" smtClean="0"/>
              <a:t>tam inceleme 1 yıl </a:t>
            </a:r>
          </a:p>
          <a:p>
            <a:pPr marL="0" indent="0">
              <a:buNone/>
            </a:pPr>
            <a:r>
              <a:rPr lang="tr-TR" sz="4400" dirty="0" smtClean="0"/>
              <a:t>Bu süreler 6 ay</a:t>
            </a:r>
            <a:r>
              <a:rPr lang="tr-TR" sz="4400" baseline="0" dirty="0" smtClean="0"/>
              <a:t> daha uzatılabilir.</a:t>
            </a:r>
          </a:p>
          <a:p>
            <a:pPr marL="0" indent="0">
              <a:buNone/>
            </a:pPr>
            <a:r>
              <a:rPr lang="tr-TR" sz="4400" dirty="0"/>
              <a:t>-</a:t>
            </a:r>
            <a:r>
              <a:rPr lang="tr-TR" sz="4400" dirty="0" smtClean="0"/>
              <a:t>Sınırlı </a:t>
            </a:r>
            <a:r>
              <a:rPr lang="tr-TR" sz="4400" dirty="0"/>
              <a:t>incelemenin, sonradan ortaya çıkan durumlar nedeniyle tam incelemeye dönüşmesi halinde, inceleme süresi sınırlı incelemeye başlanılan tarih itibarıyla hesaplanır</a:t>
            </a:r>
            <a:r>
              <a:rPr lang="tr-TR" sz="4400" dirty="0" smtClean="0"/>
              <a:t>.</a:t>
            </a:r>
          </a:p>
          <a:p>
            <a:pPr marL="0" indent="0">
              <a:buNone/>
            </a:pPr>
            <a:r>
              <a:rPr lang="tr-TR" sz="4400" dirty="0" smtClean="0">
                <a:solidFill>
                  <a:schemeClr val="tx2">
                    <a:lumMod val="60000"/>
                    <a:lumOff val="40000"/>
                  </a:schemeClr>
                </a:solidFill>
              </a:rPr>
              <a:t>İnceleme süresinde bitmez ise ne olur belli değil</a:t>
            </a:r>
            <a:endParaRPr lang="tr-TR" sz="4400" dirty="0">
              <a:solidFill>
                <a:schemeClr val="tx2">
                  <a:lumMod val="60000"/>
                  <a:lumOff val="40000"/>
                </a:schemeClr>
              </a:solidFill>
            </a:endParaRPr>
          </a:p>
          <a:p>
            <a:pPr marL="0" indent="0">
              <a:buNone/>
            </a:pPr>
            <a:endParaRPr lang="tr-TR" sz="4400" baseline="0" dirty="0" smtClean="0"/>
          </a:p>
          <a:p>
            <a:pPr marL="0" indent="0">
              <a:buNone/>
            </a:pPr>
            <a:endParaRPr lang="tr-TR" dirty="0" smtClean="0"/>
          </a:p>
          <a:p>
            <a:pPr marL="0" indent="0">
              <a:buNone/>
            </a:pPr>
            <a:endParaRPr lang="tr-TR" dirty="0"/>
          </a:p>
        </p:txBody>
      </p:sp>
      <p:pic>
        <p:nvPicPr>
          <p:cNvPr id="9218" name="Picture 2" descr="C:\Users\Tunahan\Desktop\logo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20272" y="5877272"/>
            <a:ext cx="1591056" cy="6583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725621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aseline="0" dirty="0" smtClean="0">
                <a:solidFill>
                  <a:srgbClr val="FF0000"/>
                </a:solidFill>
              </a:rPr>
              <a:t>Bu süreler ne zaman Dolar</a:t>
            </a:r>
            <a:br>
              <a:rPr lang="tr-TR" baseline="0" dirty="0" smtClean="0">
                <a:solidFill>
                  <a:srgbClr val="FF0000"/>
                </a:solidFill>
              </a:rPr>
            </a:br>
            <a:endParaRPr lang="tr-TR" dirty="0"/>
          </a:p>
        </p:txBody>
      </p:sp>
      <p:sp>
        <p:nvSpPr>
          <p:cNvPr id="3" name="Content Placeholder 2"/>
          <p:cNvSpPr>
            <a:spLocks noGrp="1"/>
          </p:cNvSpPr>
          <p:nvPr>
            <p:ph idx="1"/>
          </p:nvPr>
        </p:nvSpPr>
        <p:spPr/>
        <p:txBody>
          <a:bodyPr/>
          <a:lstStyle/>
          <a:p>
            <a:pPr marL="514350" indent="-514350">
              <a:buAutoNum type="arabicParenBoth"/>
            </a:pPr>
            <a:r>
              <a:rPr lang="tr-TR" dirty="0" smtClean="0"/>
              <a:t>Vergi inceleme raporlarının, rapor değerlendirme komisyonlarına intikal ettirilmek üzere ilgili inceleme ve denetim birimine teslim edildiği tarih, incelemenin tamamlandığı tarih olarak kabul edilir.</a:t>
            </a:r>
          </a:p>
          <a:p>
            <a:pPr marL="514350" indent="-514350">
              <a:buAutoNum type="arabicParenBoth"/>
            </a:pPr>
            <a:r>
              <a:rPr lang="tr-TR" dirty="0" smtClean="0"/>
              <a:t>İnceleme bir başkasına devredilirse süre kaldığı yerden devam eder</a:t>
            </a:r>
          </a:p>
          <a:p>
            <a:endParaRPr lang="tr-TR" dirty="0"/>
          </a:p>
        </p:txBody>
      </p:sp>
      <p:pic>
        <p:nvPicPr>
          <p:cNvPr id="24578" name="Picture 2" descr="C:\Users\Tunahan\Desktop\logo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93309" y="6199632"/>
            <a:ext cx="1591056" cy="6583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02804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074242"/>
          </a:xfrm>
        </p:spPr>
        <p:txBody>
          <a:bodyPr>
            <a:normAutofit fontScale="90000"/>
          </a:bodyPr>
          <a:lstStyle/>
          <a:p>
            <a:r>
              <a:rPr lang="tr-TR" dirty="0" smtClean="0">
                <a:solidFill>
                  <a:srgbClr val="FF0000"/>
                </a:solidFill>
              </a:rPr>
              <a:t>DEFTER BELGE TESLİM TUNAĞINDA BULUNMASI GERKLİ ZORUNLU BİLGİLER</a:t>
            </a:r>
            <a:br>
              <a:rPr lang="tr-TR" dirty="0" smtClean="0">
                <a:solidFill>
                  <a:srgbClr val="FF0000"/>
                </a:solidFill>
              </a:rPr>
            </a:br>
            <a:endParaRPr lang="tr-TR" dirty="0"/>
          </a:p>
        </p:txBody>
      </p:sp>
      <p:sp>
        <p:nvSpPr>
          <p:cNvPr id="3" name="Content Placeholder 2"/>
          <p:cNvSpPr>
            <a:spLocks noGrp="1"/>
          </p:cNvSpPr>
          <p:nvPr>
            <p:ph idx="1"/>
          </p:nvPr>
        </p:nvSpPr>
        <p:spPr>
          <a:xfrm>
            <a:off x="457200" y="2060848"/>
            <a:ext cx="8229600" cy="4065315"/>
          </a:xfrm>
        </p:spPr>
        <p:txBody>
          <a:bodyPr>
            <a:normAutofit fontScale="92500" lnSpcReduction="10000"/>
          </a:bodyPr>
          <a:lstStyle/>
          <a:p>
            <a:pPr marL="0" indent="0">
              <a:buNone/>
            </a:pPr>
            <a:r>
              <a:rPr lang="tr-TR" dirty="0" smtClean="0"/>
              <a:t>a</a:t>
            </a:r>
            <a:r>
              <a:rPr lang="tr-TR" dirty="0"/>
              <a:t>) </a:t>
            </a:r>
            <a:r>
              <a:rPr lang="tr-TR" dirty="0" smtClean="0"/>
              <a:t>Mükellefin </a:t>
            </a:r>
            <a:r>
              <a:rPr lang="tr-TR" dirty="0"/>
              <a:t>kimlik bilgileri, unvanı, adresi ve faaliyet konusu,</a:t>
            </a:r>
          </a:p>
          <a:p>
            <a:pPr marL="0" indent="0">
              <a:buNone/>
            </a:pPr>
            <a:r>
              <a:rPr lang="tr-TR" dirty="0"/>
              <a:t>b) İncelemenin türü (tam/sınırlı inceleme),</a:t>
            </a:r>
          </a:p>
          <a:p>
            <a:pPr marL="0" indent="0">
              <a:buNone/>
            </a:pPr>
            <a:r>
              <a:rPr lang="tr-TR" dirty="0"/>
              <a:t>c) İncelemeye alınma gerekçesi</a:t>
            </a:r>
            <a:r>
              <a:rPr lang="tr-TR" dirty="0" smtClean="0"/>
              <a:t>,</a:t>
            </a:r>
          </a:p>
          <a:p>
            <a:pPr marL="0" indent="0">
              <a:buNone/>
            </a:pPr>
            <a:r>
              <a:rPr lang="tr-TR" dirty="0"/>
              <a:t>ç) İncelemenin konusu,</a:t>
            </a:r>
            <a:br>
              <a:rPr lang="tr-TR" dirty="0"/>
            </a:br>
            <a:endParaRPr lang="tr-TR" dirty="0" smtClean="0"/>
          </a:p>
          <a:p>
            <a:pPr marL="0" indent="0">
              <a:buNone/>
            </a:pPr>
            <a:r>
              <a:rPr lang="tr-TR" dirty="0"/>
              <a:t>d) İnceleme dönemi,</a:t>
            </a:r>
            <a:br>
              <a:rPr lang="tr-TR" dirty="0"/>
            </a:br>
            <a:endParaRPr lang="tr-TR" dirty="0">
              <a:solidFill>
                <a:schemeClr val="tx2">
                  <a:lumMod val="60000"/>
                  <a:lumOff val="40000"/>
                </a:schemeClr>
              </a:solidFill>
            </a:endParaRPr>
          </a:p>
          <a:p>
            <a:endParaRPr lang="tr-TR" dirty="0">
              <a:solidFill>
                <a:schemeClr val="tx2">
                  <a:lumMod val="60000"/>
                  <a:lumOff val="40000"/>
                </a:schemeClr>
              </a:solidFill>
            </a:endParaRPr>
          </a:p>
        </p:txBody>
      </p:sp>
      <p:pic>
        <p:nvPicPr>
          <p:cNvPr id="10242" name="Picture 2" descr="C:\Users\Tunahan\Desktop\logo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92280" y="6021288"/>
            <a:ext cx="1591056" cy="6583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244560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74"/>
          </a:xfrm>
        </p:spPr>
        <p:txBody>
          <a:bodyPr>
            <a:normAutofit fontScale="90000"/>
          </a:bodyPr>
          <a:lstStyle/>
          <a:p>
            <a:r>
              <a:rPr lang="tr-TR" dirty="0"/>
              <a:t>e</a:t>
            </a:r>
            <a:r>
              <a:rPr lang="tr-TR" dirty="0" smtClean="0"/>
              <a:t>) Tutanağın düzenlenme yeri ve tarihi,</a:t>
            </a:r>
            <a:endParaRPr lang="tr-TR" dirty="0"/>
          </a:p>
        </p:txBody>
      </p:sp>
      <p:sp>
        <p:nvSpPr>
          <p:cNvPr id="3" name="Content Placeholder 2"/>
          <p:cNvSpPr>
            <a:spLocks noGrp="1"/>
          </p:cNvSpPr>
          <p:nvPr>
            <p:ph idx="1"/>
          </p:nvPr>
        </p:nvSpPr>
        <p:spPr/>
        <p:txBody>
          <a:bodyPr/>
          <a:lstStyle/>
          <a:p>
            <a:pPr marL="0" indent="0">
              <a:buNone/>
            </a:pPr>
            <a:r>
              <a:rPr lang="tr-TR" dirty="0"/>
              <a:t>f</a:t>
            </a:r>
            <a:r>
              <a:rPr lang="tr-TR" dirty="0" smtClean="0"/>
              <a:t>) </a:t>
            </a:r>
            <a:r>
              <a:rPr lang="tr-TR" dirty="0"/>
              <a:t>İnceleme dairede yapılacaksa buna ilişkin nezdinde inceleme yapılanın muvafakati,</a:t>
            </a:r>
          </a:p>
          <a:p>
            <a:pPr marL="0" indent="0">
              <a:buNone/>
            </a:pPr>
            <a:r>
              <a:rPr lang="tr-TR" dirty="0" smtClean="0"/>
              <a:t>G)inceleme elemanının ve hazır bulunması halinde mükellefin veya temsile yetkili olan kişilerin imzası,</a:t>
            </a:r>
          </a:p>
          <a:p>
            <a:pPr marL="0" indent="0">
              <a:buNone/>
            </a:pPr>
            <a:endParaRPr lang="tr-TR" dirty="0" smtClean="0"/>
          </a:p>
          <a:p>
            <a:pPr marL="0" indent="0">
              <a:buNone/>
            </a:pPr>
            <a:r>
              <a:rPr lang="tr-TR" dirty="0" smtClean="0"/>
              <a:t>h)</a:t>
            </a:r>
            <a:r>
              <a:rPr lang="tr-TR" dirty="0" smtClean="0">
                <a:solidFill>
                  <a:schemeClr val="tx2">
                    <a:lumMod val="60000"/>
                    <a:lumOff val="40000"/>
                  </a:schemeClr>
                </a:solidFill>
              </a:rPr>
              <a:t>Mükelleflerin incelemeyle ilgili hak ve yükümlülükleri hakkında bilgi.</a:t>
            </a:r>
          </a:p>
          <a:p>
            <a:endParaRPr lang="tr-TR" dirty="0" smtClean="0"/>
          </a:p>
          <a:p>
            <a:endParaRPr lang="tr-TR" dirty="0"/>
          </a:p>
        </p:txBody>
      </p:sp>
      <p:pic>
        <p:nvPicPr>
          <p:cNvPr id="12290" name="Picture 2" descr="C:\Users\Tunahan\Desktop\logo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5949280"/>
            <a:ext cx="1591056" cy="6583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338378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solidFill>
                  <a:srgbClr val="FF0000"/>
                </a:solidFill>
              </a:rPr>
              <a:t>İnceleme nerede yapılır</a:t>
            </a:r>
            <a:endParaRPr lang="tr-TR" dirty="0">
              <a:solidFill>
                <a:srgbClr val="FF0000"/>
              </a:solidFill>
            </a:endParaRPr>
          </a:p>
        </p:txBody>
      </p:sp>
      <p:sp>
        <p:nvSpPr>
          <p:cNvPr id="3" name="Content Placeholder 2"/>
          <p:cNvSpPr>
            <a:spLocks noGrp="1"/>
          </p:cNvSpPr>
          <p:nvPr>
            <p:ph idx="1"/>
          </p:nvPr>
        </p:nvSpPr>
        <p:spPr/>
        <p:txBody>
          <a:bodyPr>
            <a:normAutofit/>
          </a:bodyPr>
          <a:lstStyle/>
          <a:p>
            <a:r>
              <a:rPr lang="tr-TR" dirty="0"/>
              <a:t>Vergi incelemeleri esas itibarıyla incelemeye tabi olanın iş yerinde yapılır.</a:t>
            </a:r>
          </a:p>
          <a:p>
            <a:r>
              <a:rPr lang="tr-TR" dirty="0" smtClean="0"/>
              <a:t>İş </a:t>
            </a:r>
            <a:r>
              <a:rPr lang="tr-TR" dirty="0"/>
              <a:t>yerinin müsait olmaması, ölüm, işin terk edilmesi gibi zaruri sebeplerle incelemenin iş yerinde yapılması imkânsız olur veya mükellef ve vergi sorumluları isterlerse inceleme dairede yapılabilir. </a:t>
            </a:r>
          </a:p>
        </p:txBody>
      </p:sp>
      <p:pic>
        <p:nvPicPr>
          <p:cNvPr id="13314" name="Picture 2" descr="C:\Users\Tunahan\Desktop\logo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6296" y="6169815"/>
            <a:ext cx="1591056" cy="6583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385382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210146"/>
          </a:xfrm>
        </p:spPr>
        <p:txBody>
          <a:bodyPr>
            <a:normAutofit fontScale="90000"/>
          </a:bodyPr>
          <a:lstStyle/>
          <a:p>
            <a:r>
              <a:rPr lang="tr-TR" dirty="0" smtClean="0"/>
              <a:t/>
            </a:r>
            <a:br>
              <a:rPr lang="tr-TR" dirty="0" smtClean="0"/>
            </a:br>
            <a:r>
              <a:rPr lang="tr-TR" dirty="0"/>
              <a:t/>
            </a:r>
            <a:br>
              <a:rPr lang="tr-TR" dirty="0"/>
            </a:br>
            <a:r>
              <a:rPr lang="tr-TR" dirty="0" smtClean="0"/>
              <a:t/>
            </a:r>
            <a:br>
              <a:rPr lang="tr-TR" dirty="0" smtClean="0"/>
            </a:br>
            <a:r>
              <a:rPr lang="tr-TR" dirty="0" smtClean="0"/>
              <a:t>Bu takdirde incelemeye tabi olanın defter ve belgelerini daireye getirmesi kendisinden yazılı olarak istenir.</a:t>
            </a:r>
            <a:br>
              <a:rPr lang="tr-TR" dirty="0" smtClean="0"/>
            </a:br>
            <a:endParaRPr lang="tr-TR" dirty="0"/>
          </a:p>
        </p:txBody>
      </p:sp>
      <p:sp>
        <p:nvSpPr>
          <p:cNvPr id="3" name="Content Placeholder 2"/>
          <p:cNvSpPr>
            <a:spLocks noGrp="1"/>
          </p:cNvSpPr>
          <p:nvPr>
            <p:ph idx="1"/>
          </p:nvPr>
        </p:nvSpPr>
        <p:spPr>
          <a:xfrm>
            <a:off x="457200" y="1340768"/>
            <a:ext cx="8229600" cy="4785395"/>
          </a:xfrm>
        </p:spPr>
        <p:txBody>
          <a:bodyPr>
            <a:normAutofit/>
          </a:bodyPr>
          <a:lstStyle/>
          <a:p>
            <a:endParaRPr lang="tr-TR" dirty="0" smtClean="0"/>
          </a:p>
          <a:p>
            <a:endParaRPr lang="tr-TR" dirty="0"/>
          </a:p>
          <a:p>
            <a:endParaRPr lang="tr-TR" dirty="0" smtClean="0"/>
          </a:p>
          <a:p>
            <a:r>
              <a:rPr lang="tr-TR" dirty="0" smtClean="0"/>
              <a:t>(3) İncelemenin dairede yapılması halinde istenilen defter veya belgeleri belli edilen zamanda mazeretsiz olarak getirmeyenler, bunları ibraz etmemiş sayılırlar. Haklı bir mazeret gösterenlere, defter ve belgelerini daireye getirmeleri için uygun bir süre verilir.</a:t>
            </a:r>
          </a:p>
          <a:p>
            <a:endParaRPr lang="tr-TR" dirty="0" smtClean="0"/>
          </a:p>
          <a:p>
            <a:endParaRPr lang="tr-TR" dirty="0"/>
          </a:p>
        </p:txBody>
      </p:sp>
      <p:pic>
        <p:nvPicPr>
          <p:cNvPr id="14338" name="Picture 2" descr="C:\Users\Tunahan\Desktop\logo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6296" y="6021288"/>
            <a:ext cx="1591056" cy="6583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1083824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728</TotalTime>
  <Words>1109</Words>
  <Application>Microsoft Office PowerPoint</Application>
  <PresentationFormat>On-screen Show (4:3)</PresentationFormat>
  <Paragraphs>139</Paragraphs>
  <Slides>26</Slides>
  <Notes>0</Notes>
  <HiddenSlides>1</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   Vergi İncelemesi ve  Mükellef Hakları</vt:lpstr>
      <vt:lpstr>  Vergi incelemesinin aşamaları </vt:lpstr>
      <vt:lpstr>3-İnceleme Tutanağının imzalanması </vt:lpstr>
      <vt:lpstr>Vergi İncelemesinde süre</vt:lpstr>
      <vt:lpstr>Bu süreler ne zaman Dolar </vt:lpstr>
      <vt:lpstr>DEFTER BELGE TESLİM TUNAĞINDA BULUNMASI GERKLİ ZORUNLU BİLGİLER </vt:lpstr>
      <vt:lpstr>e) Tutanağın düzenlenme yeri ve tarihi,</vt:lpstr>
      <vt:lpstr>İnceleme nerede yapılır</vt:lpstr>
      <vt:lpstr>   Bu takdirde incelemeye tabi olanın defter ve belgelerini daireye getirmesi kendisinden yazılı olarak istenir. </vt:lpstr>
      <vt:lpstr>İnceleme iş yerinde yapılırsa  Önemli!</vt:lpstr>
      <vt:lpstr>İnceleme tutanağı</vt:lpstr>
      <vt:lpstr>İnceleme tutanaklarında yer alacak unsurlar </vt:lpstr>
      <vt:lpstr>d)Tutanakta belirtilen hususların mükellefler tarafından okunduğunu ve doğruluğunun anlaşıldığını belirten ifade,  </vt:lpstr>
      <vt:lpstr>Tutanağa yazdıramadığımız </vt:lpstr>
      <vt:lpstr>Defter ve belgelerin iadesi</vt:lpstr>
      <vt:lpstr>Müdürlerin İnceleme Yetkisi ve aşamalar</vt:lpstr>
      <vt:lpstr>ARAMALI İNCELEME</vt:lpstr>
      <vt:lpstr>Aramalı İnceleme Yapabilmek için </vt:lpstr>
      <vt:lpstr>Aramalı incelemede dikkat edilecek hususlar</vt:lpstr>
      <vt:lpstr>ARAMALI iNCELEMEDE UNUTULMAMASI GEREKENLER! </vt:lpstr>
      <vt:lpstr>   5. Defterlerin alıkonulduğu zaman beyanname verme süresi 1 aydan kısa ise bu süre kendiliğinden 1 ay uzar.  Ek süre bu müddetin sonunda baþlar. </vt:lpstr>
      <vt:lpstr>İnceleme Sırasında Teminat</vt:lpstr>
      <vt:lpstr>İhtiyati Haciz </vt:lpstr>
      <vt:lpstr>Vergi incelemesinde Tebligat ve Önemi</vt:lpstr>
      <vt:lpstr>Defter ve Belgelerin İncelemeye İbraz edilmemesi</vt:lpstr>
      <vt:lpstr>Danıştay Dava Daireleri Genel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Vergi İnceleme Rehberi</dc:title>
  <dc:creator>Tunahan</dc:creator>
  <cp:lastModifiedBy>Tunahan</cp:lastModifiedBy>
  <cp:revision>34</cp:revision>
  <dcterms:created xsi:type="dcterms:W3CDTF">2012-12-05T17:23:07Z</dcterms:created>
  <dcterms:modified xsi:type="dcterms:W3CDTF">2013-05-11T08:21:52Z</dcterms:modified>
</cp:coreProperties>
</file>