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48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2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837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337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101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37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482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16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17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60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8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25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25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38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1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55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2D9E5-6C9F-46F5-ABB5-892CF60DFC1C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54F8EB-7779-4D86-832B-71E7EC23F2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8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tel:212-465-06-1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59883"/>
            <a:ext cx="10230998" cy="180027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NAKDİ SERMAYE ARTTIRMANIN VERGİ SAĞLADIĞI VERGİ AVANTAJI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38425" y="2502567"/>
            <a:ext cx="9820319" cy="4004111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>
              <a:solidFill>
                <a:srgbClr val="002060"/>
              </a:solidFill>
            </a:endParaRPr>
          </a:p>
          <a:p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Tunahan SOYLU                                          </a:t>
            </a:r>
            <a:r>
              <a:rPr lang="tr-TR" dirty="0" smtClean="0"/>
              <a:t>Dünya </a:t>
            </a:r>
            <a:r>
              <a:rPr lang="tr-TR" dirty="0"/>
              <a:t>Ticaret merkezi B3 Blok K:5 </a:t>
            </a:r>
            <a:r>
              <a:rPr lang="tr-TR" dirty="0" smtClean="0"/>
              <a:t>no:217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/>
              <a:t>E. Vergi Müfettişi                                          Yeşilköy-Bakırköy/İSTANBUL</a:t>
            </a:r>
          </a:p>
          <a:p>
            <a:r>
              <a:rPr lang="tr-TR" dirty="0" smtClean="0"/>
              <a:t>Yeminli Mali </a:t>
            </a:r>
            <a:r>
              <a:rPr lang="tr-TR" dirty="0" smtClean="0">
                <a:solidFill>
                  <a:schemeClr val="tx1"/>
                </a:solidFill>
              </a:rPr>
              <a:t>Müşavir                                    </a:t>
            </a:r>
            <a:r>
              <a:rPr lang="tr-TR" dirty="0" smtClean="0">
                <a:solidFill>
                  <a:schemeClr val="tx1"/>
                </a:solidFill>
                <a:hlinkClick r:id="rId2"/>
              </a:rPr>
              <a:t>Tel:212-465-06-12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/>
              <a:t>Cep:0(533)-263-28-83</a:t>
            </a:r>
          </a:p>
          <a:p>
            <a:r>
              <a:rPr lang="tr-TR" dirty="0" smtClean="0"/>
              <a:t>                                                                       tunahansoylu@hotmail.com </a:t>
            </a:r>
          </a:p>
          <a:p>
            <a:r>
              <a:rPr lang="tr-TR" dirty="0" smtClean="0"/>
              <a:t>                                                                       www.paribus.com.tr</a:t>
            </a:r>
            <a:endParaRPr lang="tr-TR" dirty="0"/>
          </a:p>
        </p:txBody>
      </p:sp>
      <p:pic>
        <p:nvPicPr>
          <p:cNvPr id="1026" name="Resim 1" descr="Açıklama: C:\Users\user\AppData\Local\Microsoft\Windows\Temporary Internet Files\Content.Word\Kaşe ve Antetli-02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462" y="3197719"/>
            <a:ext cx="3128210" cy="11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9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3297" y="624110"/>
            <a:ext cx="9791315" cy="463545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1-KİMLER YARARLABİLİR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2665" y="1311007"/>
            <a:ext cx="10031947" cy="460021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Aşağıda sayılanlar hariç Tüm Mükellefler yararlanabilir</a:t>
            </a:r>
          </a:p>
          <a:p>
            <a:r>
              <a:rPr lang="tr-TR" dirty="0"/>
              <a:t>Finans, </a:t>
            </a:r>
            <a:endParaRPr lang="tr-TR" dirty="0" smtClean="0"/>
          </a:p>
          <a:p>
            <a:r>
              <a:rPr lang="tr-TR" dirty="0" smtClean="0"/>
              <a:t>bankacılık </a:t>
            </a:r>
          </a:p>
          <a:p>
            <a:r>
              <a:rPr lang="tr-TR" dirty="0" smtClean="0"/>
              <a:t>Sigortacılık sektörleri ile</a:t>
            </a:r>
          </a:p>
          <a:p>
            <a:r>
              <a:rPr lang="tr-TR" dirty="0" smtClean="0"/>
              <a:t>Kamu iktisadi </a:t>
            </a:r>
            <a:r>
              <a:rPr lang="tr-TR" dirty="0"/>
              <a:t>teşebbüsleri </a:t>
            </a:r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2-NAKDİ SERMAYE ARTIŞI NE ZAMAN YAPILMIŞ OLMALI</a:t>
            </a:r>
          </a:p>
          <a:p>
            <a:r>
              <a:rPr lang="tr-TR" dirty="0" smtClean="0"/>
              <a:t>01.07.2015 tarihinden sonra yapılan Nakdi sermaye artışları kapsama girmektedir.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3-HESAPLAMA NASIL YAPILACAK?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endParaRPr lang="tr-T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052765"/>
              </p:ext>
            </p:extLst>
          </p:nvPr>
        </p:nvGraphicFramePr>
        <p:xfrm>
          <a:off x="1472665" y="4697129"/>
          <a:ext cx="10376034" cy="664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7815"/>
                <a:gridCol w="250257"/>
                <a:gridCol w="7757962"/>
              </a:tblGrid>
              <a:tr h="6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Kurum kazancından indirilebilecek tutar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=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Nakdi sermaye artışı x Ticari krediler faiz oranı x İndirim </a:t>
                      </a:r>
                      <a:r>
                        <a:rPr lang="tr-TR" sz="1600" dirty="0" smtClean="0">
                          <a:effectLst/>
                        </a:rPr>
                        <a:t>oranı</a:t>
                      </a:r>
                      <a:r>
                        <a:rPr lang="tr-TR" sz="1600" baseline="0" dirty="0" smtClean="0">
                          <a:effectLst/>
                        </a:rPr>
                        <a:t> </a:t>
                      </a:r>
                      <a:r>
                        <a:rPr lang="tr-TR" sz="1600" dirty="0" smtClean="0">
                          <a:effectLst/>
                        </a:rPr>
                        <a:t>x Süre (ay)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8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25128"/>
            <a:ext cx="8911687" cy="26950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1541" y="596767"/>
            <a:ext cx="10003071" cy="59676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Sermaye ödemesi ayın son günü da yapılsa o ay tam sayılacak yılın kalan ay sayısı da üzerine eklenecektir.</a:t>
            </a:r>
          </a:p>
          <a:p>
            <a:r>
              <a:rPr lang="tr-TR" dirty="0" smtClean="0"/>
              <a:t>Para şirketin banka hesabına TESCİLDEN ÖNCE yatırılmış olması halinde tescil tarihi esas alınacaktır.</a:t>
            </a:r>
          </a:p>
          <a:p>
            <a:r>
              <a:rPr lang="tr-TR" dirty="0" smtClean="0"/>
              <a:t>Para şirketin banka hesabına TESCİLDEN SONRA yatırılmış olması halinde paranın bankaya yatırıldığı tarih esas alınacaktır.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4-DİKKATE ALINACAK FAİZ ORANI NEDİR?</a:t>
            </a:r>
          </a:p>
          <a:p>
            <a:r>
              <a:rPr lang="tr-TR" dirty="0" smtClean="0"/>
              <a:t>Merkez bankası </a:t>
            </a:r>
            <a:r>
              <a:rPr lang="tr-TR" dirty="0"/>
              <a:t>tarafından en son açıklanan ticari krediler </a:t>
            </a:r>
            <a:r>
              <a:rPr lang="tr-TR" u="sng" dirty="0"/>
              <a:t>faiz </a:t>
            </a:r>
            <a:r>
              <a:rPr lang="tr-TR" u="sng" dirty="0" smtClean="0"/>
              <a:t>oranının %50’si dikkate </a:t>
            </a:r>
            <a:r>
              <a:rPr lang="tr-TR" dirty="0" smtClean="0"/>
              <a:t>alınacaktır.</a:t>
            </a:r>
          </a:p>
          <a:p>
            <a:r>
              <a:rPr lang="tr-TR" dirty="0"/>
              <a:t>TCMB tarafından açıklanan </a:t>
            </a:r>
            <a:r>
              <a:rPr lang="tr-TR" dirty="0" smtClean="0"/>
              <a:t>ve 2019 </a:t>
            </a:r>
            <a:r>
              <a:rPr lang="tr-TR" dirty="0"/>
              <a:t>yılı için </a:t>
            </a:r>
            <a:r>
              <a:rPr lang="tr-TR" dirty="0" smtClean="0"/>
              <a:t>uygulanacak</a:t>
            </a:r>
            <a:r>
              <a:rPr lang="tr-TR" u="sng" dirty="0" smtClean="0"/>
              <a:t> </a:t>
            </a:r>
            <a:r>
              <a:rPr lang="tr-TR" u="sng" dirty="0"/>
              <a:t>faiz oranı %12,02’dir. </a:t>
            </a:r>
            <a:endParaRPr lang="tr-TR" u="sng" dirty="0" smtClean="0"/>
          </a:p>
          <a:p>
            <a:r>
              <a:rPr lang="tr-TR" dirty="0" smtClean="0"/>
              <a:t>Özel </a:t>
            </a:r>
            <a:r>
              <a:rPr lang="tr-TR" dirty="0"/>
              <a:t>hesap dönemine tabi sermaye şirketleri, hesap dönemlerinin sona erdiği ay itibarıyla TCMB tarafından en son açıklanan ticari krediler faiz oranını dikkate alarak indirimden yararlanabileceklerdir</a:t>
            </a:r>
            <a:r>
              <a:rPr lang="tr-TR" dirty="0" smtClean="0"/>
              <a:t>.</a:t>
            </a:r>
          </a:p>
          <a:p>
            <a:r>
              <a:rPr lang="tr-TR" b="1" dirty="0">
                <a:solidFill>
                  <a:srgbClr val="FF0000"/>
                </a:solidFill>
              </a:rPr>
              <a:t>Payları borsada işlem gören halka açık sermaye şirketlerinde indirim oranı,</a:t>
            </a:r>
          </a:p>
          <a:p>
            <a:r>
              <a:rPr lang="tr-TR" dirty="0"/>
              <a:t>Yılın son günü itibarıyla, Merkezi Kayıt Kuruluşu A.Ş. nezdinde borsada işlem gören payların nominal tutarının tescil edilmiş olan ödenmiş veya çıkarılmış sermayeye oranı;</a:t>
            </a:r>
          </a:p>
          <a:p>
            <a:r>
              <a:rPr lang="tr-TR" dirty="0" smtClean="0"/>
              <a:t>%</a:t>
            </a:r>
            <a:r>
              <a:rPr lang="tr-TR" dirty="0"/>
              <a:t>50 ve daha az olan şirketler için </a:t>
            </a:r>
            <a:r>
              <a:rPr lang="tr-TR" dirty="0" smtClean="0"/>
              <a:t>faiz oranının %75’i indirim konusu yapılır.</a:t>
            </a:r>
            <a:endParaRPr lang="tr-TR" dirty="0"/>
          </a:p>
          <a:p>
            <a:r>
              <a:rPr lang="tr-TR" dirty="0"/>
              <a:t> %50'nin üzerinde olan şirketler için faiz oranının </a:t>
            </a:r>
            <a:r>
              <a:rPr lang="tr-TR" dirty="0" smtClean="0"/>
              <a:t>%100’ü </a:t>
            </a:r>
            <a:r>
              <a:rPr lang="tr-TR" dirty="0"/>
              <a:t>indirim konusu yapılır.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6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8169" y="624110"/>
            <a:ext cx="9916444" cy="810054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5-Belgelendirme </a:t>
            </a:r>
            <a:r>
              <a:rPr lang="tr-TR" sz="2400" b="1" dirty="0">
                <a:solidFill>
                  <a:srgbClr val="FF0000"/>
                </a:solidFill>
              </a:rPr>
              <a:t>nasıl olacak?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88169" y="1222408"/>
            <a:ext cx="9916443" cy="5332396"/>
          </a:xfrm>
        </p:spPr>
        <p:txBody>
          <a:bodyPr/>
          <a:lstStyle/>
          <a:p>
            <a:r>
              <a:rPr lang="tr-TR" sz="2000" dirty="0" smtClean="0"/>
              <a:t>Paranın şirket hesabına yatırıldığını gösteren dekontun yada hesap ekstresinin Vergi dairesine ibraz edilmesi gerekir.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6- HER BİR HESAP DÖNEMİ İÇİN AYRI AYRI YARARLANILABİLİR Mİ?</a:t>
            </a:r>
          </a:p>
          <a:p>
            <a:r>
              <a:rPr lang="tr-TR" sz="2000" dirty="0" smtClean="0"/>
              <a:t>Sermaye artışının yapıldığı hesap dönemi dahil, izleyen </a:t>
            </a:r>
            <a:r>
              <a:rPr lang="tr-TR" sz="2000" dirty="0"/>
              <a:t>her bir dönem için bu indirimden ayrı ayrı yararlanabilmektedir</a:t>
            </a:r>
            <a:r>
              <a:rPr lang="tr-TR" sz="2000" dirty="0" smtClean="0"/>
              <a:t>.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7-SERMAYE AZALTIMI HALİNDE İNDİRİMDEN YARARLANMAK MÜMKÜN MÜ?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Sermaye azaltılması durumunda azaltılan sermayeye isabet kısım için indirimden yararlanılmayacaktır.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8-KAZANCIN YETERSİZ OLMASI HALİNDE İNDİRİM KONUSU YAPILAMAYAN TUTARIN SONRAKİ DÖNEMLERE DEVRİ MÜMKÜN MÜ?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Evet. Ancak endeksleme yok. Nominal değeri ile devredecek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4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36295" y="413886"/>
            <a:ext cx="10299031" cy="1491114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9-HANGİ SERMAYE ARTIŞLARI İNDİRİM HESAPLAMASINDA DİKKATE ALINMAZ?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6295" y="1164657"/>
            <a:ext cx="9868317" cy="548640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Ayni </a:t>
            </a:r>
            <a:r>
              <a:rPr lang="tr-TR" sz="2000" dirty="0"/>
              <a:t>sermaye </a:t>
            </a:r>
            <a:r>
              <a:rPr lang="tr-TR" sz="2000" dirty="0" smtClean="0"/>
              <a:t>artışları</a:t>
            </a:r>
          </a:p>
          <a:p>
            <a:r>
              <a:rPr lang="tr-TR" sz="2000" dirty="0"/>
              <a:t>birleşme, devir ve bölünme </a:t>
            </a:r>
            <a:r>
              <a:rPr lang="tr-TR" sz="2000" dirty="0" smtClean="0"/>
              <a:t>işlemlerinden kaynaklanan </a:t>
            </a:r>
            <a:r>
              <a:rPr lang="tr-TR" sz="2000" dirty="0"/>
              <a:t>sermaye </a:t>
            </a:r>
            <a:r>
              <a:rPr lang="tr-TR" sz="2000" dirty="0" smtClean="0"/>
              <a:t>artışları</a:t>
            </a:r>
          </a:p>
          <a:p>
            <a:r>
              <a:rPr lang="tr-TR" sz="2000" dirty="0" smtClean="0"/>
              <a:t>Öz </a:t>
            </a:r>
            <a:r>
              <a:rPr lang="tr-TR" sz="2000" dirty="0"/>
              <a:t>sermaye kalemlerinin sermayeye eklenmesinden kaynaklanan sermaye </a:t>
            </a:r>
            <a:r>
              <a:rPr lang="tr-TR" sz="2000" dirty="0" smtClean="0"/>
              <a:t>artışları</a:t>
            </a:r>
          </a:p>
          <a:p>
            <a:r>
              <a:rPr lang="tr-TR" sz="2000" dirty="0"/>
              <a:t>Ortaklarca veya Kurumlar Vergisi Kanununun 12 </a:t>
            </a:r>
            <a:r>
              <a:rPr lang="tr-TR" sz="2000" dirty="0" err="1"/>
              <a:t>nci</a:t>
            </a:r>
            <a:r>
              <a:rPr lang="tr-TR" sz="2000" dirty="0"/>
              <a:t> maddesi kapsamında ortaklarla ilişkili olan kişilerce kredi kullanılmak veya borç alınmak suretiyle gerçekleştirilen sermaye artışları</a:t>
            </a:r>
            <a:r>
              <a:rPr lang="tr-TR" sz="2000" dirty="0" smtClean="0"/>
              <a:t>,</a:t>
            </a:r>
          </a:p>
          <a:p>
            <a:r>
              <a:rPr lang="tr-TR" sz="2000" dirty="0"/>
              <a:t>Şirkete nakdi sermaye dışında hisse senedi, tahvil veya bono gibi kıymetlerin konulması suretiyle gerçekleştirilen sermaye </a:t>
            </a:r>
            <a:r>
              <a:rPr lang="tr-TR" sz="2000" dirty="0" smtClean="0"/>
              <a:t>artışları</a:t>
            </a:r>
          </a:p>
          <a:p>
            <a:r>
              <a:rPr lang="tr-TR" sz="2000" dirty="0">
                <a:solidFill>
                  <a:srgbClr val="0070C0"/>
                </a:solidFill>
              </a:rPr>
              <a:t>Bilanço içi kalemlerin birbiri içinde mahsubu şeklinde gerçekleştirilen sermaye artışları</a:t>
            </a:r>
            <a:r>
              <a:rPr lang="tr-TR" sz="2000" dirty="0" smtClean="0">
                <a:solidFill>
                  <a:srgbClr val="0070C0"/>
                </a:solidFill>
              </a:rPr>
              <a:t>. (ORTAKLARA BORÇLAR HESABININ KAPATILMASI İŞLEMLERİ)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10-NAKDİ SERMAYE ARTIŞINDAN SONRA ŞİRKET BİRLEŞİRSE DEVRALAN ŞİRKET BU HAKTAN YARARLANIR MI</a:t>
            </a:r>
          </a:p>
          <a:p>
            <a:r>
              <a:rPr lang="tr-TR" sz="2000" dirty="0"/>
              <a:t>B</a:t>
            </a:r>
            <a:r>
              <a:rPr lang="tr-TR" sz="2000" dirty="0" smtClean="0"/>
              <a:t>irleşme </a:t>
            </a:r>
            <a:r>
              <a:rPr lang="tr-TR" sz="2000" dirty="0"/>
              <a:t>sonrası devralan şirkette indirim hakkı devam etmektedir.</a:t>
            </a:r>
            <a:endParaRPr lang="tr-T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5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9667" y="702644"/>
            <a:ext cx="9954945" cy="500514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11-ÖRNEK 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7044" y="1203158"/>
            <a:ext cx="9887568" cy="4708064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AKTİF AŞ '</a:t>
            </a:r>
            <a:r>
              <a:rPr lang="tr-TR" sz="2000" dirty="0" err="1" smtClean="0"/>
              <a:t>nin</a:t>
            </a:r>
            <a:r>
              <a:rPr lang="tr-TR" sz="2000" dirty="0"/>
              <a:t> </a:t>
            </a:r>
            <a:r>
              <a:rPr lang="tr-TR" sz="2000" dirty="0" smtClean="0"/>
              <a:t>sermayesinin nakit olarak 6.000.000 </a:t>
            </a:r>
            <a:r>
              <a:rPr lang="tr-TR" sz="2000" dirty="0"/>
              <a:t>TL artırılmasına ilişkin </a:t>
            </a:r>
            <a:r>
              <a:rPr lang="tr-TR" sz="2000" dirty="0" smtClean="0">
                <a:solidFill>
                  <a:srgbClr val="FF0000"/>
                </a:solidFill>
              </a:rPr>
              <a:t>15/7/2019</a:t>
            </a:r>
            <a:r>
              <a:rPr lang="tr-TR" sz="2000" dirty="0">
                <a:solidFill>
                  <a:srgbClr val="FF0000"/>
                </a:solidFill>
              </a:rPr>
              <a:t> tarihinde karar </a:t>
            </a:r>
            <a:r>
              <a:rPr lang="tr-TR" sz="2000" dirty="0" smtClean="0"/>
              <a:t>alınmıştır.</a:t>
            </a:r>
          </a:p>
          <a:p>
            <a:r>
              <a:rPr lang="tr-TR" sz="2000" dirty="0" smtClean="0"/>
              <a:t> </a:t>
            </a:r>
            <a:r>
              <a:rPr lang="tr-TR" sz="2000" dirty="0"/>
              <a:t>Ş</a:t>
            </a:r>
            <a:r>
              <a:rPr lang="tr-TR" sz="2000" dirty="0" smtClean="0"/>
              <a:t>irket </a:t>
            </a:r>
            <a:r>
              <a:rPr lang="tr-TR" sz="2000" dirty="0"/>
              <a:t>ortaklarından Bay (F)'</a:t>
            </a:r>
            <a:r>
              <a:rPr lang="tr-TR" sz="2000" dirty="0" err="1"/>
              <a:t>nin</a:t>
            </a:r>
            <a:r>
              <a:rPr lang="tr-TR" sz="2000" dirty="0"/>
              <a:t> taahhüt ettiği tutar 2.000.000 TL, Bay (K)'</a:t>
            </a:r>
            <a:r>
              <a:rPr lang="tr-TR" sz="2000" dirty="0" err="1"/>
              <a:t>nın</a:t>
            </a:r>
            <a:r>
              <a:rPr lang="tr-TR" sz="2000" dirty="0"/>
              <a:t> taahhüt ettiği tutar ise 4.000.000 TL'dir. </a:t>
            </a:r>
            <a:endParaRPr lang="tr-TR" sz="2000" dirty="0" smtClean="0"/>
          </a:p>
          <a:p>
            <a:r>
              <a:rPr lang="tr-TR" sz="2000" dirty="0" smtClean="0"/>
              <a:t>Taahhüt </a:t>
            </a:r>
            <a:r>
              <a:rPr lang="tr-TR" sz="2000" dirty="0"/>
              <a:t>edilen tutarların %25'i olan </a:t>
            </a:r>
            <a:r>
              <a:rPr lang="tr-TR" sz="2000" dirty="0">
                <a:solidFill>
                  <a:srgbClr val="FF0000"/>
                </a:solidFill>
              </a:rPr>
              <a:t>1.500.000 TL </a:t>
            </a:r>
            <a:r>
              <a:rPr lang="tr-TR" sz="2000" dirty="0" smtClean="0">
                <a:solidFill>
                  <a:srgbClr val="FF0000"/>
                </a:solidFill>
              </a:rPr>
              <a:t>30/7/2019</a:t>
            </a:r>
            <a:r>
              <a:rPr lang="tr-TR" sz="2000" dirty="0">
                <a:solidFill>
                  <a:srgbClr val="FF0000"/>
                </a:solidFill>
              </a:rPr>
              <a:t> tarihinde ortaklar tarafından şirketin banka hesabına </a:t>
            </a:r>
            <a:r>
              <a:rPr lang="tr-TR" sz="2000" dirty="0" smtClean="0">
                <a:solidFill>
                  <a:srgbClr val="FF0000"/>
                </a:solidFill>
              </a:rPr>
              <a:t>yatırılmıştır.</a:t>
            </a:r>
          </a:p>
          <a:p>
            <a:r>
              <a:rPr lang="tr-TR" sz="2000" dirty="0" smtClean="0"/>
              <a:t>Sermaye </a:t>
            </a:r>
            <a:r>
              <a:rPr lang="tr-TR" sz="2000" dirty="0"/>
              <a:t>artırım kararı </a:t>
            </a:r>
            <a:r>
              <a:rPr lang="tr-TR" sz="2000" dirty="0" smtClean="0">
                <a:solidFill>
                  <a:srgbClr val="FF0000"/>
                </a:solidFill>
              </a:rPr>
              <a:t>3/8/2019 </a:t>
            </a:r>
            <a:r>
              <a:rPr lang="tr-TR" sz="2000" dirty="0">
                <a:solidFill>
                  <a:srgbClr val="FF0000"/>
                </a:solidFill>
              </a:rPr>
              <a:t>tarihinde ticaret siciline tescil ettirilmiştir. </a:t>
            </a:r>
            <a:endParaRPr lang="tr-TR" sz="2000" dirty="0" smtClean="0">
              <a:solidFill>
                <a:srgbClr val="FF0000"/>
              </a:solidFill>
            </a:endParaRPr>
          </a:p>
          <a:p>
            <a:r>
              <a:rPr lang="tr-TR" sz="2000" dirty="0" smtClean="0"/>
              <a:t>AKTİF </a:t>
            </a:r>
            <a:r>
              <a:rPr lang="tr-TR" sz="2000" dirty="0"/>
              <a:t>A.Ş.'</a:t>
            </a:r>
            <a:r>
              <a:rPr lang="tr-TR" sz="2000" dirty="0" err="1"/>
              <a:t>nin</a:t>
            </a:r>
            <a:r>
              <a:rPr lang="tr-TR" sz="2000" dirty="0"/>
              <a:t> yararlanabileceği indirim oranı %50 olup 2019 yılı sonu itibarıyla TCMB tarafından açıklanan ticari krediler faiz oranı %12,2'dur.</a:t>
            </a:r>
          </a:p>
          <a:p>
            <a:r>
              <a:rPr lang="tr-TR" sz="2000" dirty="0" smtClean="0">
                <a:solidFill>
                  <a:srgbClr val="0070C0"/>
                </a:solidFill>
              </a:rPr>
              <a:t>1.500.000*%12,2*0,50*5/12=38.125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64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259882"/>
            <a:ext cx="8911687" cy="51013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5920" y="770021"/>
            <a:ext cx="9858692" cy="5141201"/>
          </a:xfrm>
        </p:spPr>
        <p:txBody>
          <a:bodyPr/>
          <a:lstStyle/>
          <a:p>
            <a:r>
              <a:rPr lang="tr-TR" sz="2000" dirty="0"/>
              <a:t>Şirket ortağı Bay (F) taahhüt ettiği sermayenin kalan kısmı olan </a:t>
            </a:r>
            <a:r>
              <a:rPr lang="tr-TR" sz="2000" dirty="0">
                <a:solidFill>
                  <a:srgbClr val="FF0000"/>
                </a:solidFill>
              </a:rPr>
              <a:t>1.500.000 TL'yi, </a:t>
            </a:r>
            <a:r>
              <a:rPr lang="tr-TR" sz="2000" dirty="0"/>
              <a:t>sermaye artırımına ilişkin kararın tescil tarihinden sonra, </a:t>
            </a:r>
            <a:r>
              <a:rPr lang="tr-TR" sz="2000" dirty="0" smtClean="0">
                <a:solidFill>
                  <a:srgbClr val="FF0000"/>
                </a:solidFill>
              </a:rPr>
              <a:t>6/8/2019</a:t>
            </a:r>
            <a:r>
              <a:rPr lang="tr-TR" sz="2000" dirty="0">
                <a:solidFill>
                  <a:srgbClr val="FF0000"/>
                </a:solidFill>
              </a:rPr>
              <a:t> tarihinde banka hesabına yatırmıştır</a:t>
            </a:r>
            <a:r>
              <a:rPr lang="tr-TR" sz="2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tr-TR" sz="2000" dirty="0">
                <a:solidFill>
                  <a:srgbClr val="0070C0"/>
                </a:solidFill>
              </a:rPr>
              <a:t>1.500.000*%12,2*0,50*5/12=38.125</a:t>
            </a:r>
          </a:p>
          <a:p>
            <a:r>
              <a:rPr lang="tr-TR" sz="2000" dirty="0" smtClean="0"/>
              <a:t>şirketin </a:t>
            </a:r>
            <a:r>
              <a:rPr lang="tr-TR" sz="2000" dirty="0"/>
              <a:t>diğer ortağı Bay (K) ise taahhüt ettiği sermayenin kalan </a:t>
            </a:r>
            <a:r>
              <a:rPr lang="tr-TR" sz="2000" dirty="0">
                <a:solidFill>
                  <a:srgbClr val="FF0000"/>
                </a:solidFill>
              </a:rPr>
              <a:t>3.000.000 TL'lik kısmını </a:t>
            </a:r>
            <a:r>
              <a:rPr lang="tr-TR" sz="2000" dirty="0" smtClean="0">
                <a:solidFill>
                  <a:srgbClr val="FF0000"/>
                </a:solidFill>
              </a:rPr>
              <a:t>9/11/2019 </a:t>
            </a:r>
            <a:r>
              <a:rPr lang="tr-TR" sz="2000" dirty="0">
                <a:solidFill>
                  <a:srgbClr val="FF0000"/>
                </a:solidFill>
              </a:rPr>
              <a:t>tarihinde şirketin banka hesabına yatırmıştır</a:t>
            </a:r>
            <a:r>
              <a:rPr lang="tr-TR" sz="2000" dirty="0"/>
              <a:t>. </a:t>
            </a:r>
            <a:endParaRPr lang="tr-TR" sz="2000" dirty="0" smtClean="0"/>
          </a:p>
          <a:p>
            <a:r>
              <a:rPr lang="tr-TR" sz="2000" dirty="0" smtClean="0">
                <a:solidFill>
                  <a:srgbClr val="0070C0"/>
                </a:solidFill>
              </a:rPr>
              <a:t>3.000.000*%12,2*0,50*2/12=30.500</a:t>
            </a:r>
          </a:p>
          <a:p>
            <a:r>
              <a:rPr lang="tr-TR" sz="2000" dirty="0" smtClean="0">
                <a:solidFill>
                  <a:srgbClr val="0070C0"/>
                </a:solidFill>
              </a:rPr>
              <a:t>TOPLAM İndirimi=38.125+38.125+30.500=106.750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Bu firma 2020 ve takip eden yıllarda da bu indirimden yararlanacaktır.</a:t>
            </a:r>
          </a:p>
          <a:p>
            <a:r>
              <a:rPr lang="tr-TR" sz="2000" dirty="0" smtClean="0">
                <a:solidFill>
                  <a:srgbClr val="0070C0"/>
                </a:solidFill>
              </a:rPr>
              <a:t>2020 de Muhtemel indirim tutarı=6.000.000*12,2*0,50*12=439.200TL</a:t>
            </a:r>
            <a:endParaRPr lang="tr-TR" sz="2000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3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Dinlediğiniz için Teşekkür ederim</a:t>
            </a:r>
          </a:p>
          <a:p>
            <a:r>
              <a:rPr lang="tr-TR" dirty="0" smtClean="0"/>
              <a:t>Umarım faydalı olmuştur.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paribus.com.tr</a:t>
            </a:r>
          </a:p>
          <a:p>
            <a:endParaRPr lang="tr-TR" dirty="0"/>
          </a:p>
        </p:txBody>
      </p:sp>
      <p:pic>
        <p:nvPicPr>
          <p:cNvPr id="4" name="Resim 1" descr="Açıklama: C:\Users\user\AppData\Local\Microsoft\Windows\Temporary Internet Files\Content.Word\Kaşe ve Antetli-02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846" y="4022411"/>
            <a:ext cx="3128210" cy="11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7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309</TotalTime>
  <Words>442</Words>
  <Application>Microsoft Office PowerPoint</Application>
  <PresentationFormat>Geniş ekran</PresentationFormat>
  <Paragraphs>75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Duman</vt:lpstr>
      <vt:lpstr>NAKDİ SERMAYE ARTTIRMANIN VERGİ SAĞLADIĞI VERGİ AVANTAJI</vt:lpstr>
      <vt:lpstr>1-KİMLER YARARLABİLİR </vt:lpstr>
      <vt:lpstr>PowerPoint Sunusu</vt:lpstr>
      <vt:lpstr>5-Belgelendirme nasıl olacak?</vt:lpstr>
      <vt:lpstr>9-HANGİ SERMAYE ARTIŞLARI İNDİRİM HESAPLAMASINDA DİKKATE ALINMAZ? </vt:lpstr>
      <vt:lpstr>11-ÖRNEK 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TUNAHAN SOYLU</dc:creator>
  <cp:lastModifiedBy>TUNAHAN SOYLU</cp:lastModifiedBy>
  <cp:revision>26</cp:revision>
  <dcterms:created xsi:type="dcterms:W3CDTF">2020-05-26T18:38:59Z</dcterms:created>
  <dcterms:modified xsi:type="dcterms:W3CDTF">2020-05-30T11:09:53Z</dcterms:modified>
</cp:coreProperties>
</file>