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sldIdLst>
    <p:sldId id="259" r:id="rId2"/>
    <p:sldId id="260" r:id="rId3"/>
    <p:sldId id="266" r:id="rId4"/>
    <p:sldId id="257" r:id="rId5"/>
    <p:sldId id="258" r:id="rId6"/>
    <p:sldId id="262" r:id="rId7"/>
    <p:sldId id="264" r:id="rId8"/>
    <p:sldId id="265"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92DDCEC-C870-4255-B414-0B2AC11BFAE8}" type="datetimeFigureOut">
              <a:rPr lang="tr-TR" smtClean="0"/>
              <a:t>9.5.2020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85724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2DDCEC-C870-4255-B414-0B2AC11BFAE8}" type="datetimeFigureOut">
              <a:rPr lang="tr-TR" smtClean="0"/>
              <a:t>9.5.2020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71688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2DDCEC-C870-4255-B414-0B2AC11BFAE8}" type="datetimeFigureOut">
              <a:rPr lang="tr-TR" smtClean="0"/>
              <a:t>9.5.2020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344FD3-7CAF-4E5E-B5C9-C2D185F91CC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50455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92DDCEC-C870-4255-B414-0B2AC11BFAE8}" type="datetimeFigureOut">
              <a:rPr lang="tr-TR" smtClean="0"/>
              <a:t>9.5.2020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1793202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92DDCEC-C870-4255-B414-0B2AC11BFAE8}" type="datetimeFigureOut">
              <a:rPr lang="tr-TR" smtClean="0"/>
              <a:t>9.5.2020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344FD3-7CAF-4E5E-B5C9-C2D185F91CC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8559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92DDCEC-C870-4255-B414-0B2AC11BFAE8}" type="datetimeFigureOut">
              <a:rPr lang="tr-TR" smtClean="0"/>
              <a:t>9.5.2020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1605549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92DDCEC-C870-4255-B414-0B2AC11BFAE8}" type="datetimeFigureOut">
              <a:rPr lang="tr-TR" smtClean="0"/>
              <a:t>9.5.2020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3911130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92DDCEC-C870-4255-B414-0B2AC11BFAE8}" type="datetimeFigureOut">
              <a:rPr lang="tr-TR" smtClean="0"/>
              <a:t>9.5.2020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917469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92DDCEC-C870-4255-B414-0B2AC11BFAE8}" type="datetimeFigureOut">
              <a:rPr lang="tr-TR" smtClean="0"/>
              <a:t>9.5.2020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59933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92DDCEC-C870-4255-B414-0B2AC11BFAE8}" type="datetimeFigureOut">
              <a:rPr lang="tr-TR" smtClean="0"/>
              <a:t>9.5.2020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1528318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92DDCEC-C870-4255-B414-0B2AC11BFAE8}" type="datetimeFigureOut">
              <a:rPr lang="tr-TR" smtClean="0"/>
              <a:t>9.5.2020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1678927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92DDCEC-C870-4255-B414-0B2AC11BFAE8}" type="datetimeFigureOut">
              <a:rPr lang="tr-TR" smtClean="0"/>
              <a:t>9.5.2020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103213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92DDCEC-C870-4255-B414-0B2AC11BFAE8}" type="datetimeFigureOut">
              <a:rPr lang="tr-TR" smtClean="0"/>
              <a:t>9.5.2020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392595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DDCEC-C870-4255-B414-0B2AC11BFAE8}" type="datetimeFigureOut">
              <a:rPr lang="tr-TR" smtClean="0"/>
              <a:t>9.5.2020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376586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92DDCEC-C870-4255-B414-0B2AC11BFAE8}" type="datetimeFigureOut">
              <a:rPr lang="tr-TR" smtClean="0"/>
              <a:t>9.5.2020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319307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92DDCEC-C870-4255-B414-0B2AC11BFAE8}" type="datetimeFigureOut">
              <a:rPr lang="tr-TR" smtClean="0"/>
              <a:t>9.5.2020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344FD3-7CAF-4E5E-B5C9-C2D185F91CC7}" type="slidenum">
              <a:rPr lang="tr-TR" smtClean="0"/>
              <a:t>‹#›</a:t>
            </a:fld>
            <a:endParaRPr lang="tr-TR"/>
          </a:p>
        </p:txBody>
      </p:sp>
    </p:spTree>
    <p:extLst>
      <p:ext uri="{BB962C8B-B14F-4D97-AF65-F5344CB8AC3E}">
        <p14:creationId xmlns:p14="http://schemas.microsoft.com/office/powerpoint/2010/main" val="2094237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92DDCEC-C870-4255-B414-0B2AC11BFAE8}" type="datetimeFigureOut">
              <a:rPr lang="tr-TR" smtClean="0"/>
              <a:t>9.5.2020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0344FD3-7CAF-4E5E-B5C9-C2D185F91CC7}" type="slidenum">
              <a:rPr lang="tr-TR" smtClean="0"/>
              <a:t>‹#›</a:t>
            </a:fld>
            <a:endParaRPr lang="tr-TR"/>
          </a:p>
        </p:txBody>
      </p:sp>
    </p:spTree>
    <p:extLst>
      <p:ext uri="{BB962C8B-B14F-4D97-AF65-F5344CB8AC3E}">
        <p14:creationId xmlns:p14="http://schemas.microsoft.com/office/powerpoint/2010/main" val="2277006782"/>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 id="2147483887" r:id="rId13"/>
    <p:sldLayoutId id="2147483888" r:id="rId14"/>
    <p:sldLayoutId id="2147483889" r:id="rId15"/>
    <p:sldLayoutId id="214748389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tel:212-465-06-1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59882"/>
            <a:ext cx="9144000" cy="1568919"/>
          </a:xfrm>
        </p:spPr>
        <p:txBody>
          <a:bodyPr>
            <a:normAutofit fontScale="90000"/>
          </a:bodyPr>
          <a:lstStyle/>
          <a:p>
            <a:r>
              <a:rPr lang="tr-TR" b="1" dirty="0" smtClean="0">
                <a:solidFill>
                  <a:srgbClr val="FF0000"/>
                </a:solidFill>
              </a:rPr>
              <a:t>        MÜCBİR SEBEP DÖNEMİNDE KDV İADESİ</a:t>
            </a:r>
            <a:endParaRPr lang="tr-TR" b="1" dirty="0">
              <a:solidFill>
                <a:srgbClr val="FF0000"/>
              </a:solidFill>
            </a:endParaRPr>
          </a:p>
        </p:txBody>
      </p:sp>
      <p:sp>
        <p:nvSpPr>
          <p:cNvPr id="3" name="Alt Başlık 2"/>
          <p:cNvSpPr>
            <a:spLocks noGrp="1"/>
          </p:cNvSpPr>
          <p:nvPr>
            <p:ph type="subTitle" idx="1"/>
          </p:nvPr>
        </p:nvSpPr>
        <p:spPr>
          <a:xfrm>
            <a:off x="2464067" y="2502567"/>
            <a:ext cx="9194677" cy="4004111"/>
          </a:xfrm>
        </p:spPr>
        <p:txBody>
          <a:bodyPr>
            <a:normAutofit/>
          </a:bodyPr>
          <a:lstStyle/>
          <a:p>
            <a:endParaRPr lang="tr-TR" dirty="0" smtClean="0">
              <a:solidFill>
                <a:schemeClr val="accent1">
                  <a:lumMod val="75000"/>
                </a:schemeClr>
              </a:solidFill>
            </a:endParaRPr>
          </a:p>
          <a:p>
            <a:endParaRPr lang="tr-TR" dirty="0">
              <a:solidFill>
                <a:schemeClr val="accent1">
                  <a:lumMod val="75000"/>
                </a:schemeClr>
              </a:solidFill>
            </a:endParaRPr>
          </a:p>
          <a:p>
            <a:endParaRPr lang="tr-TR" dirty="0" smtClean="0">
              <a:solidFill>
                <a:schemeClr val="accent1">
                  <a:lumMod val="75000"/>
                </a:schemeClr>
              </a:solidFill>
            </a:endParaRPr>
          </a:p>
          <a:p>
            <a:endParaRPr lang="tr-TR" dirty="0" smtClean="0">
              <a:solidFill>
                <a:srgbClr val="002060"/>
              </a:solidFill>
            </a:endParaRPr>
          </a:p>
          <a:p>
            <a:endParaRPr lang="tr-TR" dirty="0" smtClean="0">
              <a:solidFill>
                <a:srgbClr val="002060"/>
              </a:solidFill>
            </a:endParaRPr>
          </a:p>
          <a:p>
            <a:r>
              <a:rPr lang="tr-TR" dirty="0" smtClean="0">
                <a:solidFill>
                  <a:srgbClr val="002060"/>
                </a:solidFill>
              </a:rPr>
              <a:t>Tunahan SOYLU                                          </a:t>
            </a:r>
            <a:r>
              <a:rPr lang="tr-TR" dirty="0" smtClean="0"/>
              <a:t>Dünya </a:t>
            </a:r>
            <a:r>
              <a:rPr lang="tr-TR" dirty="0"/>
              <a:t>Ticaret merkezi B3 Blok K:5 no:217 </a:t>
            </a:r>
            <a:endParaRPr lang="tr-TR" dirty="0" smtClean="0">
              <a:solidFill>
                <a:srgbClr val="002060"/>
              </a:solidFill>
            </a:endParaRPr>
          </a:p>
          <a:p>
            <a:r>
              <a:rPr lang="tr-TR" dirty="0" smtClean="0"/>
              <a:t>E. Vergi Müfettişi                                         Yeşilköy-Bakırköy/İSTANBUL</a:t>
            </a:r>
          </a:p>
          <a:p>
            <a:r>
              <a:rPr lang="tr-TR" dirty="0" smtClean="0"/>
              <a:t>Yeminli Mali Müşavir                                   </a:t>
            </a:r>
            <a:r>
              <a:rPr lang="tr-TR" dirty="0" smtClean="0">
                <a:solidFill>
                  <a:schemeClr val="tx1"/>
                </a:solidFill>
              </a:rPr>
              <a:t> </a:t>
            </a:r>
            <a:r>
              <a:rPr lang="tr-TR" dirty="0" smtClean="0">
                <a:solidFill>
                  <a:schemeClr val="tx1"/>
                </a:solidFill>
                <a:hlinkClick r:id="rId2"/>
              </a:rPr>
              <a:t>Tel:212-465-06-12</a:t>
            </a:r>
            <a:r>
              <a:rPr lang="tr-TR" dirty="0" smtClean="0">
                <a:solidFill>
                  <a:schemeClr val="tx1"/>
                </a:solidFill>
              </a:rPr>
              <a:t> </a:t>
            </a:r>
            <a:r>
              <a:rPr lang="tr-TR" dirty="0" smtClean="0"/>
              <a:t>Cep:0(533)-263-28-83</a:t>
            </a:r>
          </a:p>
          <a:p>
            <a:r>
              <a:rPr lang="tr-TR" dirty="0" smtClean="0"/>
              <a:t>                                                                       tunahansoylu@hotmail.com </a:t>
            </a:r>
          </a:p>
          <a:p>
            <a:r>
              <a:rPr lang="tr-TR" dirty="0" smtClean="0"/>
              <a:t>                                                                       www.paribus.com.tr</a:t>
            </a:r>
            <a:endParaRPr lang="tr-TR" dirty="0"/>
          </a:p>
        </p:txBody>
      </p:sp>
      <p:pic>
        <p:nvPicPr>
          <p:cNvPr id="1026" name="Resim 1" descr="Açıklama: C:\Users\user\AppData\Local\Microsoft\Windows\Temporary Internet Files\Content.Word\Kaşe ve Antetli-02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1069" y="2360437"/>
            <a:ext cx="3128210" cy="117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4641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MÜCBİR SEBEPİ KISACA HATIRLAYALIM</a:t>
            </a:r>
            <a:endParaRPr lang="tr-TR" b="1" dirty="0">
              <a:solidFill>
                <a:srgbClr val="FF0000"/>
              </a:solidFill>
            </a:endParaRPr>
          </a:p>
        </p:txBody>
      </p:sp>
      <p:sp>
        <p:nvSpPr>
          <p:cNvPr id="3" name="İçerik Yer Tutucusu 2"/>
          <p:cNvSpPr>
            <a:spLocks noGrp="1"/>
          </p:cNvSpPr>
          <p:nvPr>
            <p:ph idx="1"/>
          </p:nvPr>
        </p:nvSpPr>
        <p:spPr>
          <a:xfrm>
            <a:off x="1405287" y="1450205"/>
            <a:ext cx="10501163" cy="5017971"/>
          </a:xfrm>
        </p:spPr>
        <p:txBody>
          <a:bodyPr>
            <a:normAutofit lnSpcReduction="10000"/>
          </a:bodyPr>
          <a:lstStyle/>
          <a:p>
            <a:r>
              <a:rPr lang="tr-TR" sz="2400" dirty="0">
                <a:solidFill>
                  <a:srgbClr val="FF0000"/>
                </a:solidFill>
              </a:rPr>
              <a:t>MÜCBİR SEBEBİN DÖNEMİ: </a:t>
            </a:r>
            <a:r>
              <a:rPr lang="tr-TR" sz="2400" dirty="0"/>
              <a:t>1/4/2020 ila 30/6/2020 (bu tarihler dâhil) tarihleri arası</a:t>
            </a:r>
          </a:p>
          <a:p>
            <a:r>
              <a:rPr lang="tr-TR" sz="2400" dirty="0">
                <a:solidFill>
                  <a:srgbClr val="FF0000"/>
                </a:solidFill>
              </a:rPr>
              <a:t>BEYAN SÜRESİ UZATILAN BEYANNAMELER:</a:t>
            </a:r>
          </a:p>
          <a:p>
            <a:r>
              <a:rPr lang="tr-TR" sz="2400" dirty="0"/>
              <a:t>Muhtasar Beyannameler (Muhtasar ve Prim Hizmet Beyannameleri dâhil verilmesi),</a:t>
            </a:r>
          </a:p>
          <a:p>
            <a:r>
              <a:rPr lang="tr-TR" sz="2400" dirty="0" err="1"/>
              <a:t>Kdv</a:t>
            </a:r>
            <a:r>
              <a:rPr lang="tr-TR" sz="2400" dirty="0"/>
              <a:t> Beyannameleri,</a:t>
            </a:r>
          </a:p>
          <a:p>
            <a:r>
              <a:rPr lang="tr-TR" sz="2400" dirty="0"/>
              <a:t>“Form </a:t>
            </a:r>
            <a:r>
              <a:rPr lang="tr-TR" sz="2400" dirty="0" err="1"/>
              <a:t>Ba-Bs</a:t>
            </a:r>
            <a:r>
              <a:rPr lang="tr-TR" sz="2400" dirty="0"/>
              <a:t>” bildirimlerinin verilme ve oluşturulması,</a:t>
            </a:r>
          </a:p>
          <a:p>
            <a:r>
              <a:rPr lang="tr-TR" sz="2400" dirty="0"/>
              <a:t>“Elektronik Defter </a:t>
            </a:r>
            <a:r>
              <a:rPr lang="tr-TR" sz="2400" dirty="0" err="1"/>
              <a:t>Beratları”nın</a:t>
            </a:r>
            <a:r>
              <a:rPr lang="tr-TR" sz="2400" dirty="0"/>
              <a:t> yüklenme, </a:t>
            </a:r>
            <a:r>
              <a:rPr lang="tr-TR" sz="2400" dirty="0">
                <a:solidFill>
                  <a:srgbClr val="FF0000"/>
                </a:solidFill>
              </a:rPr>
              <a:t>süreleri 27/7/2020 Pazartesi gününe kadar </a:t>
            </a:r>
            <a:r>
              <a:rPr lang="tr-TR" sz="2400" dirty="0"/>
              <a:t>uzatıldı.</a:t>
            </a:r>
          </a:p>
          <a:p>
            <a:r>
              <a:rPr lang="tr-TR" sz="2400" dirty="0">
                <a:solidFill>
                  <a:srgbClr val="002060"/>
                </a:solidFill>
              </a:rPr>
              <a:t>Bu beyannameler üzerine tahakkuk eden vergilerin ödeme süreleri ise sırasıyla </a:t>
            </a:r>
            <a:r>
              <a:rPr lang="tr-TR" sz="2400" dirty="0">
                <a:solidFill>
                  <a:srgbClr val="FF0000"/>
                </a:solidFill>
              </a:rPr>
              <a:t>27/10/2020 Salı, 27/11/2020 Cuma ve 28/12/2020 Pazartesi</a:t>
            </a:r>
            <a:r>
              <a:rPr lang="tr-TR" sz="2400" dirty="0">
                <a:solidFill>
                  <a:srgbClr val="002060"/>
                </a:solidFill>
              </a:rPr>
              <a:t> günü sonuna kadar uzatıldı.</a:t>
            </a:r>
          </a:p>
          <a:p>
            <a:endParaRPr lang="tr-TR" dirty="0"/>
          </a:p>
        </p:txBody>
      </p:sp>
    </p:spTree>
    <p:extLst>
      <p:ext uri="{BB962C8B-B14F-4D97-AF65-F5344CB8AC3E}">
        <p14:creationId xmlns:p14="http://schemas.microsoft.com/office/powerpoint/2010/main" val="396544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13297" y="624110"/>
            <a:ext cx="9791315" cy="694551"/>
          </a:xfrm>
        </p:spPr>
        <p:txBody>
          <a:bodyPr/>
          <a:lstStyle/>
          <a:p>
            <a:r>
              <a:rPr lang="tr-TR" b="1" dirty="0">
                <a:solidFill>
                  <a:srgbClr val="FF0000"/>
                </a:solidFill>
              </a:rPr>
              <a:t>MÜCBİR SEBEP DÖNEMİNDE KDV İADESİ</a:t>
            </a:r>
            <a:endParaRPr lang="tr-TR" dirty="0"/>
          </a:p>
        </p:txBody>
      </p:sp>
      <p:sp>
        <p:nvSpPr>
          <p:cNvPr id="3" name="İçerik Yer Tutucusu 2"/>
          <p:cNvSpPr>
            <a:spLocks noGrp="1"/>
          </p:cNvSpPr>
          <p:nvPr>
            <p:ph idx="1"/>
          </p:nvPr>
        </p:nvSpPr>
        <p:spPr>
          <a:xfrm>
            <a:off x="1029903" y="1222408"/>
            <a:ext cx="10474709" cy="5361272"/>
          </a:xfrm>
        </p:spPr>
        <p:txBody>
          <a:bodyPr>
            <a:normAutofit/>
          </a:bodyPr>
          <a:lstStyle/>
          <a:p>
            <a:r>
              <a:rPr lang="tr-TR" sz="2400" dirty="0" smtClean="0"/>
              <a:t>Mücbir sebep dönemindeki KDV iadelerinin ne şekilde yapılacağına ilişkin 8.5.2020 tarihinde 32 </a:t>
            </a:r>
            <a:r>
              <a:rPr lang="tr-TR" sz="2400" dirty="0" err="1" smtClean="0"/>
              <a:t>nolu</a:t>
            </a:r>
            <a:r>
              <a:rPr lang="tr-TR" sz="2400" dirty="0" smtClean="0"/>
              <a:t> KDV Tebliği yayımlandı.</a:t>
            </a:r>
          </a:p>
          <a:p>
            <a:r>
              <a:rPr lang="tr-TR" sz="2400" dirty="0" smtClean="0"/>
              <a:t>Tebliğ sadece 2 maddeden oluşmakta olup, 2 saatte anlamak mümkün değil.</a:t>
            </a:r>
            <a:endParaRPr lang="tr-TR" sz="2400" dirty="0"/>
          </a:p>
        </p:txBody>
      </p:sp>
    </p:spTree>
    <p:extLst>
      <p:ext uri="{BB962C8B-B14F-4D97-AF65-F5344CB8AC3E}">
        <p14:creationId xmlns:p14="http://schemas.microsoft.com/office/powerpoint/2010/main" val="320121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42173" y="567890"/>
            <a:ext cx="9762439" cy="847023"/>
          </a:xfrm>
        </p:spPr>
        <p:txBody>
          <a:bodyPr/>
          <a:lstStyle/>
          <a:p>
            <a:r>
              <a:rPr lang="tr-TR" b="1" dirty="0">
                <a:solidFill>
                  <a:srgbClr val="FF0000"/>
                </a:solidFill>
              </a:rPr>
              <a:t>MÜCBİR SEBEP DÖNEMİNDE KDV İADESİ</a:t>
            </a:r>
          </a:p>
        </p:txBody>
      </p:sp>
      <p:sp>
        <p:nvSpPr>
          <p:cNvPr id="3" name="İçerik Yer Tutucusu 2"/>
          <p:cNvSpPr>
            <a:spLocks noGrp="1"/>
          </p:cNvSpPr>
          <p:nvPr>
            <p:ph idx="1"/>
          </p:nvPr>
        </p:nvSpPr>
        <p:spPr>
          <a:xfrm>
            <a:off x="1597794" y="1309036"/>
            <a:ext cx="9906818" cy="5216892"/>
          </a:xfrm>
        </p:spPr>
        <p:txBody>
          <a:bodyPr>
            <a:normAutofit fontScale="85000" lnSpcReduction="10000"/>
          </a:bodyPr>
          <a:lstStyle/>
          <a:p>
            <a:pPr marL="0" indent="0">
              <a:buNone/>
            </a:pPr>
            <a:r>
              <a:rPr lang="tr-TR" dirty="0" smtClean="0"/>
              <a:t>	</a:t>
            </a:r>
          </a:p>
          <a:p>
            <a:r>
              <a:rPr lang="tr-TR" sz="2800" dirty="0" smtClean="0"/>
              <a:t>Mücbir sebep kapsamında olsun veya olmasın, mükelleflerin </a:t>
            </a:r>
            <a:r>
              <a:rPr lang="tr-TR" sz="2800" dirty="0"/>
              <a:t>KDV iade talebinde bulunabilmeleri için, söz </a:t>
            </a:r>
            <a:r>
              <a:rPr lang="tr-TR" sz="2800" dirty="0" smtClean="0"/>
              <a:t>konusu </a:t>
            </a:r>
            <a:r>
              <a:rPr lang="tr-TR" sz="2800" dirty="0"/>
              <a:t>vergiye ilişkin beyannamelerin verilmesi ve </a:t>
            </a:r>
            <a:r>
              <a:rPr lang="tr-TR" sz="2800" dirty="0" smtClean="0"/>
              <a:t>bu </a:t>
            </a:r>
            <a:r>
              <a:rPr lang="tr-TR" sz="2800" u="sng" dirty="0" smtClean="0"/>
              <a:t>beyannamelerde </a:t>
            </a:r>
            <a:r>
              <a:rPr lang="tr-TR" sz="2800" u="sng" dirty="0"/>
              <a:t>iadesi talep edilen </a:t>
            </a:r>
            <a:r>
              <a:rPr lang="tr-TR" sz="2800" u="sng" dirty="0" smtClean="0"/>
              <a:t>KDV tutarının gösterilmesi gerekmektedir</a:t>
            </a:r>
          </a:p>
          <a:p>
            <a:r>
              <a:rPr lang="tr-TR" sz="2800" dirty="0" smtClean="0"/>
              <a:t>Bilindiği üzere İade </a:t>
            </a:r>
            <a:r>
              <a:rPr lang="tr-TR" sz="2800" dirty="0"/>
              <a:t>talepleri nakden veya mahsuben yapılabilecektir</a:t>
            </a:r>
            <a:r>
              <a:rPr lang="tr-TR" sz="2800" dirty="0" smtClean="0"/>
              <a:t>.</a:t>
            </a:r>
          </a:p>
          <a:p>
            <a:r>
              <a:rPr lang="tr-TR" sz="2800" dirty="0" smtClean="0"/>
              <a:t>Mahsup taleplerinin çoğu YMM Raporu yada VİR olmadan yerine getirilmektedir.</a:t>
            </a:r>
          </a:p>
          <a:p>
            <a:r>
              <a:rPr lang="tr-TR" sz="2800" dirty="0"/>
              <a:t>A</a:t>
            </a:r>
            <a:r>
              <a:rPr lang="tr-TR" sz="2800" dirty="0" smtClean="0"/>
              <a:t>lt </a:t>
            </a:r>
            <a:r>
              <a:rPr lang="tr-TR" sz="2800" dirty="0" smtClean="0"/>
              <a:t>mükelleflerin mücbir sebep </a:t>
            </a:r>
            <a:r>
              <a:rPr lang="tr-TR" sz="2800" dirty="0"/>
              <a:t>nedeniyle KDV </a:t>
            </a:r>
            <a:r>
              <a:rPr lang="tr-TR" sz="2800" dirty="0" smtClean="0"/>
              <a:t>beyannamesi vermemesi ve/veya </a:t>
            </a:r>
            <a:r>
              <a:rPr lang="tr-TR" sz="2800" dirty="0" err="1" smtClean="0"/>
              <a:t>Ba-Bs</a:t>
            </a:r>
            <a:r>
              <a:rPr lang="tr-TR" sz="2800" dirty="0" smtClean="0"/>
              <a:t> bildiriminde bulunmamasından </a:t>
            </a:r>
            <a:r>
              <a:rPr lang="tr-TR" sz="2800" dirty="0"/>
              <a:t>kaynaklandığı tespit edilen olumsuzluklara </a:t>
            </a:r>
            <a:r>
              <a:rPr lang="tr-TR" sz="2800" dirty="0" smtClean="0"/>
              <a:t>ilişkin olarak </a:t>
            </a:r>
            <a:r>
              <a:rPr lang="tr-TR" sz="2800" dirty="0"/>
              <a:t>ise belirli oranlarda teminat gösterilerek iade </a:t>
            </a:r>
            <a:r>
              <a:rPr lang="tr-TR" sz="2800" dirty="0" smtClean="0"/>
              <a:t>yapılabilecektir</a:t>
            </a:r>
            <a:r>
              <a:rPr lang="tr-TR" sz="2800" dirty="0"/>
              <a:t>. </a:t>
            </a:r>
          </a:p>
          <a:p>
            <a:endParaRPr lang="tr-TR" dirty="0" smtClean="0"/>
          </a:p>
          <a:p>
            <a:endParaRPr lang="tr-TR" dirty="0"/>
          </a:p>
        </p:txBody>
      </p:sp>
    </p:spTree>
    <p:extLst>
      <p:ext uri="{BB962C8B-B14F-4D97-AF65-F5344CB8AC3E}">
        <p14:creationId xmlns:p14="http://schemas.microsoft.com/office/powerpoint/2010/main" val="17102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1049" y="624109"/>
            <a:ext cx="9733564" cy="1743705"/>
          </a:xfrm>
        </p:spPr>
        <p:txBody>
          <a:bodyPr>
            <a:normAutofit fontScale="90000"/>
          </a:bodyPr>
          <a:lstStyle/>
          <a:p>
            <a:r>
              <a:rPr lang="tr-TR" b="1" dirty="0" smtClean="0">
                <a:solidFill>
                  <a:srgbClr val="FF0000"/>
                </a:solidFill>
              </a:rPr>
              <a:t>MÜCBİR SEBEP DÖNEMİNDE KDV İADELERİNDE TEMİNAT ORANLARI </a:t>
            </a:r>
            <a:r>
              <a:rPr lang="tr-TR" b="1" dirty="0" smtClean="0">
                <a:solidFill>
                  <a:srgbClr val="0070C0"/>
                </a:solidFill>
              </a:rPr>
              <a:t>(Alt Mükellefin KDV beyanı ve/veya </a:t>
            </a:r>
            <a:r>
              <a:rPr lang="tr-TR" b="1" dirty="0" err="1" smtClean="0">
                <a:solidFill>
                  <a:srgbClr val="0070C0"/>
                </a:solidFill>
              </a:rPr>
              <a:t>Ba-Bs’yi</a:t>
            </a:r>
            <a:r>
              <a:rPr lang="tr-TR" b="1" dirty="0" smtClean="0">
                <a:solidFill>
                  <a:srgbClr val="0070C0"/>
                </a:solidFill>
              </a:rPr>
              <a:t> vermemesi durumunda)</a:t>
            </a:r>
            <a:endParaRPr lang="tr-TR" b="1" dirty="0">
              <a:solidFill>
                <a:srgbClr val="0070C0"/>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394146531"/>
              </p:ext>
            </p:extLst>
          </p:nvPr>
        </p:nvGraphicFramePr>
        <p:xfrm>
          <a:off x="1482292" y="2367813"/>
          <a:ext cx="10433785" cy="4416976"/>
        </p:xfrm>
        <a:graphic>
          <a:graphicData uri="http://schemas.openxmlformats.org/drawingml/2006/table">
            <a:tbl>
              <a:tblPr firstRow="1" bandRow="1">
                <a:tableStyleId>{5C22544A-7EE6-4342-B048-85BDC9FD1C3A}</a:tableStyleId>
              </a:tblPr>
              <a:tblGrid>
                <a:gridCol w="2541068"/>
                <a:gridCol w="1632446"/>
                <a:gridCol w="1418762"/>
                <a:gridCol w="2569946"/>
                <a:gridCol w="2271563"/>
              </a:tblGrid>
              <a:tr h="1622877">
                <a:tc>
                  <a:txBody>
                    <a:bodyPr/>
                    <a:lstStyle/>
                    <a:p>
                      <a:r>
                        <a:rPr lang="tr-TR" sz="2400" dirty="0" smtClean="0"/>
                        <a:t>İadenin</a:t>
                      </a:r>
                      <a:r>
                        <a:rPr lang="tr-TR" sz="2400" baseline="0" dirty="0" smtClean="0"/>
                        <a:t> Şekli (Mahsup/Nakit)</a:t>
                      </a:r>
                      <a:endParaRPr lang="tr-TR" sz="2400" dirty="0"/>
                    </a:p>
                  </a:txBody>
                  <a:tcPr/>
                </a:tc>
                <a:tc>
                  <a:txBody>
                    <a:bodyPr/>
                    <a:lstStyle/>
                    <a:p>
                      <a:r>
                        <a:rPr lang="tr-TR" sz="2400" dirty="0" smtClean="0"/>
                        <a:t>Hızlandırılmış İade (HİS)</a:t>
                      </a:r>
                      <a:endParaRPr lang="tr-TR" sz="2400" dirty="0"/>
                    </a:p>
                  </a:txBody>
                  <a:tcPr/>
                </a:tc>
                <a:tc>
                  <a:txBody>
                    <a:bodyPr/>
                    <a:lstStyle/>
                    <a:p>
                      <a:r>
                        <a:rPr lang="tr-TR" sz="2400" dirty="0" smtClean="0"/>
                        <a:t>İndirimli Teminat (İTUS)</a:t>
                      </a:r>
                      <a:endParaRPr lang="tr-TR" sz="2400" dirty="0"/>
                    </a:p>
                  </a:txBody>
                  <a:tcPr/>
                </a:tc>
                <a:tc>
                  <a:txBody>
                    <a:bodyPr/>
                    <a:lstStyle/>
                    <a:p>
                      <a:r>
                        <a:rPr lang="tr-TR" sz="2400" dirty="0" smtClean="0"/>
                        <a:t>YMM/VİR</a:t>
                      </a:r>
                      <a:r>
                        <a:rPr lang="tr-TR" sz="2400" baseline="0" dirty="0" smtClean="0"/>
                        <a:t> Raporu Gerektirmeyen (</a:t>
                      </a:r>
                      <a:r>
                        <a:rPr lang="tr-TR" sz="2400" baseline="0" dirty="0" err="1" smtClean="0"/>
                        <a:t>Ör:İhracat</a:t>
                      </a:r>
                      <a:r>
                        <a:rPr lang="tr-TR" sz="2400" baseline="0" dirty="0" smtClean="0"/>
                        <a:t> iadesi)</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2400" dirty="0" smtClean="0"/>
                        <a:t>YMM/VİR</a:t>
                      </a:r>
                      <a:r>
                        <a:rPr lang="tr-TR" sz="2400" baseline="0" dirty="0" smtClean="0"/>
                        <a:t> Raporu Gerektiren</a:t>
                      </a:r>
                      <a:endParaRPr lang="tr-TR" sz="2400" dirty="0" smtClean="0"/>
                    </a:p>
                    <a:p>
                      <a:r>
                        <a:rPr lang="tr-TR" sz="2400" b="0" dirty="0" smtClean="0"/>
                        <a:t>(</a:t>
                      </a:r>
                      <a:r>
                        <a:rPr lang="tr-TR" sz="2400" b="0" dirty="0" err="1" smtClean="0"/>
                        <a:t>Ör:İnşaat</a:t>
                      </a:r>
                      <a:r>
                        <a:rPr lang="tr-TR" sz="2400" b="0" baseline="0" dirty="0" smtClean="0"/>
                        <a:t> İadesi)</a:t>
                      </a:r>
                      <a:endParaRPr lang="tr-TR" sz="2400" b="0" dirty="0"/>
                    </a:p>
                  </a:txBody>
                  <a:tcPr/>
                </a:tc>
              </a:tr>
              <a:tr h="1248368">
                <a:tc>
                  <a:txBody>
                    <a:bodyPr/>
                    <a:lstStyle/>
                    <a:p>
                      <a:r>
                        <a:rPr lang="tr-TR" sz="2400" dirty="0" smtClean="0"/>
                        <a:t>Mahsup Talebinde Teminat Oranı</a:t>
                      </a:r>
                      <a:endParaRPr lang="tr-TR" sz="2400" dirty="0"/>
                    </a:p>
                  </a:txBody>
                  <a:tcPr/>
                </a:tc>
                <a:tc>
                  <a:txBody>
                    <a:bodyPr/>
                    <a:lstStyle/>
                    <a:p>
                      <a:r>
                        <a:rPr lang="tr-TR" sz="2400" dirty="0" smtClean="0"/>
                        <a:t>%12,5</a:t>
                      </a:r>
                      <a:endParaRPr lang="tr-TR" sz="2400" dirty="0"/>
                    </a:p>
                  </a:txBody>
                  <a:tcPr/>
                </a:tc>
                <a:tc>
                  <a:txBody>
                    <a:bodyPr/>
                    <a:lstStyle/>
                    <a:p>
                      <a:r>
                        <a:rPr lang="tr-TR" sz="2400" dirty="0" smtClean="0"/>
                        <a:t>%25</a:t>
                      </a:r>
                      <a:endParaRPr lang="tr-TR" sz="2400" dirty="0"/>
                    </a:p>
                  </a:txBody>
                  <a:tcPr/>
                </a:tc>
                <a:tc>
                  <a:txBody>
                    <a:bodyPr/>
                    <a:lstStyle/>
                    <a:p>
                      <a:r>
                        <a:rPr lang="tr-TR" sz="2400" dirty="0" smtClean="0"/>
                        <a:t>%50</a:t>
                      </a:r>
                      <a:endParaRPr lang="tr-TR" sz="2400" dirty="0"/>
                    </a:p>
                  </a:txBody>
                  <a:tcPr/>
                </a:tc>
                <a:tc>
                  <a:txBody>
                    <a:bodyPr/>
                    <a:lstStyle/>
                    <a:p>
                      <a:r>
                        <a:rPr lang="tr-TR" sz="2400" dirty="0" smtClean="0"/>
                        <a:t>%120</a:t>
                      </a:r>
                      <a:endParaRPr lang="tr-TR" sz="2400" dirty="0"/>
                    </a:p>
                  </a:txBody>
                  <a:tcPr/>
                </a:tc>
              </a:tr>
              <a:tr h="12483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2400" dirty="0" smtClean="0"/>
                        <a:t>Nakit Talebinde Teminat Oranı</a:t>
                      </a:r>
                    </a:p>
                    <a:p>
                      <a:endParaRPr lang="tr-TR" sz="2400" dirty="0"/>
                    </a:p>
                  </a:txBody>
                  <a:tcPr/>
                </a:tc>
                <a:tc>
                  <a:txBody>
                    <a:bodyPr/>
                    <a:lstStyle/>
                    <a:p>
                      <a:r>
                        <a:rPr lang="tr-TR" sz="2400" dirty="0" smtClean="0"/>
                        <a:t>%30</a:t>
                      </a:r>
                      <a:endParaRPr lang="tr-TR" sz="2400" dirty="0"/>
                    </a:p>
                  </a:txBody>
                  <a:tcPr/>
                </a:tc>
                <a:tc>
                  <a:txBody>
                    <a:bodyPr/>
                    <a:lstStyle/>
                    <a:p>
                      <a:r>
                        <a:rPr lang="tr-TR" sz="2400" dirty="0" smtClean="0"/>
                        <a:t>%60</a:t>
                      </a:r>
                      <a:endParaRPr lang="tr-TR" sz="2400" dirty="0"/>
                    </a:p>
                  </a:txBody>
                  <a:tcPr/>
                </a:tc>
                <a:tc>
                  <a:txBody>
                    <a:bodyPr/>
                    <a:lstStyle/>
                    <a:p>
                      <a:r>
                        <a:rPr lang="tr-TR" sz="2400" dirty="0" smtClean="0"/>
                        <a:t>%120</a:t>
                      </a:r>
                      <a:endParaRPr lang="tr-TR" sz="2400" dirty="0"/>
                    </a:p>
                  </a:txBody>
                  <a:tcPr/>
                </a:tc>
                <a:tc>
                  <a:txBody>
                    <a:bodyPr/>
                    <a:lstStyle/>
                    <a:p>
                      <a:r>
                        <a:rPr lang="tr-TR" sz="2400" dirty="0" smtClean="0"/>
                        <a:t>%120</a:t>
                      </a:r>
                      <a:endParaRPr lang="tr-TR" sz="2400" dirty="0"/>
                    </a:p>
                  </a:txBody>
                  <a:tcPr/>
                </a:tc>
              </a:tr>
            </a:tbl>
          </a:graphicData>
        </a:graphic>
      </p:graphicFrame>
    </p:spTree>
    <p:extLst>
      <p:ext uri="{BB962C8B-B14F-4D97-AF65-F5344CB8AC3E}">
        <p14:creationId xmlns:p14="http://schemas.microsoft.com/office/powerpoint/2010/main" val="3625085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26669" y="202132"/>
            <a:ext cx="9877943" cy="1222408"/>
          </a:xfrm>
        </p:spPr>
        <p:txBody>
          <a:bodyPr>
            <a:normAutofit/>
          </a:bodyPr>
          <a:lstStyle/>
          <a:p>
            <a:r>
              <a:rPr lang="tr-TR" sz="2400" b="1" dirty="0" smtClean="0">
                <a:solidFill>
                  <a:srgbClr val="FF0000"/>
                </a:solidFill>
              </a:rPr>
              <a:t>Ör</a:t>
            </a:r>
            <a:r>
              <a:rPr lang="tr-TR" sz="2400" b="1" dirty="0">
                <a:solidFill>
                  <a:srgbClr val="FF0000"/>
                </a:solidFill>
              </a:rPr>
              <a:t>: A </a:t>
            </a:r>
            <a:r>
              <a:rPr lang="tr-TR" sz="2400" b="1" dirty="0" err="1">
                <a:solidFill>
                  <a:srgbClr val="FF0000"/>
                </a:solidFill>
              </a:rPr>
              <a:t>ltd</a:t>
            </a:r>
            <a:r>
              <a:rPr lang="tr-TR" sz="2400" b="1" dirty="0">
                <a:solidFill>
                  <a:srgbClr val="FF0000"/>
                </a:solidFill>
              </a:rPr>
              <a:t> </a:t>
            </a:r>
            <a:r>
              <a:rPr lang="tr-TR" sz="2400" b="1" dirty="0" err="1">
                <a:solidFill>
                  <a:srgbClr val="FF0000"/>
                </a:solidFill>
              </a:rPr>
              <a:t>şti</a:t>
            </a:r>
            <a:r>
              <a:rPr lang="tr-TR" sz="2400" b="1" dirty="0">
                <a:solidFill>
                  <a:srgbClr val="FF0000"/>
                </a:solidFill>
              </a:rPr>
              <a:t> Nisan ayındaki ihracatı için, 26.5.2020 tarihinde verdiği KDV beyannamesinde 250.000TL </a:t>
            </a:r>
            <a:r>
              <a:rPr lang="tr-TR" sz="2400" b="1" u="sng" dirty="0" smtClean="0">
                <a:solidFill>
                  <a:srgbClr val="FF0000"/>
                </a:solidFill>
              </a:rPr>
              <a:t>Mahsuben</a:t>
            </a:r>
            <a:r>
              <a:rPr lang="tr-TR" sz="2400" b="1" dirty="0" smtClean="0">
                <a:solidFill>
                  <a:srgbClr val="FF0000"/>
                </a:solidFill>
              </a:rPr>
              <a:t> iade </a:t>
            </a:r>
            <a:r>
              <a:rPr lang="tr-TR" sz="2400" b="1" dirty="0">
                <a:solidFill>
                  <a:srgbClr val="FF0000"/>
                </a:solidFill>
              </a:rPr>
              <a:t>talep etmiştir.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63245035"/>
              </p:ext>
            </p:extLst>
          </p:nvPr>
        </p:nvGraphicFramePr>
        <p:xfrm>
          <a:off x="548640" y="1424541"/>
          <a:ext cx="11386685" cy="5559906"/>
        </p:xfrm>
        <a:graphic>
          <a:graphicData uri="http://schemas.openxmlformats.org/drawingml/2006/table">
            <a:tbl>
              <a:tblPr firstRow="1" bandRow="1">
                <a:tableStyleId>{5C22544A-7EE6-4342-B048-85BDC9FD1C3A}</a:tableStyleId>
              </a:tblPr>
              <a:tblGrid>
                <a:gridCol w="3569986"/>
                <a:gridCol w="1232572"/>
                <a:gridCol w="2170528"/>
                <a:gridCol w="2218890"/>
                <a:gridCol w="2194709"/>
              </a:tblGrid>
              <a:tr h="1427241">
                <a:tc>
                  <a:txBody>
                    <a:bodyPr/>
                    <a:lstStyle/>
                    <a:p>
                      <a:pPr algn="l" fontAlgn="b"/>
                      <a:r>
                        <a:rPr lang="tr-TR" sz="2400" b="1" i="0" u="none" strike="noStrike" dirty="0">
                          <a:solidFill>
                            <a:schemeClr val="bg2"/>
                          </a:solidFill>
                          <a:effectLst/>
                          <a:latin typeface="Calibri" panose="020F0502020204030204" pitchFamily="34" charset="0"/>
                        </a:rPr>
                        <a:t>Talep edilen iade tutarı</a:t>
                      </a: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250.000   </a:t>
                      </a: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Mükellefin HİS ve </a:t>
                      </a:r>
                      <a:r>
                        <a:rPr lang="tr-TR" sz="2400" b="1" i="0" u="none" strike="noStrike" dirty="0" err="1">
                          <a:solidFill>
                            <a:schemeClr val="bg2"/>
                          </a:solidFill>
                          <a:effectLst/>
                          <a:latin typeface="Calibri" panose="020F0502020204030204" pitchFamily="34" charset="0"/>
                        </a:rPr>
                        <a:t>İTUS'u</a:t>
                      </a:r>
                      <a:r>
                        <a:rPr lang="tr-TR" sz="2400" b="1" i="0" u="none" strike="noStrike" dirty="0">
                          <a:solidFill>
                            <a:schemeClr val="bg2"/>
                          </a:solidFill>
                          <a:effectLst/>
                          <a:latin typeface="Calibri" panose="020F0502020204030204" pitchFamily="34" charset="0"/>
                        </a:rPr>
                        <a:t> </a:t>
                      </a:r>
                      <a:r>
                        <a:rPr lang="tr-TR" sz="2400" b="1" i="0" u="sng" strike="noStrike" dirty="0">
                          <a:solidFill>
                            <a:schemeClr val="bg2"/>
                          </a:solidFill>
                          <a:effectLst/>
                          <a:latin typeface="Calibri" panose="020F0502020204030204" pitchFamily="34" charset="0"/>
                        </a:rPr>
                        <a:t>yok ise </a:t>
                      </a:r>
                      <a:r>
                        <a:rPr lang="tr-TR" sz="2400" b="1" i="0" u="none" strike="noStrike" dirty="0">
                          <a:solidFill>
                            <a:schemeClr val="bg2"/>
                          </a:solidFill>
                          <a:effectLst/>
                          <a:latin typeface="Calibri" panose="020F0502020204030204" pitchFamily="34" charset="0"/>
                        </a:rPr>
                        <a:t>iade nasıl alınacak</a:t>
                      </a: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Mükellefin </a:t>
                      </a:r>
                      <a:r>
                        <a:rPr lang="tr-TR" sz="2400" b="1" i="0" u="none" strike="noStrike" dirty="0" err="1">
                          <a:solidFill>
                            <a:schemeClr val="bg2"/>
                          </a:solidFill>
                          <a:effectLst/>
                          <a:latin typeface="Calibri" panose="020F0502020204030204" pitchFamily="34" charset="0"/>
                        </a:rPr>
                        <a:t>İTUS'u</a:t>
                      </a:r>
                      <a:r>
                        <a:rPr lang="tr-TR" sz="2400" b="1" i="0" u="none" strike="noStrike" dirty="0">
                          <a:solidFill>
                            <a:schemeClr val="bg2"/>
                          </a:solidFill>
                          <a:effectLst/>
                          <a:latin typeface="Calibri" panose="020F0502020204030204" pitchFamily="34" charset="0"/>
                        </a:rPr>
                        <a:t> </a:t>
                      </a:r>
                      <a:r>
                        <a:rPr lang="tr-TR" sz="2400" b="1" i="0" u="sng" strike="noStrike" dirty="0">
                          <a:solidFill>
                            <a:schemeClr val="bg2"/>
                          </a:solidFill>
                          <a:effectLst/>
                          <a:latin typeface="Calibri" panose="020F0502020204030204" pitchFamily="34" charset="0"/>
                        </a:rPr>
                        <a:t>var ise </a:t>
                      </a:r>
                      <a:r>
                        <a:rPr lang="tr-TR" sz="2400" b="1" i="0" u="none" strike="noStrike" dirty="0">
                          <a:solidFill>
                            <a:schemeClr val="bg2"/>
                          </a:solidFill>
                          <a:effectLst/>
                          <a:latin typeface="Calibri" panose="020F0502020204030204" pitchFamily="34" charset="0"/>
                        </a:rPr>
                        <a:t>iade nasıl alınacak</a:t>
                      </a: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Mükellefin </a:t>
                      </a:r>
                      <a:r>
                        <a:rPr lang="tr-TR" sz="2400" b="1" i="0" u="none" strike="noStrike" dirty="0" err="1">
                          <a:solidFill>
                            <a:schemeClr val="bg2"/>
                          </a:solidFill>
                          <a:effectLst/>
                          <a:latin typeface="Calibri" panose="020F0502020204030204" pitchFamily="34" charset="0"/>
                        </a:rPr>
                        <a:t>HİS'i</a:t>
                      </a:r>
                      <a:r>
                        <a:rPr lang="tr-TR" sz="2400" b="1" i="0" u="none" strike="noStrike" dirty="0">
                          <a:solidFill>
                            <a:schemeClr val="bg2"/>
                          </a:solidFill>
                          <a:effectLst/>
                          <a:latin typeface="Calibri" panose="020F0502020204030204" pitchFamily="34" charset="0"/>
                        </a:rPr>
                        <a:t> var ise iade nasıl alınacak</a:t>
                      </a:r>
                    </a:p>
                  </a:txBody>
                  <a:tcPr marL="6350" marR="6350" marT="6350" marB="0" anchor="b"/>
                </a:tc>
              </a:tr>
              <a:tr h="1427241">
                <a:tc>
                  <a:txBody>
                    <a:bodyPr/>
                    <a:lstStyle/>
                    <a:p>
                      <a:pPr algn="l" fontAlgn="b"/>
                      <a:r>
                        <a:rPr lang="tr-TR" sz="2400" b="0" i="0" u="none" strike="noStrike" dirty="0">
                          <a:solidFill>
                            <a:srgbClr val="000000"/>
                          </a:solidFill>
                          <a:effectLst/>
                          <a:latin typeface="Calibri" panose="020F0502020204030204" pitchFamily="34" charset="0"/>
                        </a:rPr>
                        <a:t>KVİRA göre olumsuzluk olmayan kısım</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120.000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göre(Herhangi bir belge ibrazı gerekmeyecek)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göre(Herhangi bir belge ibrazı gerekmeyecek)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göre(Herhangi bir belge ibrazı gerekmeyecek) </a:t>
                      </a:r>
                    </a:p>
                  </a:txBody>
                  <a:tcPr marL="6350" marR="6350" marT="6350" marB="0" anchor="b"/>
                </a:tc>
              </a:tr>
              <a:tr h="1219332">
                <a:tc>
                  <a:txBody>
                    <a:bodyPr/>
                    <a:lstStyle/>
                    <a:p>
                      <a:pPr algn="l" fontAlgn="b"/>
                      <a:r>
                        <a:rPr lang="tr-TR" sz="2400" b="0" i="0" u="none" strike="noStrike" dirty="0">
                          <a:solidFill>
                            <a:srgbClr val="000000"/>
                          </a:solidFill>
                          <a:effectLst/>
                          <a:latin typeface="Calibri" panose="020F0502020204030204" pitchFamily="34" charset="0"/>
                        </a:rPr>
                        <a:t>Mücbir sebepten dolayı KDV beyanını vermeyen alt mükelleften alınan malın </a:t>
                      </a:r>
                      <a:r>
                        <a:rPr lang="tr-TR" sz="2400" b="0" i="0" u="none" strike="noStrike" dirty="0" smtClean="0">
                          <a:solidFill>
                            <a:srgbClr val="000000"/>
                          </a:solidFill>
                          <a:effectLst/>
                          <a:latin typeface="Calibri" panose="020F0502020204030204" pitchFamily="34" charset="0"/>
                        </a:rPr>
                        <a:t>KDV’si</a:t>
                      </a:r>
                      <a:endParaRPr lang="tr-TR"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100.000   </a:t>
                      </a:r>
                    </a:p>
                  </a:txBody>
                  <a:tcPr marL="6350" marR="6350" marT="6350" marB="0" anchor="b"/>
                </a:tc>
                <a:tc>
                  <a:txBody>
                    <a:bodyPr/>
                    <a:lstStyle/>
                    <a:p>
                      <a:pPr algn="l" fontAlgn="b"/>
                      <a:r>
                        <a:rPr lang="tr-TR" sz="2400" b="0" i="0" u="none" strike="noStrike">
                          <a:solidFill>
                            <a:srgbClr val="000000"/>
                          </a:solidFill>
                          <a:effectLst/>
                          <a:latin typeface="Calibri" panose="020F0502020204030204" pitchFamily="34" charset="0"/>
                        </a:rPr>
                        <a:t> %50 teminat verilecek </a:t>
                      </a:r>
                    </a:p>
                  </a:txBody>
                  <a:tcPr marL="6350" marR="6350" marT="6350" marB="0" anchor="b"/>
                </a:tc>
                <a:tc>
                  <a:txBody>
                    <a:bodyPr/>
                    <a:lstStyle/>
                    <a:p>
                      <a:pPr algn="l" fontAlgn="b"/>
                      <a:r>
                        <a:rPr lang="tr-TR" sz="2400" b="0" i="0" u="none" strike="noStrike">
                          <a:solidFill>
                            <a:srgbClr val="000000"/>
                          </a:solidFill>
                          <a:effectLst/>
                          <a:latin typeface="Calibri" panose="020F0502020204030204" pitchFamily="34" charset="0"/>
                        </a:rPr>
                        <a:t> %25 teminat verilecek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%12,5 teminat verilecek </a:t>
                      </a:r>
                    </a:p>
                  </a:txBody>
                  <a:tcPr marL="6350" marR="6350" marT="6350" marB="0" anchor="b"/>
                </a:tc>
              </a:tr>
              <a:tr h="1151736">
                <a:tc>
                  <a:txBody>
                    <a:bodyPr/>
                    <a:lstStyle/>
                    <a:p>
                      <a:pPr algn="l" fontAlgn="b"/>
                      <a:r>
                        <a:rPr lang="tr-TR" sz="2400" b="0" i="0" u="none" strike="noStrike">
                          <a:solidFill>
                            <a:srgbClr val="000000"/>
                          </a:solidFill>
                          <a:effectLst/>
                          <a:latin typeface="Calibri" panose="020F0502020204030204" pitchFamily="34" charset="0"/>
                        </a:rPr>
                        <a:t>Mücbir sebep kapsamında olmayan bir mükelelfin KDV beyan uyumsuzluğu var </a:t>
                      </a:r>
                    </a:p>
                  </a:txBody>
                  <a:tcPr marL="6350" marR="6350" marT="6350" marB="0" anchor="b"/>
                </a:tc>
                <a:tc>
                  <a:txBody>
                    <a:bodyPr/>
                    <a:lstStyle/>
                    <a:p>
                      <a:pPr algn="l" fontAlgn="b"/>
                      <a:r>
                        <a:rPr lang="tr-TR" sz="2400" b="0" i="0" u="none" strike="noStrike">
                          <a:solidFill>
                            <a:srgbClr val="000000"/>
                          </a:solidFill>
                          <a:effectLst/>
                          <a:latin typeface="Calibri" panose="020F0502020204030204" pitchFamily="34" charset="0"/>
                        </a:rPr>
                        <a:t>           30.000   </a:t>
                      </a:r>
                    </a:p>
                  </a:txBody>
                  <a:tcPr marL="6350" marR="6350" marT="6350" marB="0" anchor="b"/>
                </a:tc>
                <a:tc>
                  <a:txBody>
                    <a:bodyPr/>
                    <a:lstStyle/>
                    <a:p>
                      <a:pPr algn="l" fontAlgn="b"/>
                      <a:r>
                        <a:rPr lang="tr-TR" sz="2400" b="0" i="0" u="none" strike="noStrike">
                          <a:solidFill>
                            <a:srgbClr val="000000"/>
                          </a:solidFill>
                          <a:effectLst/>
                          <a:latin typeface="Calibri" panose="020F0502020204030204" pitchFamily="34" charset="0"/>
                        </a:rPr>
                        <a:t> genel esaslara göre(ödeme belgesi ibrazı) </a:t>
                      </a:r>
                    </a:p>
                  </a:txBody>
                  <a:tcPr marL="6350" marR="6350" marT="6350" marB="0" anchor="b"/>
                </a:tc>
                <a:tc>
                  <a:txBody>
                    <a:bodyPr/>
                    <a:lstStyle/>
                    <a:p>
                      <a:pPr algn="l" fontAlgn="b"/>
                      <a:r>
                        <a:rPr lang="tr-TR" sz="2400" b="0" i="0" u="none" strike="noStrike">
                          <a:solidFill>
                            <a:srgbClr val="000000"/>
                          </a:solidFill>
                          <a:effectLst/>
                          <a:latin typeface="Calibri" panose="020F0502020204030204" pitchFamily="34" charset="0"/>
                        </a:rPr>
                        <a:t> genel esaslara göre(ödeme belgesi ibrazı)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göre(ödeme belgesi ibrazı) </a:t>
                      </a:r>
                    </a:p>
                  </a:txBody>
                  <a:tcPr marL="6350" marR="6350" marT="6350" marB="0" anchor="b"/>
                </a:tc>
              </a:tr>
            </a:tbl>
          </a:graphicData>
        </a:graphic>
      </p:graphicFrame>
    </p:spTree>
    <p:extLst>
      <p:ext uri="{BB962C8B-B14F-4D97-AF65-F5344CB8AC3E}">
        <p14:creationId xmlns:p14="http://schemas.microsoft.com/office/powerpoint/2010/main" val="1738685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26669" y="202131"/>
            <a:ext cx="9877943" cy="1289785"/>
          </a:xfrm>
        </p:spPr>
        <p:txBody>
          <a:bodyPr>
            <a:normAutofit fontScale="90000"/>
          </a:bodyPr>
          <a:lstStyle/>
          <a:p>
            <a:r>
              <a:rPr lang="tr-TR" sz="2800" b="1" dirty="0" smtClean="0">
                <a:solidFill>
                  <a:srgbClr val="FF0000"/>
                </a:solidFill>
              </a:rPr>
              <a:t>Ör</a:t>
            </a:r>
            <a:r>
              <a:rPr lang="tr-TR" sz="2800" b="1" dirty="0">
                <a:solidFill>
                  <a:srgbClr val="FF0000"/>
                </a:solidFill>
              </a:rPr>
              <a:t>: </a:t>
            </a:r>
            <a:r>
              <a:rPr lang="tr-TR" sz="2800" b="1" dirty="0" smtClean="0">
                <a:solidFill>
                  <a:srgbClr val="FF0000"/>
                </a:solidFill>
              </a:rPr>
              <a:t>B </a:t>
            </a:r>
            <a:r>
              <a:rPr lang="tr-TR" sz="2800" b="1" dirty="0" err="1">
                <a:solidFill>
                  <a:srgbClr val="FF0000"/>
                </a:solidFill>
              </a:rPr>
              <a:t>ltd</a:t>
            </a:r>
            <a:r>
              <a:rPr lang="tr-TR" sz="2800" b="1" dirty="0">
                <a:solidFill>
                  <a:srgbClr val="FF0000"/>
                </a:solidFill>
              </a:rPr>
              <a:t> </a:t>
            </a:r>
            <a:r>
              <a:rPr lang="tr-TR" sz="2800" b="1" dirty="0" err="1">
                <a:solidFill>
                  <a:srgbClr val="FF0000"/>
                </a:solidFill>
              </a:rPr>
              <a:t>şti</a:t>
            </a:r>
            <a:r>
              <a:rPr lang="tr-TR" sz="2800" b="1" dirty="0">
                <a:solidFill>
                  <a:srgbClr val="FF0000"/>
                </a:solidFill>
              </a:rPr>
              <a:t> </a:t>
            </a:r>
            <a:r>
              <a:rPr lang="tr-TR" sz="2800" b="1" dirty="0" smtClean="0">
                <a:solidFill>
                  <a:srgbClr val="FF0000"/>
                </a:solidFill>
              </a:rPr>
              <a:t>Mayıs </a:t>
            </a:r>
            <a:r>
              <a:rPr lang="tr-TR" sz="2800" b="1" dirty="0">
                <a:solidFill>
                  <a:srgbClr val="FF0000"/>
                </a:solidFill>
              </a:rPr>
              <a:t>ayındaki </a:t>
            </a:r>
            <a:r>
              <a:rPr lang="tr-TR" sz="2800" b="1" dirty="0" smtClean="0">
                <a:solidFill>
                  <a:srgbClr val="FF0000"/>
                </a:solidFill>
              </a:rPr>
              <a:t>konut satışları </a:t>
            </a:r>
            <a:r>
              <a:rPr lang="tr-TR" sz="2800" b="1" dirty="0">
                <a:solidFill>
                  <a:srgbClr val="FF0000"/>
                </a:solidFill>
              </a:rPr>
              <a:t>için, </a:t>
            </a:r>
            <a:r>
              <a:rPr lang="tr-TR" sz="2800" b="1" dirty="0" smtClean="0">
                <a:solidFill>
                  <a:srgbClr val="FF0000"/>
                </a:solidFill>
              </a:rPr>
              <a:t>26.6.2020 </a:t>
            </a:r>
            <a:r>
              <a:rPr lang="tr-TR" sz="2800" b="1" dirty="0">
                <a:solidFill>
                  <a:srgbClr val="FF0000"/>
                </a:solidFill>
              </a:rPr>
              <a:t>tarihinde verdiği KDV beyannamesinde </a:t>
            </a:r>
            <a:r>
              <a:rPr lang="tr-TR" sz="2800" b="1" dirty="0" smtClean="0">
                <a:solidFill>
                  <a:srgbClr val="FF0000"/>
                </a:solidFill>
              </a:rPr>
              <a:t>500.000TL </a:t>
            </a:r>
            <a:r>
              <a:rPr lang="tr-TR" sz="2800" b="1" u="sng" dirty="0" smtClean="0">
                <a:solidFill>
                  <a:srgbClr val="FF0000"/>
                </a:solidFill>
              </a:rPr>
              <a:t>Nakden</a:t>
            </a:r>
            <a:r>
              <a:rPr lang="tr-TR" sz="2800" b="1" dirty="0" smtClean="0">
                <a:solidFill>
                  <a:srgbClr val="FF0000"/>
                </a:solidFill>
              </a:rPr>
              <a:t> iade </a:t>
            </a:r>
            <a:r>
              <a:rPr lang="tr-TR" sz="2800" b="1" dirty="0">
                <a:solidFill>
                  <a:srgbClr val="FF0000"/>
                </a:solidFill>
              </a:rPr>
              <a:t>talep etmiştir.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38637080"/>
              </p:ext>
            </p:extLst>
          </p:nvPr>
        </p:nvGraphicFramePr>
        <p:xfrm>
          <a:off x="529389" y="1424539"/>
          <a:ext cx="11405936" cy="5562444"/>
        </p:xfrm>
        <a:graphic>
          <a:graphicData uri="http://schemas.openxmlformats.org/drawingml/2006/table">
            <a:tbl>
              <a:tblPr firstRow="1" bandRow="1">
                <a:tableStyleId>{5C22544A-7EE6-4342-B048-85BDC9FD1C3A}</a:tableStyleId>
              </a:tblPr>
              <a:tblGrid>
                <a:gridCol w="3744228"/>
                <a:gridCol w="1066450"/>
                <a:gridCol w="2174197"/>
                <a:gridCol w="2222642"/>
                <a:gridCol w="2198419"/>
              </a:tblGrid>
              <a:tr h="1162339">
                <a:tc>
                  <a:txBody>
                    <a:bodyPr/>
                    <a:lstStyle/>
                    <a:p>
                      <a:pPr algn="l" fontAlgn="b"/>
                      <a:r>
                        <a:rPr lang="tr-TR" sz="2400" b="1" i="0" u="none" strike="noStrike" dirty="0">
                          <a:solidFill>
                            <a:schemeClr val="bg2"/>
                          </a:solidFill>
                          <a:effectLst/>
                          <a:latin typeface="Calibri" panose="020F0502020204030204" pitchFamily="34" charset="0"/>
                        </a:rPr>
                        <a:t>Talep edilen iade tutarı</a:t>
                      </a: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a:t>
                      </a:r>
                      <a:r>
                        <a:rPr lang="tr-TR" sz="2400" b="1" i="0" u="none" strike="noStrike" dirty="0" smtClean="0">
                          <a:solidFill>
                            <a:schemeClr val="bg2"/>
                          </a:solidFill>
                          <a:effectLst/>
                          <a:latin typeface="Calibri" panose="020F0502020204030204" pitchFamily="34" charset="0"/>
                        </a:rPr>
                        <a:t>500.000   </a:t>
                      </a:r>
                      <a:endParaRPr lang="tr-TR" sz="2400" b="1" i="0" u="none" strike="noStrike" dirty="0">
                        <a:solidFill>
                          <a:schemeClr val="bg2"/>
                        </a:solidFill>
                        <a:effectLst/>
                        <a:latin typeface="Calibri" panose="020F0502020204030204" pitchFamily="34" charset="0"/>
                      </a:endParaRP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Mükellefin HİS ve </a:t>
                      </a:r>
                      <a:r>
                        <a:rPr lang="tr-TR" sz="2400" b="1" i="0" u="none" strike="noStrike" dirty="0" err="1">
                          <a:solidFill>
                            <a:schemeClr val="bg2"/>
                          </a:solidFill>
                          <a:effectLst/>
                          <a:latin typeface="Calibri" panose="020F0502020204030204" pitchFamily="34" charset="0"/>
                        </a:rPr>
                        <a:t>İTUS'u</a:t>
                      </a:r>
                      <a:r>
                        <a:rPr lang="tr-TR" sz="2400" b="1" i="0" u="none" strike="noStrike" dirty="0">
                          <a:solidFill>
                            <a:schemeClr val="bg2"/>
                          </a:solidFill>
                          <a:effectLst/>
                          <a:latin typeface="Calibri" panose="020F0502020204030204" pitchFamily="34" charset="0"/>
                        </a:rPr>
                        <a:t> </a:t>
                      </a:r>
                      <a:r>
                        <a:rPr lang="tr-TR" sz="2400" b="1" i="0" u="sng" strike="noStrike" dirty="0">
                          <a:solidFill>
                            <a:schemeClr val="bg2"/>
                          </a:solidFill>
                          <a:effectLst/>
                          <a:latin typeface="Calibri" panose="020F0502020204030204" pitchFamily="34" charset="0"/>
                        </a:rPr>
                        <a:t>yok ise </a:t>
                      </a:r>
                      <a:r>
                        <a:rPr lang="tr-TR" sz="2400" b="1" i="0" u="none" strike="noStrike" dirty="0">
                          <a:solidFill>
                            <a:schemeClr val="bg2"/>
                          </a:solidFill>
                          <a:effectLst/>
                          <a:latin typeface="Calibri" panose="020F0502020204030204" pitchFamily="34" charset="0"/>
                        </a:rPr>
                        <a:t>iade nasıl alınacak</a:t>
                      </a: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Mükellefin </a:t>
                      </a:r>
                      <a:r>
                        <a:rPr lang="tr-TR" sz="2400" b="1" i="0" u="none" strike="noStrike" dirty="0" err="1">
                          <a:solidFill>
                            <a:schemeClr val="bg2"/>
                          </a:solidFill>
                          <a:effectLst/>
                          <a:latin typeface="Calibri" panose="020F0502020204030204" pitchFamily="34" charset="0"/>
                        </a:rPr>
                        <a:t>İTUS'u</a:t>
                      </a:r>
                      <a:r>
                        <a:rPr lang="tr-TR" sz="2400" b="1" i="0" u="none" strike="noStrike" dirty="0">
                          <a:solidFill>
                            <a:schemeClr val="bg2"/>
                          </a:solidFill>
                          <a:effectLst/>
                          <a:latin typeface="Calibri" panose="020F0502020204030204" pitchFamily="34" charset="0"/>
                        </a:rPr>
                        <a:t> </a:t>
                      </a:r>
                      <a:r>
                        <a:rPr lang="tr-TR" sz="2400" b="1" i="0" u="sng" strike="noStrike" dirty="0">
                          <a:solidFill>
                            <a:schemeClr val="bg2"/>
                          </a:solidFill>
                          <a:effectLst/>
                          <a:latin typeface="Calibri" panose="020F0502020204030204" pitchFamily="34" charset="0"/>
                        </a:rPr>
                        <a:t>var ise </a:t>
                      </a:r>
                      <a:r>
                        <a:rPr lang="tr-TR" sz="2400" b="1" i="0" u="none" strike="noStrike" dirty="0">
                          <a:solidFill>
                            <a:schemeClr val="bg2"/>
                          </a:solidFill>
                          <a:effectLst/>
                          <a:latin typeface="Calibri" panose="020F0502020204030204" pitchFamily="34" charset="0"/>
                        </a:rPr>
                        <a:t>iade nasıl alınacak</a:t>
                      </a:r>
                    </a:p>
                  </a:txBody>
                  <a:tcPr marL="6350" marR="6350" marT="6350" marB="0" anchor="b"/>
                </a:tc>
                <a:tc>
                  <a:txBody>
                    <a:bodyPr/>
                    <a:lstStyle/>
                    <a:p>
                      <a:pPr algn="l" fontAlgn="b"/>
                      <a:r>
                        <a:rPr lang="tr-TR" sz="2400" b="1" i="0" u="none" strike="noStrike" dirty="0">
                          <a:solidFill>
                            <a:schemeClr val="bg2"/>
                          </a:solidFill>
                          <a:effectLst/>
                          <a:latin typeface="Calibri" panose="020F0502020204030204" pitchFamily="34" charset="0"/>
                        </a:rPr>
                        <a:t> Mükellefin </a:t>
                      </a:r>
                      <a:r>
                        <a:rPr lang="tr-TR" sz="2400" b="1" i="0" u="none" strike="noStrike" dirty="0" err="1">
                          <a:solidFill>
                            <a:schemeClr val="bg2"/>
                          </a:solidFill>
                          <a:effectLst/>
                          <a:latin typeface="Calibri" panose="020F0502020204030204" pitchFamily="34" charset="0"/>
                        </a:rPr>
                        <a:t>HİS'i</a:t>
                      </a:r>
                      <a:r>
                        <a:rPr lang="tr-TR" sz="2400" b="1" i="0" u="none" strike="noStrike" dirty="0">
                          <a:solidFill>
                            <a:schemeClr val="bg2"/>
                          </a:solidFill>
                          <a:effectLst/>
                          <a:latin typeface="Calibri" panose="020F0502020204030204" pitchFamily="34" charset="0"/>
                        </a:rPr>
                        <a:t> var ise iade nasıl alınacak</a:t>
                      </a:r>
                    </a:p>
                  </a:txBody>
                  <a:tcPr marL="6350" marR="6350" marT="6350" marB="0" anchor="b"/>
                </a:tc>
              </a:tr>
              <a:tr h="1547114">
                <a:tc>
                  <a:txBody>
                    <a:bodyPr/>
                    <a:lstStyle/>
                    <a:p>
                      <a:pPr algn="l" fontAlgn="b"/>
                      <a:r>
                        <a:rPr lang="tr-TR" sz="2400" b="0" i="0" u="none" strike="noStrike" dirty="0">
                          <a:solidFill>
                            <a:srgbClr val="000000"/>
                          </a:solidFill>
                          <a:effectLst/>
                          <a:latin typeface="Calibri" panose="020F0502020204030204" pitchFamily="34" charset="0"/>
                        </a:rPr>
                        <a:t>KVİRA göre olumsuzluk olmayan kısım</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a:t>
                      </a:r>
                      <a:r>
                        <a:rPr lang="tr-TR" sz="2400" b="0" i="0" u="none" strike="noStrike" dirty="0" smtClean="0">
                          <a:solidFill>
                            <a:srgbClr val="000000"/>
                          </a:solidFill>
                          <a:effectLst/>
                          <a:latin typeface="Calibri" panose="020F0502020204030204" pitchFamily="34" charset="0"/>
                        </a:rPr>
                        <a:t>350.000   </a:t>
                      </a:r>
                      <a:endParaRPr lang="tr-TR"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göre(Herhangi bir belge ibrazı gerekmeyecek)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göre(Herhangi bir belge ibrazı gerekmeyecek)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göre(Herhangi bir belge ibrazı gerekmeyecek) </a:t>
                      </a:r>
                    </a:p>
                  </a:txBody>
                  <a:tcPr marL="6350" marR="6350" marT="6350" marB="0" anchor="b"/>
                </a:tc>
              </a:tr>
              <a:tr h="1162339">
                <a:tc>
                  <a:txBody>
                    <a:bodyPr/>
                    <a:lstStyle/>
                    <a:p>
                      <a:pPr algn="l" fontAlgn="b"/>
                      <a:r>
                        <a:rPr lang="tr-TR" sz="2400" b="0" i="0" u="none" strike="noStrike">
                          <a:solidFill>
                            <a:srgbClr val="000000"/>
                          </a:solidFill>
                          <a:effectLst/>
                          <a:latin typeface="Calibri" panose="020F0502020204030204" pitchFamily="34" charset="0"/>
                        </a:rPr>
                        <a:t>Mücbir sebepten dolayı KDV beyanını vermeyen alt mükelleften alınan malın KDV</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a:t>
                      </a:r>
                      <a:r>
                        <a:rPr lang="tr-TR" sz="2400" b="0" i="0" u="none" strike="noStrike" dirty="0" smtClean="0">
                          <a:solidFill>
                            <a:srgbClr val="000000"/>
                          </a:solidFill>
                          <a:effectLst/>
                          <a:latin typeface="Calibri" panose="020F0502020204030204" pitchFamily="34" charset="0"/>
                        </a:rPr>
                        <a:t>100.000   </a:t>
                      </a:r>
                      <a:endParaRPr lang="tr-TR"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a:t>
                      </a:r>
                      <a:r>
                        <a:rPr lang="tr-TR" sz="2400" b="0" i="0" u="none" strike="noStrike" dirty="0" smtClean="0">
                          <a:solidFill>
                            <a:srgbClr val="000000"/>
                          </a:solidFill>
                          <a:effectLst/>
                          <a:latin typeface="Calibri" panose="020F0502020204030204" pitchFamily="34" charset="0"/>
                        </a:rPr>
                        <a:t>%120 </a:t>
                      </a:r>
                      <a:r>
                        <a:rPr lang="tr-TR" sz="2400" b="0" i="0" u="none" strike="noStrike" dirty="0">
                          <a:solidFill>
                            <a:srgbClr val="000000"/>
                          </a:solidFill>
                          <a:effectLst/>
                          <a:latin typeface="Calibri" panose="020F0502020204030204" pitchFamily="34" charset="0"/>
                        </a:rPr>
                        <a:t>teminat verilecek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a:t>
                      </a:r>
                      <a:r>
                        <a:rPr lang="tr-TR" sz="2400" b="0" i="0" u="none" strike="noStrike" dirty="0" smtClean="0">
                          <a:solidFill>
                            <a:srgbClr val="000000"/>
                          </a:solidFill>
                          <a:effectLst/>
                          <a:latin typeface="Calibri" panose="020F0502020204030204" pitchFamily="34" charset="0"/>
                        </a:rPr>
                        <a:t>%60 </a:t>
                      </a:r>
                      <a:r>
                        <a:rPr lang="tr-TR" sz="2400" b="0" i="0" u="none" strike="noStrike" dirty="0">
                          <a:solidFill>
                            <a:srgbClr val="000000"/>
                          </a:solidFill>
                          <a:effectLst/>
                          <a:latin typeface="Calibri" panose="020F0502020204030204" pitchFamily="34" charset="0"/>
                        </a:rPr>
                        <a:t>teminat verilecek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a:t>
                      </a:r>
                      <a:r>
                        <a:rPr lang="tr-TR" sz="2400" b="0" i="0" u="none" strike="noStrike" dirty="0" smtClean="0">
                          <a:solidFill>
                            <a:srgbClr val="000000"/>
                          </a:solidFill>
                          <a:effectLst/>
                          <a:latin typeface="Calibri" panose="020F0502020204030204" pitchFamily="34" charset="0"/>
                        </a:rPr>
                        <a:t>%30 </a:t>
                      </a:r>
                      <a:r>
                        <a:rPr lang="tr-TR" sz="2400" b="0" i="0" u="none" strike="noStrike" dirty="0">
                          <a:solidFill>
                            <a:srgbClr val="000000"/>
                          </a:solidFill>
                          <a:effectLst/>
                          <a:latin typeface="Calibri" panose="020F0502020204030204" pitchFamily="34" charset="0"/>
                        </a:rPr>
                        <a:t>teminat verilecek </a:t>
                      </a:r>
                    </a:p>
                  </a:txBody>
                  <a:tcPr marL="6350" marR="6350" marT="6350" marB="0" anchor="b"/>
                </a:tc>
              </a:tr>
              <a:tr h="1383601">
                <a:tc>
                  <a:txBody>
                    <a:bodyPr/>
                    <a:lstStyle/>
                    <a:p>
                      <a:pPr algn="l" fontAlgn="b"/>
                      <a:r>
                        <a:rPr lang="tr-TR" sz="2400" b="0" i="0" u="none" strike="noStrike">
                          <a:solidFill>
                            <a:srgbClr val="000000"/>
                          </a:solidFill>
                          <a:effectLst/>
                          <a:latin typeface="Calibri" panose="020F0502020204030204" pitchFamily="34" charset="0"/>
                        </a:rPr>
                        <a:t>Mücbir sebep kapsamında olmayan bir mükelelfin KDV beyan uyumsuzluğu var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a:t>
                      </a:r>
                      <a:r>
                        <a:rPr lang="tr-TR" sz="2400" b="0" i="0" u="none" strike="noStrike" dirty="0" smtClean="0">
                          <a:solidFill>
                            <a:srgbClr val="000000"/>
                          </a:solidFill>
                          <a:effectLst/>
                          <a:latin typeface="Calibri" panose="020F0502020204030204" pitchFamily="34" charset="0"/>
                        </a:rPr>
                        <a:t>50.000   </a:t>
                      </a:r>
                      <a:endParaRPr lang="tr-TR"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tr-TR" sz="2400" b="0" i="0" u="none" strike="noStrike">
                          <a:solidFill>
                            <a:srgbClr val="000000"/>
                          </a:solidFill>
                          <a:effectLst/>
                          <a:latin typeface="Calibri" panose="020F0502020204030204" pitchFamily="34" charset="0"/>
                        </a:rPr>
                        <a:t> genel esaslara göre(ödeme belgesi ibrazı) </a:t>
                      </a:r>
                    </a:p>
                  </a:txBody>
                  <a:tcPr marL="6350" marR="6350" marT="6350" marB="0" anchor="b"/>
                </a:tc>
                <a:tc>
                  <a:txBody>
                    <a:bodyPr/>
                    <a:lstStyle/>
                    <a:p>
                      <a:pPr algn="l" fontAlgn="b"/>
                      <a:r>
                        <a:rPr lang="tr-TR" sz="2400" b="0" i="0" u="none" strike="noStrike">
                          <a:solidFill>
                            <a:srgbClr val="000000"/>
                          </a:solidFill>
                          <a:effectLst/>
                          <a:latin typeface="Calibri" panose="020F0502020204030204" pitchFamily="34" charset="0"/>
                        </a:rPr>
                        <a:t> genel esaslara göre(ödeme belgesi ibrazı) </a:t>
                      </a:r>
                    </a:p>
                  </a:txBody>
                  <a:tcPr marL="6350" marR="6350" marT="6350" marB="0" anchor="b"/>
                </a:tc>
                <a:tc>
                  <a:txBody>
                    <a:bodyPr/>
                    <a:lstStyle/>
                    <a:p>
                      <a:pPr algn="l" fontAlgn="b"/>
                      <a:r>
                        <a:rPr lang="tr-TR" sz="2400" b="0" i="0" u="none" strike="noStrike" dirty="0">
                          <a:solidFill>
                            <a:srgbClr val="000000"/>
                          </a:solidFill>
                          <a:effectLst/>
                          <a:latin typeface="Calibri" panose="020F0502020204030204" pitchFamily="34" charset="0"/>
                        </a:rPr>
                        <a:t> genel esaslara göre(ödeme belgesi ibrazı) </a:t>
                      </a:r>
                    </a:p>
                  </a:txBody>
                  <a:tcPr marL="6350" marR="6350" marT="6350" marB="0" anchor="b"/>
                </a:tc>
              </a:tr>
            </a:tbl>
          </a:graphicData>
        </a:graphic>
      </p:graphicFrame>
    </p:spTree>
    <p:extLst>
      <p:ext uri="{BB962C8B-B14F-4D97-AF65-F5344CB8AC3E}">
        <p14:creationId xmlns:p14="http://schemas.microsoft.com/office/powerpoint/2010/main" val="2021133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1" y="394636"/>
            <a:ext cx="10308656" cy="1001027"/>
          </a:xfrm>
        </p:spPr>
        <p:txBody>
          <a:bodyPr>
            <a:normAutofit fontScale="90000"/>
          </a:bodyPr>
          <a:lstStyle/>
          <a:p>
            <a:r>
              <a:rPr lang="tr-TR" b="1" dirty="0" smtClean="0">
                <a:solidFill>
                  <a:srgbClr val="FF0000"/>
                </a:solidFill>
              </a:rPr>
              <a:t>Mücbir sebep Kapsamında Verilen Teminatlar nasıl Çözülecek</a:t>
            </a:r>
            <a:endParaRPr lang="tr-TR" b="1" dirty="0">
              <a:solidFill>
                <a:srgbClr val="FF0000"/>
              </a:solidFill>
            </a:endParaRPr>
          </a:p>
        </p:txBody>
      </p:sp>
      <p:sp>
        <p:nvSpPr>
          <p:cNvPr id="3" name="İçerik Yer Tutucusu 2"/>
          <p:cNvSpPr>
            <a:spLocks noGrp="1"/>
          </p:cNvSpPr>
          <p:nvPr>
            <p:ph idx="1"/>
          </p:nvPr>
        </p:nvSpPr>
        <p:spPr>
          <a:xfrm>
            <a:off x="808522" y="1395663"/>
            <a:ext cx="11011301" cy="5284270"/>
          </a:xfrm>
        </p:spPr>
        <p:txBody>
          <a:bodyPr>
            <a:noAutofit/>
          </a:bodyPr>
          <a:lstStyle/>
          <a:p>
            <a:r>
              <a:rPr lang="tr-TR" sz="2000" dirty="0" smtClean="0"/>
              <a:t>Tebliğde Bu kapsamda verilen teminatların çözümüne ilişkin açık bir hüküm yer almamıştır.</a:t>
            </a:r>
          </a:p>
          <a:p>
            <a:r>
              <a:rPr lang="tr-TR" sz="2000" dirty="0" smtClean="0"/>
              <a:t>Ancak Tebliğin 1. maddesinin sonunda ‘</a:t>
            </a:r>
            <a:r>
              <a:rPr lang="tr-TR" sz="2000" i="1" dirty="0" smtClean="0"/>
              <a:t>’Diğer </a:t>
            </a:r>
            <a:r>
              <a:rPr lang="tr-TR" sz="2000" i="1" dirty="0"/>
              <a:t>taraftan, 518 Sıra No.lu Vergi Usul Kanunu Genel Tebliğinin 4 üncü maddesinde yer alan KDV beyannamelerinin (uzayan) verilme tarihinin dolmasını müteakip bu bölümde yer alan düzenlemelerden yararlanılan iade taleplerine ilişkin olarak KDVİRA sistemi tarafından yeniden sorgulama yapılarak rapor üretilir ve mükelleflerin mücbir sebep kapsamındaki dönemlere ilişkin nakden ve mahsuben iade talepleri bu raporlar dikkate alınarak vergi dairelerince genel hükümler çerçevesinde sonuçlandırılır</a:t>
            </a:r>
            <a:r>
              <a:rPr lang="tr-TR" sz="2000" i="1" dirty="0" smtClean="0"/>
              <a:t>.” </a:t>
            </a:r>
            <a:r>
              <a:rPr lang="tr-TR" sz="2000" dirty="0" smtClean="0"/>
              <a:t>ifadesi yer almıştır.</a:t>
            </a:r>
          </a:p>
          <a:p>
            <a:r>
              <a:rPr lang="tr-TR" sz="2000" dirty="0"/>
              <a:t>KDV genel tebliğine göre </a:t>
            </a:r>
            <a:r>
              <a:rPr lang="tr-TR" sz="2000" dirty="0">
                <a:solidFill>
                  <a:srgbClr val="FF0000"/>
                </a:solidFill>
              </a:rPr>
              <a:t>nakden</a:t>
            </a:r>
            <a:r>
              <a:rPr lang="tr-TR" sz="2000" dirty="0"/>
              <a:t> ihracat iadesi YMM/VİR raporu gerektirdiğinden rapor öncesi talepten hemen sonra teminat verilerek iade alınabilmekte, YMM/VİR raporuna göre teminat çözülmektedir</a:t>
            </a:r>
            <a:r>
              <a:rPr lang="tr-TR" sz="2000" dirty="0" smtClean="0"/>
              <a:t>. Kanaatimizce mücbir sebep nedeniyle verilen teminatlarda YMM/VİR raporuna göre çözülebilecektir.</a:t>
            </a:r>
            <a:endParaRPr lang="tr-TR" sz="2000" dirty="0"/>
          </a:p>
          <a:p>
            <a:r>
              <a:rPr lang="tr-TR" sz="2000" dirty="0" smtClean="0"/>
              <a:t>KDV genel tebliğine göre </a:t>
            </a:r>
            <a:r>
              <a:rPr lang="tr-TR" sz="2000" dirty="0" smtClean="0">
                <a:solidFill>
                  <a:srgbClr val="FF0000"/>
                </a:solidFill>
              </a:rPr>
              <a:t>mahsuben</a:t>
            </a:r>
            <a:r>
              <a:rPr lang="tr-TR" sz="2000" dirty="0" smtClean="0"/>
              <a:t> ihracat iadesinde YMM/VİR raporu aranmadığından teminat verilmesinden ve çözümünden bahsetmemektedir. Bu durumda </a:t>
            </a:r>
          </a:p>
        </p:txBody>
      </p:sp>
    </p:spTree>
    <p:extLst>
      <p:ext uri="{BB962C8B-B14F-4D97-AF65-F5344CB8AC3E}">
        <p14:creationId xmlns:p14="http://schemas.microsoft.com/office/powerpoint/2010/main" val="2138088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94047" y="452387"/>
            <a:ext cx="9810566" cy="1145407"/>
          </a:xfrm>
        </p:spPr>
        <p:txBody>
          <a:bodyPr>
            <a:normAutofit fontScale="90000"/>
          </a:bodyPr>
          <a:lstStyle/>
          <a:p>
            <a:r>
              <a:rPr lang="tr-TR" b="1" dirty="0" smtClean="0">
                <a:solidFill>
                  <a:srgbClr val="FF0000"/>
                </a:solidFill>
              </a:rPr>
              <a:t>YMM Raporları için Mücbir </a:t>
            </a:r>
            <a:r>
              <a:rPr lang="tr-TR" b="1" dirty="0">
                <a:solidFill>
                  <a:srgbClr val="FF0000"/>
                </a:solidFill>
              </a:rPr>
              <a:t>sebep </a:t>
            </a:r>
            <a:r>
              <a:rPr lang="tr-TR" b="1" dirty="0" smtClean="0">
                <a:solidFill>
                  <a:srgbClr val="FF0000"/>
                </a:solidFill>
              </a:rPr>
              <a:t>Kapsamındaki Mükelleflerde Karşıt inceleme</a:t>
            </a:r>
            <a:endParaRPr lang="tr-TR" dirty="0"/>
          </a:p>
        </p:txBody>
      </p:sp>
      <p:sp>
        <p:nvSpPr>
          <p:cNvPr id="3" name="İçerik Yer Tutucusu 2"/>
          <p:cNvSpPr>
            <a:spLocks noGrp="1"/>
          </p:cNvSpPr>
          <p:nvPr>
            <p:ph idx="1"/>
          </p:nvPr>
        </p:nvSpPr>
        <p:spPr>
          <a:xfrm>
            <a:off x="1453415" y="1597794"/>
            <a:ext cx="10051197" cy="4313428"/>
          </a:xfrm>
        </p:spPr>
        <p:txBody>
          <a:bodyPr/>
          <a:lstStyle/>
          <a:p>
            <a:r>
              <a:rPr lang="tr-TR" dirty="0" smtClean="0"/>
              <a:t>Bu konuya hiç değinilmemiştir. </a:t>
            </a:r>
          </a:p>
          <a:p>
            <a:r>
              <a:rPr lang="tr-TR" dirty="0" smtClean="0"/>
              <a:t>Kanaatimizce bu mükelleflere karşıt inceleme yapabilmek için 27/7/2020 tarihine kadar beklenilmelidir.</a:t>
            </a:r>
            <a:endParaRPr lang="tr-TR" dirty="0"/>
          </a:p>
        </p:txBody>
      </p:sp>
    </p:spTree>
    <p:extLst>
      <p:ext uri="{BB962C8B-B14F-4D97-AF65-F5344CB8AC3E}">
        <p14:creationId xmlns:p14="http://schemas.microsoft.com/office/powerpoint/2010/main" val="419371532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286</TotalTime>
  <Words>669</Words>
  <Application>Microsoft Office PowerPoint</Application>
  <PresentationFormat>Geniş ekran</PresentationFormat>
  <Paragraphs>95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Duman</vt:lpstr>
      <vt:lpstr>        MÜCBİR SEBEP DÖNEMİNDE KDV İADESİ</vt:lpstr>
      <vt:lpstr>MÜCBİR SEBEPİ KISACA HATIRLAYALIM</vt:lpstr>
      <vt:lpstr>MÜCBİR SEBEP DÖNEMİNDE KDV İADESİ</vt:lpstr>
      <vt:lpstr>MÜCBİR SEBEP DÖNEMİNDE KDV İADESİ</vt:lpstr>
      <vt:lpstr>MÜCBİR SEBEP DÖNEMİNDE KDV İADELERİNDE TEMİNAT ORANLARI (Alt Mükellefin KDV beyanı ve/veya Ba-Bs’yi vermemesi durumunda)</vt:lpstr>
      <vt:lpstr>Ör: A ltd şti Nisan ayındaki ihracatı için, 26.5.2020 tarihinde verdiği KDV beyannamesinde 250.000TL Mahsuben iade talep etmiştir.</vt:lpstr>
      <vt:lpstr>Ör: B ltd şti Mayıs ayındaki konut satışları için, 26.6.2020 tarihinde verdiği KDV beyannamesinde 500.000TL Nakden iade talep etmiştir.</vt:lpstr>
      <vt:lpstr>Mücbir sebep Kapsamında Verilen Teminatlar nasıl Çözülecek</vt:lpstr>
      <vt:lpstr>YMM Raporları için Mücbir sebep Kapsamındaki Mükelleflerde Karşıt inceleme</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MÜCBİR SEBEP DÖNEMİNDE KDV İADESİ</dc:title>
  <dc:creator>TUNAHAN SOYLU</dc:creator>
  <cp:lastModifiedBy>TUNAHAN SOYLU</cp:lastModifiedBy>
  <cp:revision>16</cp:revision>
  <dcterms:created xsi:type="dcterms:W3CDTF">2020-05-09T09:45:30Z</dcterms:created>
  <dcterms:modified xsi:type="dcterms:W3CDTF">2020-05-09T21:57:29Z</dcterms:modified>
</cp:coreProperties>
</file>