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57" r:id="rId3"/>
    <p:sldId id="258" r:id="rId4"/>
    <p:sldId id="259" r:id="rId5"/>
    <p:sldId id="260" r:id="rId6"/>
    <p:sldId id="262" r:id="rId7"/>
    <p:sldId id="261" r:id="rId8"/>
    <p:sldId id="263" r:id="rId9"/>
    <p:sldId id="267" r:id="rId10"/>
    <p:sldId id="264" r:id="rId11"/>
    <p:sldId id="266" r:id="rId12"/>
    <p:sldId id="265" r:id="rId13"/>
    <p:sldId id="279" r:id="rId14"/>
    <p:sldId id="275" r:id="rId15"/>
    <p:sldId id="276" r:id="rId16"/>
    <p:sldId id="277" r:id="rId17"/>
    <p:sldId id="278" r:id="rId18"/>
    <p:sldId id="269" r:id="rId19"/>
    <p:sldId id="270" r:id="rId20"/>
    <p:sldId id="271" r:id="rId21"/>
    <p:sldId id="272" r:id="rId22"/>
    <p:sldId id="273" r:id="rId23"/>
    <p:sldId id="274" r:id="rId24"/>
    <p:sldId id="280" r:id="rId25"/>
    <p:sldId id="281"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394" autoAdjust="0"/>
  </p:normalViewPr>
  <p:slideViewPr>
    <p:cSldViewPr snapToGrid="0">
      <p:cViewPr varScale="1">
        <p:scale>
          <a:sx n="63" d="100"/>
          <a:sy n="63" d="100"/>
        </p:scale>
        <p:origin x="52" y="212"/>
      </p:cViewPr>
      <p:guideLst/>
    </p:cSldViewPr>
  </p:slideViewPr>
  <p:outlineViewPr>
    <p:cViewPr>
      <p:scale>
        <a:sx n="33" d="100"/>
        <a:sy n="33" d="100"/>
      </p:scale>
      <p:origin x="0" y="-2146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90CC196-BB2C-4DFF-AD3A-DE553C80863C}" type="datetimeFigureOut">
              <a:rPr lang="tr-TR" smtClean="0"/>
              <a:t>28.6.2019</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3D70A5B-59B9-42B5-9C91-5D6C13760834}" type="slidenum">
              <a:rPr lang="tr-TR" smtClean="0"/>
              <a:t>‹#›</a:t>
            </a:fld>
            <a:endParaRPr lang="tr-TR"/>
          </a:p>
        </p:txBody>
      </p:sp>
    </p:spTree>
    <p:extLst>
      <p:ext uri="{BB962C8B-B14F-4D97-AF65-F5344CB8AC3E}">
        <p14:creationId xmlns:p14="http://schemas.microsoft.com/office/powerpoint/2010/main" val="2910109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90CC196-BB2C-4DFF-AD3A-DE553C80863C}" type="datetimeFigureOut">
              <a:rPr lang="tr-TR" smtClean="0"/>
              <a:t>28.6.2019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3D70A5B-59B9-42B5-9C91-5D6C13760834}" type="slidenum">
              <a:rPr lang="tr-TR" smtClean="0"/>
              <a:t>‹#›</a:t>
            </a:fld>
            <a:endParaRPr lang="tr-TR"/>
          </a:p>
        </p:txBody>
      </p:sp>
    </p:spTree>
    <p:extLst>
      <p:ext uri="{BB962C8B-B14F-4D97-AF65-F5344CB8AC3E}">
        <p14:creationId xmlns:p14="http://schemas.microsoft.com/office/powerpoint/2010/main" val="3736962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90CC196-BB2C-4DFF-AD3A-DE553C80863C}" type="datetimeFigureOut">
              <a:rPr lang="tr-TR" smtClean="0"/>
              <a:t>28.6.2019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3D70A5B-59B9-42B5-9C91-5D6C13760834}"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28608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490CC196-BB2C-4DFF-AD3A-DE553C80863C}" type="datetimeFigureOut">
              <a:rPr lang="tr-TR" smtClean="0"/>
              <a:t>28.6.2019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D70A5B-59B9-42B5-9C91-5D6C13760834}" type="slidenum">
              <a:rPr lang="tr-TR" smtClean="0"/>
              <a:t>‹#›</a:t>
            </a:fld>
            <a:endParaRPr lang="tr-TR"/>
          </a:p>
        </p:txBody>
      </p:sp>
    </p:spTree>
    <p:extLst>
      <p:ext uri="{BB962C8B-B14F-4D97-AF65-F5344CB8AC3E}">
        <p14:creationId xmlns:p14="http://schemas.microsoft.com/office/powerpoint/2010/main" val="35138685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490CC196-BB2C-4DFF-AD3A-DE553C80863C}" type="datetimeFigureOut">
              <a:rPr lang="tr-TR" smtClean="0"/>
              <a:t>28.6.2019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D70A5B-59B9-42B5-9C91-5D6C13760834}"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917306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490CC196-BB2C-4DFF-AD3A-DE553C80863C}" type="datetimeFigureOut">
              <a:rPr lang="tr-TR" smtClean="0"/>
              <a:t>28.6.2019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D70A5B-59B9-42B5-9C91-5D6C13760834}" type="slidenum">
              <a:rPr lang="tr-TR" smtClean="0"/>
              <a:t>‹#›</a:t>
            </a:fld>
            <a:endParaRPr lang="tr-TR"/>
          </a:p>
        </p:txBody>
      </p:sp>
    </p:spTree>
    <p:extLst>
      <p:ext uri="{BB962C8B-B14F-4D97-AF65-F5344CB8AC3E}">
        <p14:creationId xmlns:p14="http://schemas.microsoft.com/office/powerpoint/2010/main" val="34331800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90CC196-BB2C-4DFF-AD3A-DE553C80863C}" type="datetimeFigureOut">
              <a:rPr lang="tr-TR" smtClean="0"/>
              <a:t>28.6.2019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3D70A5B-59B9-42B5-9C91-5D6C13760834}" type="slidenum">
              <a:rPr lang="tr-TR" smtClean="0"/>
              <a:t>‹#›</a:t>
            </a:fld>
            <a:endParaRPr lang="tr-TR"/>
          </a:p>
        </p:txBody>
      </p:sp>
    </p:spTree>
    <p:extLst>
      <p:ext uri="{BB962C8B-B14F-4D97-AF65-F5344CB8AC3E}">
        <p14:creationId xmlns:p14="http://schemas.microsoft.com/office/powerpoint/2010/main" val="25269332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90CC196-BB2C-4DFF-AD3A-DE553C80863C}" type="datetimeFigureOut">
              <a:rPr lang="tr-TR" smtClean="0"/>
              <a:t>28.6.2019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3D70A5B-59B9-42B5-9C91-5D6C13760834}" type="slidenum">
              <a:rPr lang="tr-TR" smtClean="0"/>
              <a:t>‹#›</a:t>
            </a:fld>
            <a:endParaRPr lang="tr-TR"/>
          </a:p>
        </p:txBody>
      </p:sp>
    </p:spTree>
    <p:extLst>
      <p:ext uri="{BB962C8B-B14F-4D97-AF65-F5344CB8AC3E}">
        <p14:creationId xmlns:p14="http://schemas.microsoft.com/office/powerpoint/2010/main" val="566062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90CC196-BB2C-4DFF-AD3A-DE553C80863C}" type="datetimeFigureOut">
              <a:rPr lang="tr-TR" smtClean="0"/>
              <a:t>28.6.2019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3D70A5B-59B9-42B5-9C91-5D6C13760834}" type="slidenum">
              <a:rPr lang="tr-TR" smtClean="0"/>
              <a:t>‹#›</a:t>
            </a:fld>
            <a:endParaRPr lang="tr-TR"/>
          </a:p>
        </p:txBody>
      </p:sp>
    </p:spTree>
    <p:extLst>
      <p:ext uri="{BB962C8B-B14F-4D97-AF65-F5344CB8AC3E}">
        <p14:creationId xmlns:p14="http://schemas.microsoft.com/office/powerpoint/2010/main" val="3213467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90CC196-BB2C-4DFF-AD3A-DE553C80863C}" type="datetimeFigureOut">
              <a:rPr lang="tr-TR" smtClean="0"/>
              <a:t>28.6.2019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3D70A5B-59B9-42B5-9C91-5D6C13760834}" type="slidenum">
              <a:rPr lang="tr-TR" smtClean="0"/>
              <a:t>‹#›</a:t>
            </a:fld>
            <a:endParaRPr lang="tr-TR"/>
          </a:p>
        </p:txBody>
      </p:sp>
    </p:spTree>
    <p:extLst>
      <p:ext uri="{BB962C8B-B14F-4D97-AF65-F5344CB8AC3E}">
        <p14:creationId xmlns:p14="http://schemas.microsoft.com/office/powerpoint/2010/main" val="3983456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90CC196-BB2C-4DFF-AD3A-DE553C80863C}" type="datetimeFigureOut">
              <a:rPr lang="tr-TR" smtClean="0"/>
              <a:t>28.6.2019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3D70A5B-59B9-42B5-9C91-5D6C13760834}" type="slidenum">
              <a:rPr lang="tr-TR" smtClean="0"/>
              <a:t>‹#›</a:t>
            </a:fld>
            <a:endParaRPr lang="tr-TR"/>
          </a:p>
        </p:txBody>
      </p:sp>
    </p:spTree>
    <p:extLst>
      <p:ext uri="{BB962C8B-B14F-4D97-AF65-F5344CB8AC3E}">
        <p14:creationId xmlns:p14="http://schemas.microsoft.com/office/powerpoint/2010/main" val="653950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90CC196-BB2C-4DFF-AD3A-DE553C80863C}" type="datetimeFigureOut">
              <a:rPr lang="tr-TR" smtClean="0"/>
              <a:t>28.6.2019</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3D70A5B-59B9-42B5-9C91-5D6C13760834}" type="slidenum">
              <a:rPr lang="tr-TR" smtClean="0"/>
              <a:t>‹#›</a:t>
            </a:fld>
            <a:endParaRPr lang="tr-TR"/>
          </a:p>
        </p:txBody>
      </p:sp>
    </p:spTree>
    <p:extLst>
      <p:ext uri="{BB962C8B-B14F-4D97-AF65-F5344CB8AC3E}">
        <p14:creationId xmlns:p14="http://schemas.microsoft.com/office/powerpoint/2010/main" val="2857203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90CC196-BB2C-4DFF-AD3A-DE553C80863C}" type="datetimeFigureOut">
              <a:rPr lang="tr-TR" smtClean="0"/>
              <a:t>28.6.2019</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3D70A5B-59B9-42B5-9C91-5D6C13760834}" type="slidenum">
              <a:rPr lang="tr-TR" smtClean="0"/>
              <a:t>‹#›</a:t>
            </a:fld>
            <a:endParaRPr lang="tr-TR"/>
          </a:p>
        </p:txBody>
      </p:sp>
    </p:spTree>
    <p:extLst>
      <p:ext uri="{BB962C8B-B14F-4D97-AF65-F5344CB8AC3E}">
        <p14:creationId xmlns:p14="http://schemas.microsoft.com/office/powerpoint/2010/main" val="3161951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0CC196-BB2C-4DFF-AD3A-DE553C80863C}" type="datetimeFigureOut">
              <a:rPr lang="tr-TR" smtClean="0"/>
              <a:t>28.6.2019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3D70A5B-59B9-42B5-9C91-5D6C13760834}" type="slidenum">
              <a:rPr lang="tr-TR" smtClean="0"/>
              <a:t>‹#›</a:t>
            </a:fld>
            <a:endParaRPr lang="tr-TR"/>
          </a:p>
        </p:txBody>
      </p:sp>
    </p:spTree>
    <p:extLst>
      <p:ext uri="{BB962C8B-B14F-4D97-AF65-F5344CB8AC3E}">
        <p14:creationId xmlns:p14="http://schemas.microsoft.com/office/powerpoint/2010/main" val="3730481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90CC196-BB2C-4DFF-AD3A-DE553C80863C}" type="datetimeFigureOut">
              <a:rPr lang="tr-TR" smtClean="0"/>
              <a:t>28.6.2019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3D70A5B-59B9-42B5-9C91-5D6C13760834}" type="slidenum">
              <a:rPr lang="tr-TR" smtClean="0"/>
              <a:t>‹#›</a:t>
            </a:fld>
            <a:endParaRPr lang="tr-TR"/>
          </a:p>
        </p:txBody>
      </p:sp>
    </p:spTree>
    <p:extLst>
      <p:ext uri="{BB962C8B-B14F-4D97-AF65-F5344CB8AC3E}">
        <p14:creationId xmlns:p14="http://schemas.microsoft.com/office/powerpoint/2010/main" val="1527808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90CC196-BB2C-4DFF-AD3A-DE553C80863C}" type="datetimeFigureOut">
              <a:rPr lang="tr-TR" smtClean="0"/>
              <a:t>28.6.2019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D70A5B-59B9-42B5-9C91-5D6C13760834}" type="slidenum">
              <a:rPr lang="tr-TR" smtClean="0"/>
              <a:t>‹#›</a:t>
            </a:fld>
            <a:endParaRPr lang="tr-TR"/>
          </a:p>
        </p:txBody>
      </p:sp>
    </p:spTree>
    <p:extLst>
      <p:ext uri="{BB962C8B-B14F-4D97-AF65-F5344CB8AC3E}">
        <p14:creationId xmlns:p14="http://schemas.microsoft.com/office/powerpoint/2010/main" val="2507757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90CC196-BB2C-4DFF-AD3A-DE553C80863C}" type="datetimeFigureOut">
              <a:rPr lang="tr-TR" smtClean="0"/>
              <a:t>28.6.2019</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3D70A5B-59B9-42B5-9C91-5D6C13760834}" type="slidenum">
              <a:rPr lang="tr-TR" smtClean="0"/>
              <a:t>‹#›</a:t>
            </a:fld>
            <a:endParaRPr lang="tr-TR"/>
          </a:p>
        </p:txBody>
      </p:sp>
    </p:spTree>
    <p:extLst>
      <p:ext uri="{BB962C8B-B14F-4D97-AF65-F5344CB8AC3E}">
        <p14:creationId xmlns:p14="http://schemas.microsoft.com/office/powerpoint/2010/main" val="1835461313"/>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 id="2147483816" r:id="rId13"/>
    <p:sldLayoutId id="2147483817" r:id="rId14"/>
    <p:sldLayoutId id="2147483818" r:id="rId15"/>
    <p:sldLayoutId id="214748381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solidFill>
                  <a:srgbClr val="FF0000"/>
                </a:solidFill>
              </a:rPr>
              <a:t>BEYAZ ET VE KIRMIZI ET SEKTÖRÜNDE ÖZELLİKLİ DURUMLAR</a:t>
            </a:r>
            <a:endParaRPr lang="tr-TR" dirty="0">
              <a:solidFill>
                <a:srgbClr val="FF0000"/>
              </a:solidFill>
            </a:endParaRPr>
          </a:p>
        </p:txBody>
      </p:sp>
      <p:sp>
        <p:nvSpPr>
          <p:cNvPr id="3" name="Alt Başlık 2"/>
          <p:cNvSpPr>
            <a:spLocks noGrp="1"/>
          </p:cNvSpPr>
          <p:nvPr>
            <p:ph type="subTitle" idx="1"/>
          </p:nvPr>
        </p:nvSpPr>
        <p:spPr/>
        <p:txBody>
          <a:bodyPr/>
          <a:lstStyle/>
          <a:p>
            <a:r>
              <a:rPr lang="tr-TR" dirty="0" smtClean="0">
                <a:solidFill>
                  <a:srgbClr val="0070C0"/>
                </a:solidFill>
              </a:rPr>
              <a:t>Tunahan SOYLU </a:t>
            </a:r>
          </a:p>
          <a:p>
            <a:r>
              <a:rPr lang="tr-TR" dirty="0" err="1" smtClean="0">
                <a:solidFill>
                  <a:srgbClr val="0070C0"/>
                </a:solidFill>
              </a:rPr>
              <a:t>E.Vergi</a:t>
            </a:r>
            <a:r>
              <a:rPr lang="tr-TR" dirty="0" smtClean="0">
                <a:solidFill>
                  <a:srgbClr val="0070C0"/>
                </a:solidFill>
              </a:rPr>
              <a:t> Müfettişi, YMM</a:t>
            </a:r>
            <a:endParaRPr lang="tr-TR" dirty="0">
              <a:solidFill>
                <a:srgbClr val="0070C0"/>
              </a:solidFill>
            </a:endParaRPr>
          </a:p>
        </p:txBody>
      </p:sp>
    </p:spTree>
    <p:extLst>
      <p:ext uri="{BB962C8B-B14F-4D97-AF65-F5344CB8AC3E}">
        <p14:creationId xmlns:p14="http://schemas.microsoft.com/office/powerpoint/2010/main" val="42054801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DÖNEM SONU İŞLEMLERİ</a:t>
            </a:r>
            <a:endParaRPr lang="tr-TR" dirty="0">
              <a:solidFill>
                <a:srgbClr val="FF0000"/>
              </a:solidFill>
            </a:endParaRPr>
          </a:p>
        </p:txBody>
      </p:sp>
      <p:sp>
        <p:nvSpPr>
          <p:cNvPr id="3" name="İçerik Yer Tutucusu 2"/>
          <p:cNvSpPr>
            <a:spLocks noGrp="1"/>
          </p:cNvSpPr>
          <p:nvPr>
            <p:ph idx="1"/>
          </p:nvPr>
        </p:nvSpPr>
        <p:spPr>
          <a:xfrm>
            <a:off x="2589212" y="1263535"/>
            <a:ext cx="8915400" cy="5494711"/>
          </a:xfrm>
        </p:spPr>
        <p:txBody>
          <a:bodyPr>
            <a:normAutofit fontScale="92500" lnSpcReduction="10000"/>
          </a:bodyPr>
          <a:lstStyle/>
          <a:p>
            <a:r>
              <a:rPr lang="tr-TR" dirty="0" smtClean="0"/>
              <a:t>Dönem sonunda envanter çıkarmak mecburidir. (</a:t>
            </a:r>
            <a:r>
              <a:rPr lang="tr-TR" dirty="0" err="1" smtClean="0"/>
              <a:t>Vuk</a:t>
            </a:r>
            <a:r>
              <a:rPr lang="tr-TR" dirty="0" smtClean="0"/>
              <a:t> mad. 185)</a:t>
            </a:r>
          </a:p>
          <a:p>
            <a:r>
              <a:rPr lang="tr-TR" dirty="0" err="1"/>
              <a:t>VUK’nun</a:t>
            </a:r>
            <a:r>
              <a:rPr lang="tr-TR" dirty="0"/>
              <a:t> 274. maddesi, “ Emtia maliyet bedeli ile değerlenir. Emtianın maliyet bedeline nazaran değerleme günündeki satış bedelleri %10 ve daha fazla bir düşüklük gösterdiği hallerde mükellef, maliyet bedeli yerine 267. maddenin ikinci sırasındaki usul hariç olmak üzere, emsal bedeli ölçüsünü tatbik edebilir. Bu hüküm 275. maddede yazılı mamuller için de uygulanabilir</a:t>
            </a:r>
            <a:r>
              <a:rPr lang="tr-TR" dirty="0" smtClean="0"/>
              <a:t>.”</a:t>
            </a:r>
          </a:p>
          <a:p>
            <a:r>
              <a:rPr lang="tr-TR" dirty="0"/>
              <a:t>Malın satın alınıp depoya girinceye kadar yapılan tüm harcamalar malın maliyet bedeline dahil edilir. </a:t>
            </a:r>
            <a:endParaRPr lang="tr-TR" dirty="0" smtClean="0"/>
          </a:p>
          <a:p>
            <a:r>
              <a:rPr lang="tr-TR" dirty="0" smtClean="0"/>
              <a:t>Buna </a:t>
            </a:r>
            <a:r>
              <a:rPr lang="tr-TR" dirty="0"/>
              <a:t>ilave olarak, imal edilen emtianın (Tam ve yarı mamul mallar) maliyet bedeli aşağıdaki yazılı unsurları ihtiva eder: </a:t>
            </a:r>
            <a:endParaRPr lang="tr-TR" dirty="0" smtClean="0"/>
          </a:p>
          <a:p>
            <a:r>
              <a:rPr lang="tr-TR" dirty="0" smtClean="0">
                <a:solidFill>
                  <a:srgbClr val="FF0000"/>
                </a:solidFill>
              </a:rPr>
              <a:t>1</a:t>
            </a:r>
            <a:r>
              <a:rPr lang="tr-TR" dirty="0"/>
              <a:t>. Mamulün vücuda getirilmesinde sarf olunan iptidai ve hammaddelerin bedeli, </a:t>
            </a:r>
            <a:endParaRPr lang="tr-TR" dirty="0" smtClean="0"/>
          </a:p>
          <a:p>
            <a:r>
              <a:rPr lang="tr-TR" dirty="0" smtClean="0">
                <a:solidFill>
                  <a:srgbClr val="FF0000"/>
                </a:solidFill>
              </a:rPr>
              <a:t>2</a:t>
            </a:r>
            <a:r>
              <a:rPr lang="tr-TR" dirty="0"/>
              <a:t>. Mamule isabet eden işçilik, </a:t>
            </a:r>
            <a:endParaRPr lang="tr-TR" dirty="0" smtClean="0"/>
          </a:p>
          <a:p>
            <a:r>
              <a:rPr lang="tr-TR" dirty="0" smtClean="0">
                <a:solidFill>
                  <a:srgbClr val="FF0000"/>
                </a:solidFill>
              </a:rPr>
              <a:t>3</a:t>
            </a:r>
            <a:r>
              <a:rPr lang="tr-TR" dirty="0"/>
              <a:t>. Genel imal giderlerinden mamule düşen hisse, </a:t>
            </a:r>
            <a:endParaRPr lang="tr-TR" dirty="0" smtClean="0"/>
          </a:p>
          <a:p>
            <a:r>
              <a:rPr lang="tr-TR" dirty="0" smtClean="0">
                <a:solidFill>
                  <a:srgbClr val="FF0000"/>
                </a:solidFill>
              </a:rPr>
              <a:t>4</a:t>
            </a:r>
            <a:r>
              <a:rPr lang="tr-TR" dirty="0"/>
              <a:t>. Genel idare giderlerinden mamule düşen hisse, (ki bu pay mamulün maliyetine eklenmesi konusunda ihtiyaridir.), 23 </a:t>
            </a:r>
            <a:endParaRPr lang="tr-TR" dirty="0" smtClean="0"/>
          </a:p>
          <a:p>
            <a:r>
              <a:rPr lang="tr-TR" dirty="0" smtClean="0">
                <a:solidFill>
                  <a:srgbClr val="FF0000"/>
                </a:solidFill>
              </a:rPr>
              <a:t>5</a:t>
            </a:r>
            <a:r>
              <a:rPr lang="tr-TR" dirty="0"/>
              <a:t>. Ambalajlı olarak piyasaya arz edilmesi zaruri olan mamullerde ambalaj malzemelerinin bedeli, </a:t>
            </a:r>
            <a:endParaRPr lang="tr-TR" dirty="0" smtClean="0"/>
          </a:p>
          <a:p>
            <a:endParaRPr lang="tr-TR" dirty="0" smtClean="0"/>
          </a:p>
        </p:txBody>
      </p:sp>
    </p:spTree>
    <p:extLst>
      <p:ext uri="{BB962C8B-B14F-4D97-AF65-F5344CB8AC3E}">
        <p14:creationId xmlns:p14="http://schemas.microsoft.com/office/powerpoint/2010/main" val="41434169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-Mal Maliyetlerinin Oluşumunda Kredi faiz ve Kur Farklarının Durumu: Stoklara Alındığı Tarihe Kadar Stoklara Alındıktan Sonra Kredi Faizi : Gider veya Maliyet Gider veya Maliyet Kur Farkı : Maliyet Gider veya Maliyet Vade Farkı : Maliyet </a:t>
            </a:r>
            <a:r>
              <a:rPr lang="tr-TR" dirty="0" err="1"/>
              <a:t>Maliyet</a:t>
            </a:r>
            <a:r>
              <a:rPr lang="tr-TR" dirty="0"/>
              <a:t> (*) Mal Satışından 24 Sonra oluşan </a:t>
            </a:r>
            <a:r>
              <a:rPr lang="tr-TR" dirty="0" err="1"/>
              <a:t>Finsm</a:t>
            </a:r>
            <a:r>
              <a:rPr lang="tr-TR" dirty="0"/>
              <a:t>. </a:t>
            </a:r>
            <a:r>
              <a:rPr lang="tr-TR" dirty="0" err="1"/>
              <a:t>Gid</a:t>
            </a:r>
            <a:r>
              <a:rPr lang="tr-TR" dirty="0"/>
              <a:t>. : - Gider (*) Stokta mevcut </a:t>
            </a:r>
            <a:r>
              <a:rPr lang="tr-TR" dirty="0" smtClean="0"/>
              <a:t>olan </a:t>
            </a:r>
            <a:r>
              <a:rPr lang="tr-TR" dirty="0"/>
              <a:t>miktar ile orantılı olarak maliyete verilir. </a:t>
            </a:r>
            <a:endParaRPr lang="tr-TR" dirty="0" smtClean="0"/>
          </a:p>
          <a:p>
            <a:endParaRPr lang="tr-TR" dirty="0" smtClean="0"/>
          </a:p>
          <a:p>
            <a:endParaRPr lang="tr-TR" dirty="0"/>
          </a:p>
        </p:txBody>
      </p:sp>
    </p:spTree>
    <p:extLst>
      <p:ext uri="{BB962C8B-B14F-4D97-AF65-F5344CB8AC3E}">
        <p14:creationId xmlns:p14="http://schemas.microsoft.com/office/powerpoint/2010/main" val="2154377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780741"/>
          </a:xfrm>
        </p:spPr>
        <p:txBody>
          <a:bodyPr/>
          <a:lstStyle/>
          <a:p>
            <a:r>
              <a:rPr lang="tr-TR" dirty="0">
                <a:solidFill>
                  <a:srgbClr val="FF0000"/>
                </a:solidFill>
              </a:rPr>
              <a:t>Zayi Olan Mallar-Fire Uygulaması</a:t>
            </a:r>
            <a:endParaRPr lang="tr-TR" dirty="0"/>
          </a:p>
        </p:txBody>
      </p:sp>
      <p:sp>
        <p:nvSpPr>
          <p:cNvPr id="3" name="İçerik Yer Tutucusu 2"/>
          <p:cNvSpPr>
            <a:spLocks noGrp="1"/>
          </p:cNvSpPr>
          <p:nvPr>
            <p:ph idx="1"/>
          </p:nvPr>
        </p:nvSpPr>
        <p:spPr>
          <a:xfrm>
            <a:off x="2589212" y="1338349"/>
            <a:ext cx="8915400" cy="4572873"/>
          </a:xfrm>
        </p:spPr>
        <p:txBody>
          <a:bodyPr>
            <a:normAutofit/>
          </a:bodyPr>
          <a:lstStyle/>
          <a:p>
            <a:r>
              <a:rPr lang="tr-TR" dirty="0" smtClean="0"/>
              <a:t>Üretim ve satış aşamasında meydana </a:t>
            </a:r>
            <a:r>
              <a:rPr lang="tr-TR" dirty="0"/>
              <a:t>gelen </a:t>
            </a:r>
            <a:r>
              <a:rPr lang="tr-TR" dirty="0" smtClean="0"/>
              <a:t>fireler zayi </a:t>
            </a:r>
            <a:r>
              <a:rPr lang="tr-TR" dirty="0"/>
              <a:t>olan mal kapsamında </a:t>
            </a:r>
            <a:r>
              <a:rPr lang="tr-TR" dirty="0" smtClean="0"/>
              <a:t>değerlendirilmez. </a:t>
            </a:r>
            <a:r>
              <a:rPr lang="tr-TR" dirty="0"/>
              <a:t>Bu </a:t>
            </a:r>
            <a:r>
              <a:rPr lang="tr-TR" dirty="0" smtClean="0"/>
              <a:t>nedenle, </a:t>
            </a:r>
            <a:r>
              <a:rPr lang="tr-TR" dirty="0"/>
              <a:t>daha önce indirim konusu yapılan KDV </a:t>
            </a:r>
            <a:r>
              <a:rPr lang="tr-TR" dirty="0" err="1"/>
              <a:t>nin</a:t>
            </a:r>
            <a:r>
              <a:rPr lang="tr-TR" dirty="0"/>
              <a:t> de </a:t>
            </a:r>
            <a:r>
              <a:rPr lang="tr-TR" dirty="0" smtClean="0"/>
              <a:t>düzeltilmesi gerekmez. </a:t>
            </a:r>
          </a:p>
          <a:p>
            <a:r>
              <a:rPr lang="tr-TR" dirty="0" smtClean="0"/>
              <a:t>Ancak</a:t>
            </a:r>
            <a:r>
              <a:rPr lang="tr-TR" dirty="0"/>
              <a:t>, </a:t>
            </a:r>
            <a:r>
              <a:rPr lang="tr-TR" dirty="0" smtClean="0"/>
              <a:t>ilgili </a:t>
            </a:r>
            <a:r>
              <a:rPr lang="tr-TR" dirty="0"/>
              <a:t>mesleki kuruluşlar tarafından belirlenen fire miktarını aşan kayıplara ilişkin </a:t>
            </a:r>
            <a:r>
              <a:rPr lang="tr-TR" dirty="0" smtClean="0"/>
              <a:t>gider KKEG olduğundan bu giderlere isabet eden yüklenilen </a:t>
            </a:r>
            <a:r>
              <a:rPr lang="tr-TR" dirty="0"/>
              <a:t>KDV </a:t>
            </a:r>
            <a:r>
              <a:rPr lang="tr-TR" dirty="0" err="1"/>
              <a:t>nin</a:t>
            </a:r>
            <a:r>
              <a:rPr lang="tr-TR" dirty="0"/>
              <a:t> de indirim konusu yapılması mümkün değildir. </a:t>
            </a:r>
            <a:endParaRPr lang="tr-TR" dirty="0" smtClean="0"/>
          </a:p>
          <a:p>
            <a:endParaRPr lang="tr-TR" dirty="0"/>
          </a:p>
        </p:txBody>
      </p:sp>
    </p:spTree>
    <p:extLst>
      <p:ext uri="{BB962C8B-B14F-4D97-AF65-F5344CB8AC3E}">
        <p14:creationId xmlns:p14="http://schemas.microsoft.com/office/powerpoint/2010/main" val="2870034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solidFill>
                  <a:srgbClr val="FF0000"/>
                </a:solidFill>
              </a:rPr>
              <a:t>İmha Edilen Emtianın Değerinin Takdir Komisyonu Tarafından Tespit Edilmesi </a:t>
            </a:r>
            <a:br>
              <a:rPr lang="tr-TR" b="1" dirty="0">
                <a:solidFill>
                  <a:srgbClr val="FF0000"/>
                </a:solidFill>
              </a:rPr>
            </a:br>
            <a:endParaRPr lang="tr-TR" dirty="0"/>
          </a:p>
        </p:txBody>
      </p:sp>
      <p:sp>
        <p:nvSpPr>
          <p:cNvPr id="3" name="İçerik Yer Tutucusu 2"/>
          <p:cNvSpPr>
            <a:spLocks noGrp="1"/>
          </p:cNvSpPr>
          <p:nvPr>
            <p:ph idx="1"/>
          </p:nvPr>
        </p:nvSpPr>
        <p:spPr/>
        <p:txBody>
          <a:bodyPr>
            <a:normAutofit/>
          </a:bodyPr>
          <a:lstStyle/>
          <a:p>
            <a:r>
              <a:rPr lang="tr-TR" dirty="0" smtClean="0"/>
              <a:t>Yangın</a:t>
            </a:r>
            <a:r>
              <a:rPr lang="tr-TR" dirty="0"/>
              <a:t>, deprem ve su basması gibi doğal afetler nedeniyle veya bozulmak, çürümek, kırılmak, çatlamak, paslanmak gibi nedenlerle iktisadi kıymetin imha edilmesinin gerektiği hallerde, emsal bedel ile değerleme yapılır. </a:t>
            </a:r>
          </a:p>
          <a:p>
            <a:r>
              <a:rPr lang="tr-TR" dirty="0"/>
              <a:t>Bu kıymetlerdeki değer düşüklüğü Takdir Komisyonu (Vergi Dairesi Başkanlığı) marifetiyle tespit edilir. </a:t>
            </a:r>
          </a:p>
          <a:p>
            <a:r>
              <a:rPr lang="tr-TR" dirty="0"/>
              <a:t>Değer düşüklüğüne uğrayan iktisadi kıymetin değeri “emsal bedel” olarak kayıtlara intikal ettirilir. Değer düşüklüğü Takdir Komisyonu kararının tebliğ edildiği dönemde gider olarak dikkate alınır. </a:t>
            </a:r>
          </a:p>
          <a:p>
            <a:r>
              <a:rPr lang="tr-TR" dirty="0"/>
              <a:t>Önceden indirim konusu yapılan KDV, olayın vuku bulduğu dönem KDV beyannamesinde “İlave Edilecek KDV” satırına dahil edilerek, indirim hesaplarında çıkarılır. </a:t>
            </a:r>
          </a:p>
          <a:p>
            <a:endParaRPr lang="tr-TR" dirty="0"/>
          </a:p>
        </p:txBody>
      </p:sp>
    </p:spTree>
    <p:extLst>
      <p:ext uri="{BB962C8B-B14F-4D97-AF65-F5344CB8AC3E}">
        <p14:creationId xmlns:p14="http://schemas.microsoft.com/office/powerpoint/2010/main" val="19576200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000" b="1" dirty="0">
                <a:solidFill>
                  <a:srgbClr val="FF0000"/>
                </a:solidFill>
              </a:rPr>
              <a:t>İmha Edilen Emtianın İlgili Bakanlık veya Yetkili Kurum Görevlilerin Yer Aldığı Bir Komisyon Nezdinde İmha </a:t>
            </a:r>
            <a:r>
              <a:rPr lang="tr-TR" sz="2000" b="1" dirty="0" smtClean="0">
                <a:solidFill>
                  <a:srgbClr val="FF0000"/>
                </a:solidFill>
              </a:rPr>
              <a:t>Edilmesi</a:t>
            </a:r>
            <a:endParaRPr lang="tr-TR" sz="2000" dirty="0"/>
          </a:p>
        </p:txBody>
      </p:sp>
      <p:sp>
        <p:nvSpPr>
          <p:cNvPr id="3" name="İçerik Yer Tutucusu 2"/>
          <p:cNvSpPr>
            <a:spLocks noGrp="1"/>
          </p:cNvSpPr>
          <p:nvPr>
            <p:ph idx="1"/>
          </p:nvPr>
        </p:nvSpPr>
        <p:spPr/>
        <p:txBody>
          <a:bodyPr>
            <a:normAutofit fontScale="85000" lnSpcReduction="10000"/>
          </a:bodyPr>
          <a:lstStyle/>
          <a:p>
            <a:endParaRPr lang="tr-TR" dirty="0">
              <a:solidFill>
                <a:srgbClr val="FF0000"/>
              </a:solidFill>
            </a:endParaRPr>
          </a:p>
          <a:p>
            <a:r>
              <a:rPr lang="tr-TR" dirty="0"/>
              <a:t>Kıymeti düşen emtialar; </a:t>
            </a:r>
          </a:p>
          <a:p>
            <a:r>
              <a:rPr lang="tr-TR" dirty="0" smtClean="0"/>
              <a:t> </a:t>
            </a:r>
            <a:r>
              <a:rPr lang="tr-TR" dirty="0"/>
              <a:t>Son kullanma tarihi geçenler, </a:t>
            </a:r>
          </a:p>
          <a:p>
            <a:r>
              <a:rPr lang="tr-TR" dirty="0" smtClean="0"/>
              <a:t>Kalite </a:t>
            </a:r>
            <a:r>
              <a:rPr lang="tr-TR" dirty="0"/>
              <a:t>standartlarına uygun olmayanlar, </a:t>
            </a:r>
          </a:p>
          <a:p>
            <a:r>
              <a:rPr lang="tr-TR" dirty="0" smtClean="0"/>
              <a:t>Çevreye </a:t>
            </a:r>
            <a:r>
              <a:rPr lang="tr-TR" dirty="0"/>
              <a:t>ve insan sağlığına zarar verecek nitelikte olanlar, </a:t>
            </a:r>
            <a:r>
              <a:rPr lang="tr-TR" dirty="0" smtClean="0"/>
              <a:t>İmha </a:t>
            </a:r>
            <a:r>
              <a:rPr lang="tr-TR" dirty="0"/>
              <a:t>edilmesi gereken ürünler olarak nitelendirilmektedir. </a:t>
            </a:r>
            <a:endParaRPr lang="tr-TR" dirty="0" smtClean="0"/>
          </a:p>
          <a:p>
            <a:r>
              <a:rPr lang="tr-TR" dirty="0">
                <a:solidFill>
                  <a:srgbClr val="FF0000"/>
                </a:solidFill>
              </a:rPr>
              <a:t>İşletmelerde bu ürünlerin imha işlemleri, </a:t>
            </a:r>
          </a:p>
          <a:p>
            <a:r>
              <a:rPr lang="tr-TR" dirty="0"/>
              <a:t>- Takdir Komisyonuna başvurulmaksızın, </a:t>
            </a:r>
          </a:p>
          <a:p>
            <a:r>
              <a:rPr lang="tr-TR" dirty="0"/>
              <a:t>- İlgili Bakanlık veya yetkili kurum görevlilerinin de yer aldığı bir komisyon nezdinde, </a:t>
            </a:r>
          </a:p>
          <a:p>
            <a:r>
              <a:rPr lang="tr-TR" dirty="0"/>
              <a:t>- Tutanakla tespit edilmek suretiyle, malların imha edilmesi mümkündür. </a:t>
            </a:r>
          </a:p>
          <a:p>
            <a:r>
              <a:rPr lang="tr-TR" dirty="0"/>
              <a:t>Bu yöntemle gerçekleştirilen imha işlemlerine ilişkin düzenlenen tutanağa dayanılarak gerekli yasal kayıtlar yapılır. Tutanağın tebliğ edildiği dönemde gider olarak dikkate alınır. </a:t>
            </a:r>
          </a:p>
        </p:txBody>
      </p:sp>
    </p:spTree>
    <p:extLst>
      <p:ext uri="{BB962C8B-B14F-4D97-AF65-F5344CB8AC3E}">
        <p14:creationId xmlns:p14="http://schemas.microsoft.com/office/powerpoint/2010/main" val="30288000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b="1" dirty="0">
                <a:solidFill>
                  <a:srgbClr val="FF0000"/>
                </a:solidFill>
              </a:rPr>
              <a:t>Bozulma, Çürüme veya Son Kullanma Tarihinin Geçmesi Gibi Nedenlerle Süreklilik Arz Eden İmha İşlemlerine Konu Emtianın Değerlemesi </a:t>
            </a:r>
            <a:endParaRPr lang="tr-TR" sz="2400" dirty="0">
              <a:solidFill>
                <a:srgbClr val="FF0000"/>
              </a:solidFill>
            </a:endParaRPr>
          </a:p>
        </p:txBody>
      </p:sp>
      <p:sp>
        <p:nvSpPr>
          <p:cNvPr id="3" name="İçerik Yer Tutucusu 2"/>
          <p:cNvSpPr>
            <a:spLocks noGrp="1"/>
          </p:cNvSpPr>
          <p:nvPr>
            <p:ph idx="1"/>
          </p:nvPr>
        </p:nvSpPr>
        <p:spPr/>
        <p:txBody>
          <a:bodyPr>
            <a:normAutofit/>
          </a:bodyPr>
          <a:lstStyle/>
          <a:p>
            <a:r>
              <a:rPr lang="tr-TR" dirty="0"/>
              <a:t>Yurt içinde satışa konu olan ancak, raf ömrün çok kısa olması, bozulması veya son kullanma tarihinin geçmesi gibi nedenlerle iade alınan, insan ve çevre sağlığına zararlı olması nedeniyle imha edilmesi mecburiyeti bulunan ve imha işlemleri süreklilik arz eden; </a:t>
            </a:r>
          </a:p>
          <a:p>
            <a:r>
              <a:rPr lang="tr-TR" dirty="0"/>
              <a:t>-Her türlü et ve et ürünleri (kıyma, pastırma, sucuk, salam, sosis gibi), </a:t>
            </a:r>
          </a:p>
          <a:p>
            <a:r>
              <a:rPr lang="tr-TR" dirty="0"/>
              <a:t>-Her türlü süt ve süt ürünleri (peynir, yoğurt, ayran, kaymak, tereyağı gibi), </a:t>
            </a:r>
          </a:p>
          <a:p>
            <a:r>
              <a:rPr lang="tr-TR" dirty="0"/>
              <a:t>-Yumurta, </a:t>
            </a:r>
          </a:p>
          <a:p>
            <a:r>
              <a:rPr lang="tr-TR" dirty="0"/>
              <a:t>-Pasta, kek, börek, ekmek gibi her türlü unlu mamuller, </a:t>
            </a:r>
          </a:p>
          <a:p>
            <a:r>
              <a:rPr lang="tr-TR" dirty="0"/>
              <a:t>-İnsan ve hayvan sağlığı için kullanılan her türlü ilaç, </a:t>
            </a:r>
          </a:p>
          <a:p>
            <a:r>
              <a:rPr lang="tr-TR" dirty="0"/>
              <a:t>ve benzeri emtialar bu düzenlemeden yararlanabilirler. </a:t>
            </a:r>
          </a:p>
        </p:txBody>
      </p:sp>
    </p:spTree>
    <p:extLst>
      <p:ext uri="{BB962C8B-B14F-4D97-AF65-F5344CB8AC3E}">
        <p14:creationId xmlns:p14="http://schemas.microsoft.com/office/powerpoint/2010/main" val="1494801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331854"/>
          </a:xfrm>
        </p:spPr>
        <p:txBody>
          <a:bodyPr>
            <a:normAutofit fontScale="90000"/>
          </a:bodyPr>
          <a:lstStyle/>
          <a:p>
            <a:endParaRPr lang="tr-TR" dirty="0"/>
          </a:p>
        </p:txBody>
      </p:sp>
      <p:sp>
        <p:nvSpPr>
          <p:cNvPr id="3" name="İçerik Yer Tutucusu 2"/>
          <p:cNvSpPr>
            <a:spLocks noGrp="1"/>
          </p:cNvSpPr>
          <p:nvPr>
            <p:ph idx="1"/>
          </p:nvPr>
        </p:nvSpPr>
        <p:spPr>
          <a:xfrm>
            <a:off x="2589212" y="1354975"/>
            <a:ext cx="8915400" cy="4556247"/>
          </a:xfrm>
        </p:spPr>
        <p:txBody>
          <a:bodyPr>
            <a:normAutofit/>
          </a:bodyPr>
          <a:lstStyle/>
          <a:p>
            <a:r>
              <a:rPr lang="tr-TR" dirty="0"/>
              <a:t>Uygulamadan sadece kazançları bilanço usulüne göre tespit edilen gelir ve kurumlar vergisi mükellefleri yararlanabilir. </a:t>
            </a:r>
          </a:p>
          <a:p>
            <a:r>
              <a:rPr lang="tr-TR" dirty="0"/>
              <a:t>Ayrıca mükelleflerin düzenleme kapsamında yapacakları başvuru tarihinden önceki son hesap dönemine ait bilançolarında yer alan rakamlardan net satışları ile aktif büyüklüğünün aritmetik ortalamasının 10.000.000 TL’nin veya </a:t>
            </a:r>
            <a:r>
              <a:rPr lang="tr-TR" dirty="0" err="1"/>
              <a:t>özsermaye</a:t>
            </a:r>
            <a:r>
              <a:rPr lang="tr-TR" dirty="0"/>
              <a:t> büyüklüğünün 5.000.000 TL’nin üzerinde olması gerekmektedir. </a:t>
            </a:r>
          </a:p>
          <a:p>
            <a:r>
              <a:rPr lang="tr-TR" dirty="0"/>
              <a:t>İşletmenin başvurusu üzerine İdare bir ön değerlendirmede bulunur. İmha oranının belirlenmesine yönelik gerekli araştırma yapılması ve sonuçlarının görüş ve öneri raporuna bağlanması amacıyla Vergi Müfettişine gönderilir. </a:t>
            </a:r>
          </a:p>
          <a:p>
            <a:endParaRPr lang="tr-TR" dirty="0"/>
          </a:p>
        </p:txBody>
      </p:sp>
    </p:spTree>
    <p:extLst>
      <p:ext uri="{BB962C8B-B14F-4D97-AF65-F5344CB8AC3E}">
        <p14:creationId xmlns:p14="http://schemas.microsoft.com/office/powerpoint/2010/main" val="1023125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Vergi Müfettişi yasal defter ve kayıtlar ile harici karinelere dayanarak her bir ürün itibariyle oranını belirler. </a:t>
            </a:r>
          </a:p>
          <a:p>
            <a:r>
              <a:rPr lang="tr-TR" dirty="0" err="1"/>
              <a:t>GİB’te</a:t>
            </a:r>
            <a:r>
              <a:rPr lang="tr-TR" dirty="0"/>
              <a:t> bu konuda oluşturan komisyon nihai karar verir. Karar işletmeye tebliğ edilir. Mükellef bu oranı kabul eder ise kabul tarihi itibariyle imha oranı uygulanır. Kabul edilmemesi durumunda diğer yöntemlerden biri tercih edilir. </a:t>
            </a:r>
          </a:p>
          <a:p>
            <a:endParaRPr lang="tr-TR" dirty="0"/>
          </a:p>
        </p:txBody>
      </p:sp>
    </p:spTree>
    <p:extLst>
      <p:ext uri="{BB962C8B-B14F-4D97-AF65-F5344CB8AC3E}">
        <p14:creationId xmlns:p14="http://schemas.microsoft.com/office/powerpoint/2010/main" val="683280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rPr>
              <a:t>Değersiz Alacaklarda KDV </a:t>
            </a:r>
          </a:p>
        </p:txBody>
      </p:sp>
      <p:sp>
        <p:nvSpPr>
          <p:cNvPr id="3" name="İçerik Yer Tutucusu 2"/>
          <p:cNvSpPr>
            <a:spLocks noGrp="1"/>
          </p:cNvSpPr>
          <p:nvPr>
            <p:ph idx="1"/>
          </p:nvPr>
        </p:nvSpPr>
        <p:spPr>
          <a:xfrm>
            <a:off x="2589212" y="1446415"/>
            <a:ext cx="8915400" cy="4464807"/>
          </a:xfrm>
        </p:spPr>
        <p:txBody>
          <a:bodyPr/>
          <a:lstStyle/>
          <a:p>
            <a:r>
              <a:rPr lang="tr-TR" dirty="0"/>
              <a:t>7104 sayılı Kanunla yapılan düzenleme ile değersiz hale gelen alacaklara ilişkin hesaplanan ve beyan edilen KDV, alacağın zarar yazıldığı dönemde indirilebilecektir. KDV gider yazılmış ise indirim konusu yapılabilmesi için, KDV’nin tekrar gelir kaydedilmesi gerekir. (7104 Sayılı Kanun Md.8 </a:t>
            </a:r>
            <a:r>
              <a:rPr lang="tr-TR" dirty="0" err="1"/>
              <a:t>yürürlülük</a:t>
            </a:r>
            <a:r>
              <a:rPr lang="tr-TR" dirty="0"/>
              <a:t> 01.01.2019) </a:t>
            </a:r>
          </a:p>
        </p:txBody>
      </p:sp>
    </p:spTree>
    <p:extLst>
      <p:ext uri="{BB962C8B-B14F-4D97-AF65-F5344CB8AC3E}">
        <p14:creationId xmlns:p14="http://schemas.microsoft.com/office/powerpoint/2010/main" val="1129805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89212" y="632423"/>
            <a:ext cx="11093335" cy="1280890"/>
          </a:xfrm>
        </p:spPr>
        <p:txBody>
          <a:bodyPr>
            <a:normAutofit/>
          </a:bodyPr>
          <a:lstStyle/>
          <a:p>
            <a:r>
              <a:rPr lang="tr-TR" dirty="0">
                <a:solidFill>
                  <a:srgbClr val="FF0000"/>
                </a:solidFill>
              </a:rPr>
              <a:t>Şüpheli alacak karşılığı ayırmada özellik arz eden durumlar aşağıdaki gibi sıralanabilir </a:t>
            </a:r>
          </a:p>
        </p:txBody>
      </p:sp>
      <p:sp>
        <p:nvSpPr>
          <p:cNvPr id="3" name="İçerik Yer Tutucusu 2"/>
          <p:cNvSpPr>
            <a:spLocks noGrp="1"/>
          </p:cNvSpPr>
          <p:nvPr>
            <p:ph idx="1"/>
          </p:nvPr>
        </p:nvSpPr>
        <p:spPr/>
        <p:txBody>
          <a:bodyPr>
            <a:normAutofit fontScale="85000" lnSpcReduction="20000"/>
          </a:bodyPr>
          <a:lstStyle/>
          <a:p>
            <a:endParaRPr lang="tr-TR" dirty="0"/>
          </a:p>
          <a:p>
            <a:r>
              <a:rPr lang="tr-TR" dirty="0"/>
              <a:t>- Ticari ve zirai kazancın elde edilmesine bağlı alacaklar için karşılık ayrılabilir. </a:t>
            </a:r>
          </a:p>
          <a:p>
            <a:r>
              <a:rPr lang="tr-TR" dirty="0"/>
              <a:t>- Şüpheli alacak karşılığı ayrılması ihtiyaridir. </a:t>
            </a:r>
          </a:p>
          <a:p>
            <a:r>
              <a:rPr lang="tr-TR" dirty="0"/>
              <a:t>- Teminata bağlanmış alacaklar için şüpheli alacak ayrılamaz. Haciz uygulamasının alacağı teminata bağladığına dair İdare’nin ve Danıştay Vergi Dava Daireleri’nin görüşü bulunmaktadır. </a:t>
            </a:r>
          </a:p>
          <a:p>
            <a:r>
              <a:rPr lang="tr-TR" dirty="0"/>
              <a:t>- Şüpheli alacak karşılığı ayrılması için alacağın değerleme günü itibariyle şüpheli halde bulunması gerekir. </a:t>
            </a:r>
          </a:p>
          <a:p>
            <a:r>
              <a:rPr lang="tr-TR" dirty="0"/>
              <a:t>- Şüpheli alacak karşılığı ayrılacak tutar icra ve/veya davaya konu edilen tutar kadardır. </a:t>
            </a:r>
          </a:p>
          <a:p>
            <a:r>
              <a:rPr lang="tr-TR" dirty="0"/>
              <a:t>- Dava icra takibi bizzat alacaklı firma tarafından yapılmalıdır. </a:t>
            </a:r>
          </a:p>
          <a:p>
            <a:r>
              <a:rPr lang="tr-TR" dirty="0"/>
              <a:t>- Küçük alacaklar için doğrudan karşılık ayrılması alacağın tahsil masraflarının alacaktan büyük olabileceği haller itibariyle mümkündür. </a:t>
            </a:r>
          </a:p>
          <a:p>
            <a:r>
              <a:rPr lang="tr-TR" dirty="0"/>
              <a:t>- Protesto noter marifetiyle; alacak talebi taahhütlü mektupla yapılmalı ve borçlusu tarafından bu bildirimler alınmış olmalıdır. </a:t>
            </a:r>
          </a:p>
        </p:txBody>
      </p:sp>
    </p:spTree>
    <p:extLst>
      <p:ext uri="{BB962C8B-B14F-4D97-AF65-F5344CB8AC3E}">
        <p14:creationId xmlns:p14="http://schemas.microsoft.com/office/powerpoint/2010/main" val="2586796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A-Beyaz Et Sektörü</a:t>
            </a:r>
            <a:endParaRPr lang="tr-TR" dirty="0">
              <a:solidFill>
                <a:srgbClr val="FF0000"/>
              </a:solidFill>
            </a:endParaRPr>
          </a:p>
        </p:txBody>
      </p:sp>
      <p:sp>
        <p:nvSpPr>
          <p:cNvPr id="3" name="İçerik Yer Tutucusu 2"/>
          <p:cNvSpPr>
            <a:spLocks noGrp="1"/>
          </p:cNvSpPr>
          <p:nvPr>
            <p:ph idx="1"/>
          </p:nvPr>
        </p:nvSpPr>
        <p:spPr/>
        <p:txBody>
          <a:bodyPr>
            <a:normAutofit/>
          </a:bodyPr>
          <a:lstStyle/>
          <a:p>
            <a:r>
              <a:rPr lang="tr-TR" dirty="0" smtClean="0">
                <a:solidFill>
                  <a:srgbClr val="0070C0"/>
                </a:solidFill>
              </a:rPr>
              <a:t>Beyaz etin üretim aşamaları</a:t>
            </a:r>
          </a:p>
          <a:p>
            <a:r>
              <a:rPr lang="tr-TR" dirty="0" smtClean="0"/>
              <a:t>Civcivler alınıp, çiftçilere teslim ediliyor.</a:t>
            </a:r>
          </a:p>
          <a:p>
            <a:r>
              <a:rPr lang="tr-TR" dirty="0" smtClean="0"/>
              <a:t>Yem ve ilaçları tarafımızdan karşılanıyor.</a:t>
            </a:r>
          </a:p>
          <a:p>
            <a:r>
              <a:rPr lang="tr-TR" dirty="0" smtClean="0"/>
              <a:t>Tavuklar 40-45 güne geldiğinde ve istenen ağırlığa ulaşınca kesime sevk ediliyor.</a:t>
            </a:r>
          </a:p>
          <a:p>
            <a:r>
              <a:rPr lang="tr-TR" dirty="0" smtClean="0"/>
              <a:t>Kesime sevk edilirken sayılarak kamyona yükleniyor. Kamyon fabrikaya geldiğinde ayrıca tartılıyor. Toplam kg adede bölünerek adet başına ağırlık tespit ediliyor. İstenen ağırlığın üstünde ise prim veriliyor. altında ise ceza kesiliyor.</a:t>
            </a:r>
          </a:p>
        </p:txBody>
      </p:sp>
    </p:spTree>
    <p:extLst>
      <p:ext uri="{BB962C8B-B14F-4D97-AF65-F5344CB8AC3E}">
        <p14:creationId xmlns:p14="http://schemas.microsoft.com/office/powerpoint/2010/main" val="33513665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solidFill>
                  <a:srgbClr val="FF0000"/>
                </a:solidFill>
              </a:rPr>
              <a:t>Şüpheli alacak karşılığı ayırmada özellik arz eden durumlar aşağıdaki gibi sıralanabilir </a:t>
            </a:r>
            <a:endParaRPr lang="tr-TR" dirty="0"/>
          </a:p>
        </p:txBody>
      </p:sp>
      <p:sp>
        <p:nvSpPr>
          <p:cNvPr id="3" name="İçerik Yer Tutucusu 2"/>
          <p:cNvSpPr>
            <a:spLocks noGrp="1"/>
          </p:cNvSpPr>
          <p:nvPr>
            <p:ph idx="1"/>
          </p:nvPr>
        </p:nvSpPr>
        <p:spPr/>
        <p:txBody>
          <a:bodyPr>
            <a:normAutofit fontScale="85000" lnSpcReduction="10000"/>
          </a:bodyPr>
          <a:lstStyle/>
          <a:p>
            <a:r>
              <a:rPr lang="tr-TR" dirty="0"/>
              <a:t>- Şüpheli alacak doğduğu yılda gider yazılır. Alacağın </a:t>
            </a:r>
            <a:r>
              <a:rPr lang="tr-TR" dirty="0" err="1"/>
              <a:t>şüphelilik</a:t>
            </a:r>
            <a:r>
              <a:rPr lang="tr-TR" dirty="0"/>
              <a:t> halinin devam etmesi durumunda istenilen yılda ayrılamayacağı konusu Danıştay Dava Daireleri Genel Kurul Kararıyla istikrar kazanmıştır. </a:t>
            </a:r>
          </a:p>
          <a:p>
            <a:r>
              <a:rPr lang="tr-TR" dirty="0"/>
              <a:t>- Kefalete bağlı veya cirolu senetlerde kefile ve cirantaya da müracaat edilmiş olmalıdır. Eğer bunlar yapılırsa, kefaletten doğan alacaklar için yargı kararları uyarınca karşılık ayrılır. </a:t>
            </a:r>
          </a:p>
          <a:p>
            <a:r>
              <a:rPr lang="tr-TR" dirty="0"/>
              <a:t>- Verilen sipariş avansı niteliğindeki ödemeler ticari faaliyetin devamı için yapılan ödemelerdir ve verilen avans karşılığında malın veya verilen avansın alınamaması ve diğer koşulların da gerçekleşmesi halinde karşılık ayrılabilir. (Aksine idari görüşler ve yargı kararları da bulunmaktadır.) </a:t>
            </a:r>
          </a:p>
          <a:p>
            <a:r>
              <a:rPr lang="tr-TR" dirty="0"/>
              <a:t>- Kamu kuruluşlarından olan alacaklar için şüpheli alacak karşılığı ayrılması hususu tartışmalı olmakla birlikte karşılık ayrılabileceği yönünde yargı kararı bulunmaktadır. Aksine yargı kararı da vardır. </a:t>
            </a:r>
          </a:p>
          <a:p>
            <a:r>
              <a:rPr lang="tr-TR" dirty="0"/>
              <a:t>- Zimmete para geçirme durumunda şüpheli alacak ayrılması konusunda vergi idaresinin aksine görüşleri olsa da, Danıştay’ın 1997/3983 sayılı kararında dava açılan şirket elemanının </a:t>
            </a:r>
          </a:p>
          <a:p>
            <a:endParaRPr lang="tr-TR" dirty="0"/>
          </a:p>
        </p:txBody>
      </p:sp>
    </p:spTree>
    <p:extLst>
      <p:ext uri="{BB962C8B-B14F-4D97-AF65-F5344CB8AC3E}">
        <p14:creationId xmlns:p14="http://schemas.microsoft.com/office/powerpoint/2010/main" val="17182473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solidFill>
                  <a:srgbClr val="FF0000"/>
                </a:solidFill>
              </a:rPr>
              <a:t>Şüpheli alacak karşılığı ayırmada özellik arz eden durumlar aşağıdaki gibi sıralanabilir </a:t>
            </a:r>
            <a:endParaRPr lang="tr-TR" dirty="0"/>
          </a:p>
        </p:txBody>
      </p:sp>
      <p:sp>
        <p:nvSpPr>
          <p:cNvPr id="3" name="İçerik Yer Tutucusu 2"/>
          <p:cNvSpPr>
            <a:spLocks noGrp="1"/>
          </p:cNvSpPr>
          <p:nvPr>
            <p:ph idx="1"/>
          </p:nvPr>
        </p:nvSpPr>
        <p:spPr/>
        <p:txBody>
          <a:bodyPr>
            <a:normAutofit/>
          </a:bodyPr>
          <a:lstStyle/>
          <a:p>
            <a:r>
              <a:rPr lang="tr-TR" dirty="0"/>
              <a:t>zimmetine geçirdiği tutarın karşılık olarak ayrılmasında sakınca bulunmadığı belirtilmiştir. </a:t>
            </a:r>
          </a:p>
          <a:p>
            <a:r>
              <a:rPr lang="tr-TR" dirty="0"/>
              <a:t>- Aciz vesikasına dayanılarak değersiz alacak kaydı yapılamaz. Alacak şüpheli olmaya devam eder. Bunun yanı sıra şüpheli alacaklara ilişkin koşulların yerine getirilmesi (dava, icra) şartıyla karşılık ayrılabilir. </a:t>
            </a:r>
          </a:p>
          <a:p>
            <a:r>
              <a:rPr lang="tr-TR" dirty="0"/>
              <a:t>- Konkordato alacakları şüpheli hale getirmez. Bir alacağın kısmen konkordatoyla teminata bağlanması halinde, teminatlı hale gelen bu kısım için şüpheli alacak karşılığı ayrılmaz. </a:t>
            </a:r>
          </a:p>
          <a:p>
            <a:r>
              <a:rPr lang="tr-TR" dirty="0"/>
              <a:t>- (</a:t>
            </a:r>
            <a:r>
              <a:rPr lang="tr-TR" dirty="0" err="1"/>
              <a:t>Kokordato</a:t>
            </a:r>
            <a:r>
              <a:rPr lang="tr-TR" dirty="0"/>
              <a:t> halindeki borçlulardan olan alacakların V.U.K.‘</a:t>
            </a:r>
            <a:r>
              <a:rPr lang="tr-TR" dirty="0" err="1"/>
              <a:t>nun</a:t>
            </a:r>
            <a:r>
              <a:rPr lang="tr-TR" dirty="0"/>
              <a:t> şüpheli ve değersiz alacaklara yönelik hükümleri konusu 03.12.2018 tarih ve 2018/239-8 sayılı Özet Bültenimizde yer almaktadır.) </a:t>
            </a:r>
          </a:p>
          <a:p>
            <a:endParaRPr lang="tr-TR" dirty="0"/>
          </a:p>
          <a:p>
            <a:endParaRPr lang="tr-TR" dirty="0"/>
          </a:p>
        </p:txBody>
      </p:sp>
    </p:spTree>
    <p:extLst>
      <p:ext uri="{BB962C8B-B14F-4D97-AF65-F5344CB8AC3E}">
        <p14:creationId xmlns:p14="http://schemas.microsoft.com/office/powerpoint/2010/main" val="8254449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solidFill>
                  <a:srgbClr val="FF0000"/>
                </a:solidFill>
              </a:rPr>
              <a:t>Şüpheli alacak karşılığı ayırmada özellik arz eden durumlar aşağıdaki gibi sıralanabilir </a:t>
            </a:r>
            <a:endParaRPr lang="tr-TR" dirty="0"/>
          </a:p>
        </p:txBody>
      </p:sp>
      <p:sp>
        <p:nvSpPr>
          <p:cNvPr id="3" name="İçerik Yer Tutucusu 2"/>
          <p:cNvSpPr>
            <a:spLocks noGrp="1"/>
          </p:cNvSpPr>
          <p:nvPr>
            <p:ph idx="1"/>
          </p:nvPr>
        </p:nvSpPr>
        <p:spPr/>
        <p:txBody>
          <a:bodyPr>
            <a:normAutofit fontScale="85000" lnSpcReduction="20000"/>
          </a:bodyPr>
          <a:lstStyle/>
          <a:p>
            <a:r>
              <a:rPr lang="tr-TR" dirty="0"/>
              <a:t>- Borçlunun iflas etmesi halinde, alacaklarını iflas masasına kaydettiren mükellefler, dilerlerse bu alacakları için karşılık ayırabileceklerdir. </a:t>
            </a:r>
          </a:p>
          <a:p>
            <a:r>
              <a:rPr lang="tr-TR" dirty="0"/>
              <a:t>- Yabancı ülkelerden olan alacaklar için de karşılık ayrılabilir. Ancak vergi idaresi takibin ilgili ülke mercilerinde yapılmasını şart koşmaktadır. </a:t>
            </a:r>
          </a:p>
          <a:p>
            <a:r>
              <a:rPr lang="tr-TR" dirty="0"/>
              <a:t>- Holding ve grup şirketlerinin iştiraklerinden olan ve tahsil edilemeyen alacakları için yargı kararları uyarınca karşılık ayrılır. </a:t>
            </a:r>
          </a:p>
          <a:p>
            <a:r>
              <a:rPr lang="tr-TR" dirty="0"/>
              <a:t>- Yargı kararları uyarınca bankalarda batan ticari mevduatlar için de karşılık ayrılabilir. </a:t>
            </a:r>
          </a:p>
          <a:p>
            <a:r>
              <a:rPr lang="tr-TR" dirty="0"/>
              <a:t>- Katma Değer Vergisi ve ÖTV, ekonomik faaliyetlerin doğal bir sonucu olarak ortaya çıkan ve işletmenin alışları sırasında ödediği, işletme alacaklarının bir unsurunu teşkil eden ve doğrudan doğruya mal veya hizmet tesliminden veya ifasından kaynaklanan bir alacaktır. Bu itibarla, ÖTV ve katma değer vergisinden kaynaklanan alacak için şüpheli alacak karşılığı ayrılır. (334 </a:t>
            </a:r>
            <a:r>
              <a:rPr lang="tr-TR" dirty="0" err="1"/>
              <a:t>no’lu</a:t>
            </a:r>
            <a:r>
              <a:rPr lang="tr-TR" dirty="0"/>
              <a:t> VUK Genel Tebliğ) </a:t>
            </a:r>
          </a:p>
          <a:p>
            <a:endParaRPr lang="tr-TR" dirty="0"/>
          </a:p>
          <a:p>
            <a:r>
              <a:rPr lang="tr-TR" dirty="0"/>
              <a:t>Karşılık ayrılmış olan şüpheli alacakların sonradan tahsil edilen miktarları tahsil edildikleri dönemde kar veya zarar hesabına aktarılır. </a:t>
            </a:r>
          </a:p>
          <a:p>
            <a:endParaRPr lang="tr-TR" dirty="0"/>
          </a:p>
        </p:txBody>
      </p:sp>
    </p:spTree>
    <p:extLst>
      <p:ext uri="{BB962C8B-B14F-4D97-AF65-F5344CB8AC3E}">
        <p14:creationId xmlns:p14="http://schemas.microsoft.com/office/powerpoint/2010/main" val="7253823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Binek otomobiller</a:t>
            </a:r>
            <a:endParaRPr lang="tr-TR" dirty="0">
              <a:solidFill>
                <a:srgbClr val="FF0000"/>
              </a:solidFill>
            </a:endParaRPr>
          </a:p>
        </p:txBody>
      </p:sp>
      <p:sp>
        <p:nvSpPr>
          <p:cNvPr id="3" name="İçerik Yer Tutucusu 2"/>
          <p:cNvSpPr>
            <a:spLocks noGrp="1"/>
          </p:cNvSpPr>
          <p:nvPr>
            <p:ph idx="1"/>
          </p:nvPr>
        </p:nvSpPr>
        <p:spPr/>
        <p:txBody>
          <a:bodyPr>
            <a:normAutofit fontScale="92500" lnSpcReduction="20000"/>
          </a:bodyPr>
          <a:lstStyle/>
          <a:p>
            <a:r>
              <a:rPr lang="tr-TR" dirty="0" smtClean="0"/>
              <a:t>Aracımı Kasko değerinin altında satabilir miyim. Yada ne kadar altında satabilirim. Bununla ilgili bir düzenleme yok. Önemli işlemin gerçekliğidir. </a:t>
            </a:r>
          </a:p>
          <a:p>
            <a:r>
              <a:rPr lang="tr-TR" dirty="0" smtClean="0"/>
              <a:t>Malum (binek) otomobillerde </a:t>
            </a:r>
            <a:r>
              <a:rPr lang="tr-TR" dirty="0" err="1" smtClean="0"/>
              <a:t>kıst</a:t>
            </a:r>
            <a:r>
              <a:rPr lang="tr-TR" dirty="0" smtClean="0"/>
              <a:t> amortisman uygulaması var. Binek otomobilin tarifi olmayıp, kişisel olarak ta kullanma imkanı olan araçlar diyebiliriz.</a:t>
            </a:r>
          </a:p>
          <a:p>
            <a:r>
              <a:rPr lang="tr-TR" dirty="0" smtClean="0"/>
              <a:t>Kamyon </a:t>
            </a:r>
            <a:r>
              <a:rPr lang="tr-TR" dirty="0" err="1" smtClean="0"/>
              <a:t>kamyonet,panalvan</a:t>
            </a:r>
            <a:r>
              <a:rPr lang="tr-TR" dirty="0" smtClean="0"/>
              <a:t> gibi araçlarda </a:t>
            </a:r>
            <a:r>
              <a:rPr lang="tr-TR" dirty="0" err="1" smtClean="0"/>
              <a:t>kıst</a:t>
            </a:r>
            <a:r>
              <a:rPr lang="tr-TR" dirty="0" smtClean="0"/>
              <a:t> amortisman değil tam amortisman uygulanır.</a:t>
            </a:r>
          </a:p>
          <a:p>
            <a:r>
              <a:rPr lang="tr-TR" dirty="0" smtClean="0"/>
              <a:t>Binek otoların MTV si gider yazılamaz iken diğer taşıtların MTV si gider yazılır.</a:t>
            </a:r>
          </a:p>
          <a:p>
            <a:r>
              <a:rPr lang="tr-TR" dirty="0" smtClean="0"/>
              <a:t>Binek oto 2. el satışlarda KDV %1 olup, bu işin ticaretiyle uğraşanlar KDV’siz olarak alıyorlar ise kara isabet eden kısım için KDV hesaplayacaklar. </a:t>
            </a:r>
          </a:p>
          <a:p>
            <a:r>
              <a:rPr lang="tr-TR" dirty="0" smtClean="0"/>
              <a:t>Binek otoların KDV si indirilemez. Gider yada maliyet yapılır. </a:t>
            </a:r>
            <a:r>
              <a:rPr lang="tr-TR" dirty="0" err="1" smtClean="0"/>
              <a:t>Kango</a:t>
            </a:r>
            <a:r>
              <a:rPr lang="tr-TR" dirty="0" smtClean="0"/>
              <a:t> tarzı araçlardan 87.03 GTİP numaralı olanların da KDV si indirim konusu yapılamaz</a:t>
            </a:r>
          </a:p>
          <a:p>
            <a:r>
              <a:rPr lang="tr-TR" dirty="0" err="1" smtClean="0"/>
              <a:t>Rent</a:t>
            </a:r>
            <a:r>
              <a:rPr lang="tr-TR" dirty="0" smtClean="0"/>
              <a:t> a car faaliyetinde bulunan firma işlerin sevk ve idaresinde kullandığı araçların KDV’sini indiremez.</a:t>
            </a:r>
            <a:endParaRPr lang="tr-TR" dirty="0"/>
          </a:p>
        </p:txBody>
      </p:sp>
    </p:spTree>
    <p:extLst>
      <p:ext uri="{BB962C8B-B14F-4D97-AF65-F5344CB8AC3E}">
        <p14:creationId xmlns:p14="http://schemas.microsoft.com/office/powerpoint/2010/main" val="2990460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Hurda Malzeme satışları</a:t>
            </a:r>
            <a:endParaRPr lang="tr-TR" dirty="0">
              <a:solidFill>
                <a:srgbClr val="FF0000"/>
              </a:solidFill>
            </a:endParaRPr>
          </a:p>
        </p:txBody>
      </p:sp>
      <p:sp>
        <p:nvSpPr>
          <p:cNvPr id="3" name="İçerik Yer Tutucusu 2"/>
          <p:cNvSpPr>
            <a:spLocks noGrp="1"/>
          </p:cNvSpPr>
          <p:nvPr>
            <p:ph idx="1"/>
          </p:nvPr>
        </p:nvSpPr>
        <p:spPr>
          <a:xfrm>
            <a:off x="2589212" y="1377141"/>
            <a:ext cx="8915400" cy="5264727"/>
          </a:xfrm>
        </p:spPr>
        <p:txBody>
          <a:bodyPr/>
          <a:lstStyle/>
          <a:p>
            <a:r>
              <a:rPr lang="tr-TR" dirty="0"/>
              <a:t>Hurdaya ayrılmış demirbaş, araç, gereç ve iş makinalarının satışı KDV’den istisna edilmiştir. </a:t>
            </a:r>
            <a:r>
              <a:rPr lang="tr-TR" dirty="0" err="1"/>
              <a:t>KDVK’nun</a:t>
            </a:r>
            <a:r>
              <a:rPr lang="tr-TR" dirty="0"/>
              <a:t> 30/a maddesinde; vergiden istisna edilmiş bulunan malların teslimi ve hizmet ifası ile ilgili alış vesikalarında gösterilen veya bu mal ve hizmetlerin maliyetleri içinde yer alan KDV, hesaplanan KDV’den indirilemez hükmü yer almaktadır. </a:t>
            </a:r>
          </a:p>
          <a:p>
            <a:r>
              <a:rPr lang="tr-TR" dirty="0"/>
              <a:t>Kısmi istisna kapsamına giren bu işlem dolayısıyla yüklenilen vergilerinde prensip olarak işlemin yapıldığı dönemde indirim hesaplarından çıkarılması gerekmektedir. </a:t>
            </a:r>
            <a:endParaRPr lang="tr-TR" dirty="0" smtClean="0"/>
          </a:p>
          <a:p>
            <a:r>
              <a:rPr lang="tr-TR" dirty="0"/>
              <a:t>İktisadi kıymet hurda haline gelinceye kadar indirim hakkı tanınan işlemlerde kullanılmıştır. Yüklenilen vergilerin tamamı değil, hurda olarak satış bedelinin %18’ine isabet eden kısmı indirim hesaplarından çıkarılmalıdır. Bunun için ilave edilecek KDV sütununda beyan edilmelidir. </a:t>
            </a:r>
          </a:p>
        </p:txBody>
      </p:sp>
    </p:spTree>
    <p:extLst>
      <p:ext uri="{BB962C8B-B14F-4D97-AF65-F5344CB8AC3E}">
        <p14:creationId xmlns:p14="http://schemas.microsoft.com/office/powerpoint/2010/main" val="41730848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s-ES" b="1" dirty="0">
                <a:solidFill>
                  <a:srgbClr val="FF0000"/>
                </a:solidFill>
              </a:rPr>
              <a:t>Hesap Dönemi Sonunda Alınan Duran Varlıklar ve Malzemeler </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31.12….. De alınan maddi duran varlık için amortisman ayrılır mı?</a:t>
            </a:r>
          </a:p>
          <a:p>
            <a:r>
              <a:rPr lang="tr-TR" dirty="0" smtClean="0"/>
              <a:t>ayrıca </a:t>
            </a:r>
            <a:r>
              <a:rPr lang="tr-TR" dirty="0"/>
              <a:t>montaj gerektirmiyorsa amortisman ayrılabilir. Sabit kıymetin montajı gerekiyorsa veya çalışabilir hale gelmesi için başka bir eklenti veya sabit kıymet gerekli ise işlemler tamamlandıktan sonra aktifleştirilerek amortisman ayrılması doğru olacaktır. </a:t>
            </a:r>
            <a:endParaRPr lang="tr-TR" dirty="0" smtClean="0"/>
          </a:p>
          <a:p>
            <a:r>
              <a:rPr lang="tr-TR" dirty="0" smtClean="0"/>
              <a:t>31.12…. De faturası alınan ancak tescil işlemi yapılmayan kamyon kamyonete amortisman ayrılır mı?</a:t>
            </a:r>
          </a:p>
          <a:p>
            <a:r>
              <a:rPr lang="tr-TR" dirty="0" smtClean="0"/>
              <a:t>Kayıt </a:t>
            </a:r>
            <a:r>
              <a:rPr lang="tr-TR" dirty="0"/>
              <a:t>ve tescile tabi taşıtların, ilgili sicillerine yasal süresi içerisinde kayıt ve tescil işlemi yapılmak şartıyla; aktife alındıkları dönemden itibaren amortismana tabi tutulması mümkün </a:t>
            </a:r>
            <a:r>
              <a:rPr lang="tr-TR" dirty="0" smtClean="0"/>
              <a:t>bulunmaktadır. (</a:t>
            </a:r>
            <a:r>
              <a:rPr lang="tr-TR" dirty="0" err="1" smtClean="0"/>
              <a:t>Vuk</a:t>
            </a:r>
            <a:r>
              <a:rPr lang="tr-TR" dirty="0" smtClean="0"/>
              <a:t> 365 GT)</a:t>
            </a:r>
            <a:endParaRPr lang="tr-TR" dirty="0"/>
          </a:p>
        </p:txBody>
      </p:sp>
    </p:spTree>
    <p:extLst>
      <p:ext uri="{BB962C8B-B14F-4D97-AF65-F5344CB8AC3E}">
        <p14:creationId xmlns:p14="http://schemas.microsoft.com/office/powerpoint/2010/main" val="1455608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rPr>
              <a:t>A-Beyaz Et Sektörü</a:t>
            </a:r>
            <a:endParaRPr lang="tr-TR" dirty="0"/>
          </a:p>
        </p:txBody>
      </p:sp>
      <p:sp>
        <p:nvSpPr>
          <p:cNvPr id="3" name="İçerik Yer Tutucusu 2"/>
          <p:cNvSpPr>
            <a:spLocks noGrp="1"/>
          </p:cNvSpPr>
          <p:nvPr>
            <p:ph idx="1"/>
          </p:nvPr>
        </p:nvSpPr>
        <p:spPr/>
        <p:txBody>
          <a:bodyPr/>
          <a:lstStyle/>
          <a:p>
            <a:r>
              <a:rPr lang="tr-TR" dirty="0"/>
              <a:t>Çiftçilerden tavuklar teslim alınırken müstahsil makbuzu ile teslim alınıyor.</a:t>
            </a:r>
          </a:p>
          <a:p>
            <a:r>
              <a:rPr lang="tr-TR" dirty="0"/>
              <a:t> kesilen ürün ile canlısı arasında %30 değer düşüklüğü oluşuyor.</a:t>
            </a:r>
          </a:p>
          <a:p>
            <a:r>
              <a:rPr lang="tr-TR" dirty="0" smtClean="0"/>
              <a:t>Kesilen ürün gerek bütün olarak gerekse de parça halinde satılıyor.</a:t>
            </a:r>
          </a:p>
          <a:p>
            <a:r>
              <a:rPr lang="tr-TR" dirty="0" smtClean="0"/>
              <a:t>Kesilen ürünlerden döner de yapılıyor. Ancak döner hem pişmiş hem de çiğ olarak satılmaktadır.</a:t>
            </a:r>
            <a:endParaRPr lang="tr-TR" dirty="0"/>
          </a:p>
        </p:txBody>
      </p:sp>
    </p:spTree>
    <p:extLst>
      <p:ext uri="{BB962C8B-B14F-4D97-AF65-F5344CB8AC3E}">
        <p14:creationId xmlns:p14="http://schemas.microsoft.com/office/powerpoint/2010/main" val="32085449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Beyaz Et sektörü için verilen </a:t>
            </a:r>
            <a:r>
              <a:rPr lang="tr-TR" dirty="0" err="1" smtClean="0">
                <a:solidFill>
                  <a:srgbClr val="FF0000"/>
                </a:solidFill>
              </a:rPr>
              <a:t>Müktezalar</a:t>
            </a:r>
            <a:endParaRPr lang="tr-TR" dirty="0">
              <a:solidFill>
                <a:srgbClr val="FF0000"/>
              </a:solidFill>
            </a:endParaRPr>
          </a:p>
        </p:txBody>
      </p:sp>
      <p:sp>
        <p:nvSpPr>
          <p:cNvPr id="3" name="İçerik Yer Tutucusu 2"/>
          <p:cNvSpPr>
            <a:spLocks noGrp="1"/>
          </p:cNvSpPr>
          <p:nvPr>
            <p:ph idx="1"/>
          </p:nvPr>
        </p:nvSpPr>
        <p:spPr>
          <a:xfrm>
            <a:off x="2589212" y="1471353"/>
            <a:ext cx="8915400" cy="5162203"/>
          </a:xfrm>
        </p:spPr>
        <p:txBody>
          <a:bodyPr>
            <a:normAutofit/>
          </a:bodyPr>
          <a:lstStyle/>
          <a:p>
            <a:pPr lvl="0"/>
            <a:r>
              <a:rPr lang="tr-TR" dirty="0"/>
              <a:t>T</a:t>
            </a:r>
            <a:r>
              <a:rPr lang="tr-TR" dirty="0" smtClean="0"/>
              <a:t>avuk </a:t>
            </a:r>
            <a:r>
              <a:rPr lang="tr-TR" dirty="0"/>
              <a:t>çiftliği (kümes) inşaatının, bina inşaat harcı ile imarla ilgili harçlardan </a:t>
            </a:r>
            <a:r>
              <a:rPr lang="tr-TR" dirty="0" smtClean="0"/>
              <a:t>müstesnadır.</a:t>
            </a:r>
            <a:endParaRPr lang="tr-TR" dirty="0"/>
          </a:p>
          <a:p>
            <a:pPr lvl="0"/>
            <a:r>
              <a:rPr lang="tr-TR" dirty="0" smtClean="0"/>
              <a:t>kümesler </a:t>
            </a:r>
            <a:r>
              <a:rPr lang="tr-TR" dirty="0"/>
              <a:t>ve mütemmimlerinin zirai istihsalde kullanılmaları ve kiraya verilmemeleri şartıyla 1319 sayılı Kanunun 4 üncü maddesinin (h) fıkrasına göre emlak vergisinden muaf tutulmaları gerekmektedir. Ancak söz konusu binaların bir kısmının ikamet amaçlı olarak kullanılması halinde ikamet amacıyla kullanılan kısımlar emlak (bina) vergisine tabi tutulacaktır</a:t>
            </a:r>
            <a:r>
              <a:rPr lang="tr-TR" dirty="0" smtClean="0"/>
              <a:t>.</a:t>
            </a:r>
          </a:p>
          <a:p>
            <a:pPr lvl="0"/>
            <a:r>
              <a:rPr lang="tr-TR" dirty="0"/>
              <a:t>Yumurta amacıyla yetiştirilen tavuklar için Amortisman ayrılır. (2 yıl %50)</a:t>
            </a:r>
          </a:p>
          <a:p>
            <a:pPr lvl="0"/>
            <a:r>
              <a:rPr lang="tr-TR" dirty="0">
                <a:solidFill>
                  <a:srgbClr val="0070C0"/>
                </a:solidFill>
              </a:rPr>
              <a:t>Kümes hayvanlarında işletme büyüklüğü ölçüsü yoktur</a:t>
            </a:r>
            <a:r>
              <a:rPr lang="tr-TR" dirty="0" smtClean="0">
                <a:solidFill>
                  <a:srgbClr val="0070C0"/>
                </a:solidFill>
              </a:rPr>
              <a:t>. İstediğin kadar tavuk yetiştir gerçek usulde mükellef olmak zorunda değilsin.</a:t>
            </a:r>
            <a:endParaRPr lang="tr-TR" dirty="0">
              <a:solidFill>
                <a:srgbClr val="0070C0"/>
              </a:solidFill>
            </a:endParaRPr>
          </a:p>
          <a:p>
            <a:r>
              <a:rPr lang="tr-TR" dirty="0"/>
              <a:t>Tavuk gübresi tarım bakanlığınca tescilli değilse %</a:t>
            </a:r>
            <a:r>
              <a:rPr lang="tr-TR" dirty="0" smtClean="0"/>
              <a:t>18 KDV’ye tabi iken , </a:t>
            </a:r>
            <a:r>
              <a:rPr lang="tr-TR" dirty="0"/>
              <a:t>tescilli ise </a:t>
            </a:r>
            <a:r>
              <a:rPr lang="tr-TR" dirty="0" smtClean="0"/>
              <a:t>KDV den istisnadır.</a:t>
            </a:r>
            <a:endParaRPr lang="tr-TR" dirty="0"/>
          </a:p>
          <a:p>
            <a:pPr lvl="0"/>
            <a:endParaRPr lang="tr-TR" dirty="0"/>
          </a:p>
          <a:p>
            <a:endParaRPr lang="tr-TR" dirty="0"/>
          </a:p>
        </p:txBody>
      </p:sp>
    </p:spTree>
    <p:extLst>
      <p:ext uri="{BB962C8B-B14F-4D97-AF65-F5344CB8AC3E}">
        <p14:creationId xmlns:p14="http://schemas.microsoft.com/office/powerpoint/2010/main" val="39232983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Çiftçilerden Tavukların alınması işlemi</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Çiftçiler ile yapılan işin karşılığı olarak bir sözleşme imzalanıyor ise damga vergisi mükellefiyeti unutulmamalıdır.</a:t>
            </a:r>
          </a:p>
          <a:p>
            <a:r>
              <a:rPr lang="tr-TR" dirty="0" smtClean="0"/>
              <a:t>Çiftçilere gönderilen </a:t>
            </a:r>
            <a:r>
              <a:rPr lang="tr-TR" dirty="0" err="1" smtClean="0"/>
              <a:t>civciler</a:t>
            </a:r>
            <a:r>
              <a:rPr lang="tr-TR" dirty="0" smtClean="0"/>
              <a:t> için satan yada satın alan sevk irsaliyesi düzenlemelidir.</a:t>
            </a:r>
          </a:p>
          <a:p>
            <a:r>
              <a:rPr lang="tr-TR" dirty="0" smtClean="0"/>
              <a:t>Çiftçilere gönderilen yem ve ilaçlar için satan yada satın alan tarafından sevk irsaliyesi düzenlenmelidir.</a:t>
            </a:r>
          </a:p>
          <a:p>
            <a:r>
              <a:rPr lang="tr-TR" dirty="0" smtClean="0"/>
              <a:t>Çiftçilerden tavukların alınması işlemi, mal alımı değil hizmet alımıdır.</a:t>
            </a:r>
          </a:p>
          <a:p>
            <a:r>
              <a:rPr lang="tr-TR" dirty="0" smtClean="0"/>
              <a:t>Alınan hizmet nedeniyle GVK 94/11-c-ii maddesi gereği %4 </a:t>
            </a:r>
            <a:r>
              <a:rPr lang="tr-TR" dirty="0" err="1" smtClean="0"/>
              <a:t>tevkifat</a:t>
            </a:r>
            <a:r>
              <a:rPr lang="tr-TR" dirty="0" smtClean="0"/>
              <a:t> yapılmalıdır. (zaten orman idaresi işleri %2 diğerlerinin tamamı %4 orana tabi)</a:t>
            </a:r>
            <a:endParaRPr lang="tr-TR" dirty="0"/>
          </a:p>
        </p:txBody>
      </p:sp>
    </p:spTree>
    <p:extLst>
      <p:ext uri="{BB962C8B-B14F-4D97-AF65-F5344CB8AC3E}">
        <p14:creationId xmlns:p14="http://schemas.microsoft.com/office/powerpoint/2010/main" val="3857412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rPr>
              <a:t>Çiftçilerden Tavukların alınması işlemi</a:t>
            </a:r>
            <a:endParaRPr lang="tr-TR" dirty="0"/>
          </a:p>
        </p:txBody>
      </p:sp>
      <p:sp>
        <p:nvSpPr>
          <p:cNvPr id="3" name="İçerik Yer Tutucusu 2"/>
          <p:cNvSpPr>
            <a:spLocks noGrp="1"/>
          </p:cNvSpPr>
          <p:nvPr>
            <p:ph idx="1"/>
          </p:nvPr>
        </p:nvSpPr>
        <p:spPr/>
        <p:txBody>
          <a:bodyPr/>
          <a:lstStyle/>
          <a:p>
            <a:r>
              <a:rPr lang="tr-TR" dirty="0" err="1"/>
              <a:t>tevkifat</a:t>
            </a:r>
            <a:r>
              <a:rPr lang="tr-TR" dirty="0"/>
              <a:t> oranları, hayvan ve hayvansal ürünlerde % 2, diğer zirai ürünlerde % 4</a:t>
            </a:r>
            <a:r>
              <a:rPr lang="tr-TR" dirty="0" smtClean="0"/>
              <a:t>, şeklinde olup, borsaya tescil var ise bu oranların yarısı ödenmektedir.</a:t>
            </a:r>
          </a:p>
          <a:p>
            <a:r>
              <a:rPr lang="tr-TR" dirty="0" smtClean="0"/>
              <a:t>Zirai hizmetler için her ahvalde %4 </a:t>
            </a:r>
            <a:r>
              <a:rPr lang="tr-TR" dirty="0" err="1" smtClean="0"/>
              <a:t>tevkifat</a:t>
            </a:r>
            <a:r>
              <a:rPr lang="tr-TR" dirty="0" smtClean="0"/>
              <a:t> yapılması gerekiyor. Burada borsaya tescilden bahsedemiyoruz.</a:t>
            </a:r>
          </a:p>
          <a:p>
            <a:r>
              <a:rPr lang="tr-TR" dirty="0" smtClean="0"/>
              <a:t>Hizmet alımları Müstahsil makbuzu ile değil, gider pusulası ile yapılmalıdır. (GVK 242 </a:t>
            </a:r>
            <a:r>
              <a:rPr lang="tr-TR" dirty="0" err="1" smtClean="0"/>
              <a:t>nolu</a:t>
            </a:r>
            <a:r>
              <a:rPr lang="tr-TR" dirty="0" smtClean="0"/>
              <a:t> GT)</a:t>
            </a:r>
          </a:p>
          <a:p>
            <a:r>
              <a:rPr lang="tr-TR" dirty="0" smtClean="0"/>
              <a:t>VUK madde 11 ve GVK 164 </a:t>
            </a:r>
            <a:r>
              <a:rPr lang="tr-TR" dirty="0" err="1" smtClean="0"/>
              <a:t>nolu</a:t>
            </a:r>
            <a:r>
              <a:rPr lang="tr-TR" dirty="0" smtClean="0"/>
              <a:t> tebliğ gereğince </a:t>
            </a:r>
            <a:r>
              <a:rPr lang="tr-TR" dirty="0"/>
              <a:t>ürünü çiftçiden satın alanın sorumluluğu olmakla birlikte, </a:t>
            </a:r>
            <a:r>
              <a:rPr lang="tr-TR" dirty="0" smtClean="0"/>
              <a:t>bu ürünün </a:t>
            </a:r>
            <a:r>
              <a:rPr lang="tr-TR" dirty="0"/>
              <a:t>daha sonraki safhalarda alım-satımına taraf olanlar da tevkif yoluyla ödenmeyen bu vergi </a:t>
            </a:r>
            <a:r>
              <a:rPr lang="tr-TR" dirty="0" smtClean="0"/>
              <a:t>ile buna </a:t>
            </a:r>
            <a:r>
              <a:rPr lang="tr-TR" dirty="0"/>
              <a:t>bağlı ceza, gecikme faizi ve gecikme zammından </a:t>
            </a:r>
            <a:r>
              <a:rPr lang="tr-TR" dirty="0" err="1"/>
              <a:t>müteselsilen</a:t>
            </a:r>
            <a:r>
              <a:rPr lang="tr-TR" dirty="0"/>
              <a:t> sorumlu </a:t>
            </a:r>
            <a:r>
              <a:rPr lang="tr-TR" dirty="0" smtClean="0"/>
              <a:t>olacakları belirtilmiştir. (</a:t>
            </a:r>
            <a:r>
              <a:rPr lang="tr-TR" dirty="0" err="1" smtClean="0"/>
              <a:t>Tevkifatta</a:t>
            </a:r>
            <a:r>
              <a:rPr lang="tr-TR" dirty="0" smtClean="0"/>
              <a:t> Müteselsil sorumluluk var)</a:t>
            </a:r>
            <a:endParaRPr lang="tr-TR" dirty="0"/>
          </a:p>
        </p:txBody>
      </p:sp>
    </p:spTree>
    <p:extLst>
      <p:ext uri="{BB962C8B-B14F-4D97-AF65-F5344CB8AC3E}">
        <p14:creationId xmlns:p14="http://schemas.microsoft.com/office/powerpoint/2010/main" val="1383744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rPr>
              <a:t>Çiftçilerden Tavukların alınması işlemi</a:t>
            </a:r>
            <a:endParaRPr lang="tr-TR" dirty="0"/>
          </a:p>
        </p:txBody>
      </p:sp>
      <p:sp>
        <p:nvSpPr>
          <p:cNvPr id="3" name="İçerik Yer Tutucusu 2"/>
          <p:cNvSpPr>
            <a:spLocks noGrp="1"/>
          </p:cNvSpPr>
          <p:nvPr>
            <p:ph idx="1"/>
          </p:nvPr>
        </p:nvSpPr>
        <p:spPr/>
        <p:txBody>
          <a:bodyPr>
            <a:normAutofit/>
          </a:bodyPr>
          <a:lstStyle/>
          <a:p>
            <a:r>
              <a:rPr lang="tr-TR" dirty="0"/>
              <a:t>Ancak, söz konusu hizmetin </a:t>
            </a:r>
            <a:r>
              <a:rPr lang="tr-TR" dirty="0" smtClean="0"/>
              <a:t>çiftçi olmayanlara yaptırılması durumunda gelir vergisi </a:t>
            </a:r>
            <a:r>
              <a:rPr lang="tr-TR" dirty="0" err="1" smtClean="0"/>
              <a:t>tevkifatı</a:t>
            </a:r>
            <a:r>
              <a:rPr lang="tr-TR" dirty="0" smtClean="0"/>
              <a:t> </a:t>
            </a:r>
            <a:r>
              <a:rPr lang="tr-TR" dirty="0"/>
              <a:t>yapılmayacaktır.</a:t>
            </a:r>
            <a:endParaRPr lang="tr-TR" dirty="0" smtClean="0"/>
          </a:p>
          <a:p>
            <a:r>
              <a:rPr lang="tr-TR" dirty="0" smtClean="0"/>
              <a:t>164 </a:t>
            </a:r>
            <a:r>
              <a:rPr lang="tr-TR" dirty="0"/>
              <a:t>Seri No.lu Gelir Vergisi Genel Tebliği </a:t>
            </a:r>
            <a:r>
              <a:rPr lang="tr-TR" dirty="0" smtClean="0"/>
              <a:t>ile yapılan düzenlemeye göre, </a:t>
            </a:r>
            <a:r>
              <a:rPr lang="tr-TR" dirty="0"/>
              <a:t>söz konusu </a:t>
            </a:r>
            <a:r>
              <a:rPr lang="tr-TR" dirty="0" smtClean="0"/>
              <a:t>zirai ürünlerin (tavukların) </a:t>
            </a:r>
            <a:r>
              <a:rPr lang="tr-TR" dirty="0"/>
              <a:t>ticaret borsalarına tescil ettirilerek satılması halinde, anılan kurumlar tarafından </a:t>
            </a:r>
            <a:r>
              <a:rPr lang="tr-TR" dirty="0" smtClean="0"/>
              <a:t>gelir vergisi </a:t>
            </a:r>
            <a:r>
              <a:rPr lang="tr-TR" dirty="0" err="1"/>
              <a:t>tevkifatı</a:t>
            </a:r>
            <a:r>
              <a:rPr lang="tr-TR" dirty="0"/>
              <a:t> yapılmayacaktır. Bu durumda, tevkif yoluyla ödenmesi gereken vergi, gecikme </a:t>
            </a:r>
            <a:r>
              <a:rPr lang="tr-TR" dirty="0" smtClean="0"/>
              <a:t>faizi ve </a:t>
            </a:r>
            <a:r>
              <a:rPr lang="tr-TR" dirty="0"/>
              <a:t>gecikme zammından tescil işlemini yapan borsalar ve vergisi tevkif yoluyla ödenmeyen </a:t>
            </a:r>
            <a:r>
              <a:rPr lang="tr-TR" dirty="0" smtClean="0"/>
              <a:t>zirai ürünü </a:t>
            </a:r>
            <a:r>
              <a:rPr lang="tr-TR" dirty="0"/>
              <a:t>borsaya getirenler </a:t>
            </a:r>
            <a:r>
              <a:rPr lang="tr-TR" dirty="0" err="1"/>
              <a:t>müteselsilen</a:t>
            </a:r>
            <a:r>
              <a:rPr lang="tr-TR" dirty="0"/>
              <a:t> sorumlu olacaklardır.</a:t>
            </a:r>
          </a:p>
        </p:txBody>
      </p:sp>
    </p:spTree>
    <p:extLst>
      <p:ext uri="{BB962C8B-B14F-4D97-AF65-F5344CB8AC3E}">
        <p14:creationId xmlns:p14="http://schemas.microsoft.com/office/powerpoint/2010/main" val="14151569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Tavuk Üretiminde Amortisman</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Yumurta tavukları amortismana tabi olup, amortisman süresi 2 yıldır.</a:t>
            </a:r>
          </a:p>
          <a:p>
            <a:r>
              <a:rPr lang="tr-TR" dirty="0" smtClean="0"/>
              <a:t>Tavuk ve yumurta üretiminde kullanılan diğer tesislerde amortisman süresi 5 yıl olarak tespit edilmiştir. </a:t>
            </a:r>
            <a:endParaRPr lang="tr-TR" dirty="0"/>
          </a:p>
        </p:txBody>
      </p:sp>
    </p:spTree>
    <p:extLst>
      <p:ext uri="{BB962C8B-B14F-4D97-AF65-F5344CB8AC3E}">
        <p14:creationId xmlns:p14="http://schemas.microsoft.com/office/powerpoint/2010/main" val="19600042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Et ve Et Ürünlerinde KDV oranı</a:t>
            </a:r>
            <a:endParaRPr lang="tr-TR" dirty="0">
              <a:solidFill>
                <a:srgbClr val="FF0000"/>
              </a:solidFill>
            </a:endParaRPr>
          </a:p>
        </p:txBody>
      </p:sp>
      <p:sp>
        <p:nvSpPr>
          <p:cNvPr id="3" name="İçerik Yer Tutucusu 2"/>
          <p:cNvSpPr>
            <a:spLocks noGrp="1"/>
          </p:cNvSpPr>
          <p:nvPr>
            <p:ph idx="1"/>
          </p:nvPr>
        </p:nvSpPr>
        <p:spPr>
          <a:xfrm>
            <a:off x="2589212" y="1388225"/>
            <a:ext cx="8915400" cy="5070763"/>
          </a:xfrm>
        </p:spPr>
        <p:txBody>
          <a:bodyPr>
            <a:normAutofit lnSpcReduction="10000"/>
          </a:bodyPr>
          <a:lstStyle/>
          <a:p>
            <a:r>
              <a:rPr lang="tr-TR" dirty="0" smtClean="0"/>
              <a:t>Malum olduğu üzere gıda ürünlerinde KDV oranı %8 nispetindedir. Ancak bazı özellikli durumlar vardır.</a:t>
            </a:r>
          </a:p>
          <a:p>
            <a:r>
              <a:rPr lang="tr-TR" dirty="0" smtClean="0"/>
              <a:t>Kırmızı ette toptan ve perakende ayrımı vardır. Toptan satışlar %1 perakende satışlar %8 KDV’ye tabidir.</a:t>
            </a:r>
          </a:p>
          <a:p>
            <a:r>
              <a:rPr lang="tr-TR" dirty="0" smtClean="0">
                <a:solidFill>
                  <a:srgbClr val="FF0000"/>
                </a:solidFill>
              </a:rPr>
              <a:t>Toptan </a:t>
            </a:r>
            <a:r>
              <a:rPr lang="tr-TR" dirty="0" err="1" smtClean="0">
                <a:solidFill>
                  <a:srgbClr val="FF0000"/>
                </a:solidFill>
              </a:rPr>
              <a:t>satış:</a:t>
            </a:r>
            <a:r>
              <a:rPr lang="tr-TR" dirty="0" err="1" smtClean="0"/>
              <a:t>Yeniden</a:t>
            </a:r>
            <a:r>
              <a:rPr lang="tr-TR" dirty="0" smtClean="0"/>
              <a:t> satmak üzere alanlara yapılan satıştır. </a:t>
            </a:r>
            <a:r>
              <a:rPr lang="tr-TR" dirty="0" smtClean="0">
                <a:solidFill>
                  <a:srgbClr val="FF0000"/>
                </a:solidFill>
              </a:rPr>
              <a:t>Perakende </a:t>
            </a:r>
            <a:r>
              <a:rPr lang="tr-TR" dirty="0" err="1" smtClean="0">
                <a:solidFill>
                  <a:srgbClr val="FF0000"/>
                </a:solidFill>
              </a:rPr>
              <a:t>satış</a:t>
            </a:r>
            <a:r>
              <a:rPr lang="tr-TR" dirty="0" err="1" smtClean="0"/>
              <a:t>:Nihai</a:t>
            </a:r>
            <a:r>
              <a:rPr lang="tr-TR" dirty="0" smtClean="0"/>
              <a:t> Tüketiciye yapılan satıştır.</a:t>
            </a:r>
          </a:p>
          <a:p>
            <a:r>
              <a:rPr lang="tr-TR" dirty="0" smtClean="0"/>
              <a:t>Hayvansal yağların </a:t>
            </a:r>
            <a:r>
              <a:rPr lang="tr-TR" dirty="0"/>
              <a:t>insan gıdası olarak kullanılmaya elverişli olmayanlarının, toptan ve perakende teslimi ise genel oranda (%18) KDV ye tabi bulunmaktadır</a:t>
            </a:r>
            <a:r>
              <a:rPr lang="tr-TR" dirty="0" smtClean="0"/>
              <a:t>.</a:t>
            </a:r>
          </a:p>
          <a:p>
            <a:r>
              <a:rPr lang="tr-TR" dirty="0" smtClean="0"/>
              <a:t>Sakatat ve etlerin toptan satışı %1 KDV’ye tabi iken Perakende satışı %8 KDV’ye tabidir.</a:t>
            </a:r>
          </a:p>
          <a:p>
            <a:r>
              <a:rPr lang="tr-TR" dirty="0"/>
              <a:t> Ancak, </a:t>
            </a:r>
            <a:r>
              <a:rPr lang="tr-TR" dirty="0" smtClean="0"/>
              <a:t>hayvan </a:t>
            </a:r>
            <a:r>
              <a:rPr lang="tr-TR" dirty="0"/>
              <a:t>bağırsakları, mesaneleri ve mideleri </a:t>
            </a:r>
            <a:r>
              <a:rPr lang="tr-TR" dirty="0" smtClean="0"/>
              <a:t>toptan </a:t>
            </a:r>
            <a:r>
              <a:rPr lang="tr-TR" dirty="0"/>
              <a:t>ve perakende teslimleri % 8 oranında katma değer vergisine </a:t>
            </a:r>
            <a:r>
              <a:rPr lang="tr-TR" dirty="0" smtClean="0"/>
              <a:t>tabidir.</a:t>
            </a:r>
          </a:p>
          <a:p>
            <a:r>
              <a:rPr lang="tr-TR" dirty="0" smtClean="0"/>
              <a:t>Büyük </a:t>
            </a:r>
            <a:r>
              <a:rPr lang="tr-TR" dirty="0"/>
              <a:t>ve küçükbaş hayvanların karkas etlerinden ayrılan kemikler 2007/13033 sayılı BKK eki listelerde yer almadığından teslimi ve ithali genel oranda (%18) KDV ye tabi bulunmaktadır.</a:t>
            </a:r>
          </a:p>
          <a:p>
            <a:endParaRPr lang="tr-TR" dirty="0"/>
          </a:p>
        </p:txBody>
      </p:sp>
    </p:spTree>
    <p:extLst>
      <p:ext uri="{BB962C8B-B14F-4D97-AF65-F5344CB8AC3E}">
        <p14:creationId xmlns:p14="http://schemas.microsoft.com/office/powerpoint/2010/main" val="2036038729"/>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
  <TotalTime>875</TotalTime>
  <Words>2401</Words>
  <Application>Microsoft Office PowerPoint</Application>
  <PresentationFormat>Geniş ekran</PresentationFormat>
  <Paragraphs>136</Paragraphs>
  <Slides>25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25</vt:i4>
      </vt:variant>
    </vt:vector>
  </HeadingPairs>
  <TitlesOfParts>
    <vt:vector size="29" baseType="lpstr">
      <vt:lpstr>Arial</vt:lpstr>
      <vt:lpstr>Century Gothic</vt:lpstr>
      <vt:lpstr>Wingdings 3</vt:lpstr>
      <vt:lpstr>Duman</vt:lpstr>
      <vt:lpstr>BEYAZ ET VE KIRMIZI ET SEKTÖRÜNDE ÖZELLİKLİ DURUMLAR</vt:lpstr>
      <vt:lpstr>A-Beyaz Et Sektörü</vt:lpstr>
      <vt:lpstr>A-Beyaz Et Sektörü</vt:lpstr>
      <vt:lpstr>Beyaz Et sektörü için verilen Müktezalar</vt:lpstr>
      <vt:lpstr>Çiftçilerden Tavukların alınması işlemi</vt:lpstr>
      <vt:lpstr>Çiftçilerden Tavukların alınması işlemi</vt:lpstr>
      <vt:lpstr>Çiftçilerden Tavukların alınması işlemi</vt:lpstr>
      <vt:lpstr>Tavuk Üretiminde Amortisman</vt:lpstr>
      <vt:lpstr>Et ve Et Ürünlerinde KDV oranı</vt:lpstr>
      <vt:lpstr>DÖNEM SONU İŞLEMLERİ</vt:lpstr>
      <vt:lpstr>PowerPoint Sunusu</vt:lpstr>
      <vt:lpstr>Zayi Olan Mallar-Fire Uygulaması</vt:lpstr>
      <vt:lpstr>İmha Edilen Emtianın Değerinin Takdir Komisyonu Tarafından Tespit Edilmesi  </vt:lpstr>
      <vt:lpstr>İmha Edilen Emtianın İlgili Bakanlık veya Yetkili Kurum Görevlilerin Yer Aldığı Bir Komisyon Nezdinde İmha Edilmesi</vt:lpstr>
      <vt:lpstr>Bozulma, Çürüme veya Son Kullanma Tarihinin Geçmesi Gibi Nedenlerle Süreklilik Arz Eden İmha İşlemlerine Konu Emtianın Değerlemesi </vt:lpstr>
      <vt:lpstr>PowerPoint Sunusu</vt:lpstr>
      <vt:lpstr>PowerPoint Sunusu</vt:lpstr>
      <vt:lpstr>Değersiz Alacaklarda KDV </vt:lpstr>
      <vt:lpstr>Şüpheli alacak karşılığı ayırmada özellik arz eden durumlar aşağıdaki gibi sıralanabilir </vt:lpstr>
      <vt:lpstr>Şüpheli alacak karşılığı ayırmada özellik arz eden durumlar aşağıdaki gibi sıralanabilir </vt:lpstr>
      <vt:lpstr>Şüpheli alacak karşılığı ayırmada özellik arz eden durumlar aşağıdaki gibi sıralanabilir </vt:lpstr>
      <vt:lpstr>Şüpheli alacak karşılığı ayırmada özellik arz eden durumlar aşağıdaki gibi sıralanabilir </vt:lpstr>
      <vt:lpstr>Binek otomobiller</vt:lpstr>
      <vt:lpstr>Hurda Malzeme satışları</vt:lpstr>
      <vt:lpstr>Hesap Dönemi Sonunda Alınan Duran Varlıklar ve Malzemeler </vt:lpstr>
    </vt:vector>
  </TitlesOfParts>
  <Company>Silentall Unattended Installer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BEYAZ ET VE KIRMIZI ET SEKTÖRÜNDE ÖZELLİKLİ DURUMLAR</dc:title>
  <dc:creator>TUNAHAN SOYLU</dc:creator>
  <cp:lastModifiedBy>TUNAHAN SOYLU</cp:lastModifiedBy>
  <cp:revision>41</cp:revision>
  <dcterms:created xsi:type="dcterms:W3CDTF">2019-06-18T19:19:03Z</dcterms:created>
  <dcterms:modified xsi:type="dcterms:W3CDTF">2019-06-28T19:38:57Z</dcterms:modified>
</cp:coreProperties>
</file>