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8"/>
  </p:notesMasterIdLst>
  <p:sldIdLst>
    <p:sldId id="263" r:id="rId2"/>
    <p:sldId id="257" r:id="rId3"/>
    <p:sldId id="258" r:id="rId4"/>
    <p:sldId id="259" r:id="rId5"/>
    <p:sldId id="260" r:id="rId6"/>
    <p:sldId id="261" r:id="rId7"/>
    <p:sldId id="267" r:id="rId8"/>
    <p:sldId id="264" r:id="rId9"/>
    <p:sldId id="266" r:id="rId10"/>
    <p:sldId id="270" r:id="rId11"/>
    <p:sldId id="271" r:id="rId12"/>
    <p:sldId id="281" r:id="rId13"/>
    <p:sldId id="276" r:id="rId14"/>
    <p:sldId id="277" r:id="rId15"/>
    <p:sldId id="278" r:id="rId16"/>
    <p:sldId id="28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70C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35" autoAdjust="0"/>
  </p:normalViewPr>
  <p:slideViewPr>
    <p:cSldViewPr snapToGrid="0">
      <p:cViewPr varScale="1">
        <p:scale>
          <a:sx n="75" d="100"/>
          <a:sy n="75" d="100"/>
        </p:scale>
        <p:origin x="3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4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9E20-DE8A-43CF-94EF-9DB8DB04ED27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D47AA-F818-48BB-82ED-F49E886826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2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D47AA-F818-48BB-82ED-F49E8868269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415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D47AA-F818-48BB-82ED-F49E8868269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504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D47AA-F818-48BB-82ED-F49E8868269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529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D47AA-F818-48BB-82ED-F49E8868269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079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D47AA-F818-48BB-82ED-F49E8868269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22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19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70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358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88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97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74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07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5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87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37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6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07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37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66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07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80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131AD-045D-4955-A8C7-80B7352C7639}" type="datetimeFigureOut">
              <a:rPr lang="tr-TR" smtClean="0"/>
              <a:t>12.11.2015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174890-46D9-4CB0-8F89-4D23798BC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40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yg.edefter.gov.tr/edefterbasvu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97-2003__al__ma_Sayfas_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74332" y="624109"/>
            <a:ext cx="9430279" cy="55142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6600" b="1" dirty="0"/>
              <a:t>E-FATURA E-DEFTER </a:t>
            </a:r>
            <a:r>
              <a:rPr lang="tr-TR" sz="6600" b="1" dirty="0" smtClean="0"/>
              <a:t/>
            </a:r>
            <a:br>
              <a:rPr lang="tr-TR" sz="6600" b="1" dirty="0" smtClean="0"/>
            </a:br>
            <a:r>
              <a:rPr lang="tr-TR" sz="6600" b="1" dirty="0" smtClean="0"/>
              <a:t>UYGULAMA EĞİTİMİ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Tunahan SOYLU</a:t>
            </a:r>
            <a:br>
              <a:rPr lang="tr-TR" b="1" dirty="0" smtClean="0"/>
            </a:br>
            <a:r>
              <a:rPr lang="tr-TR" b="1" dirty="0" smtClean="0"/>
              <a:t>Yeminli Mali Müşavir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pic>
        <p:nvPicPr>
          <p:cNvPr id="4" name="Resim 3" descr="http://www.euroasya.com.tr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906" y="5842001"/>
            <a:ext cx="576072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21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701">
        <p:fade/>
      </p:transition>
    </mc:Choice>
    <mc:Fallback xmlns="">
      <p:transition spd="med" advClick="0" advTm="270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latin typeface="Calibri" pitchFamily="34" charset="0"/>
              </a:rPr>
              <a:t>E-fatura uygulamasında geriye dönük fatura düzenlenebilir mi?</a:t>
            </a:r>
            <a:r>
              <a:rPr lang="tr-TR" dirty="0">
                <a:latin typeface="Calibri" pitchFamily="34" charset="0"/>
              </a:rPr>
              <a:t/>
            </a:r>
            <a:br>
              <a:rPr lang="tr-TR" dirty="0">
                <a:latin typeface="Calibri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>
                <a:latin typeface="Calibri" pitchFamily="34" charset="0"/>
              </a:rPr>
              <a:t>E-fatura uygulamasında geriye dönük fatura düzenlenmesi teknik olarak mümkündür.</a:t>
            </a:r>
          </a:p>
          <a:p>
            <a:pPr algn="just"/>
            <a:r>
              <a:rPr lang="tr-TR" sz="3600" dirty="0">
                <a:latin typeface="Calibri" pitchFamily="34" charset="0"/>
              </a:rPr>
              <a:t>Ancak bu durum mükellefin yasal yükümlülüklerini ortadan kaldırmaz.</a:t>
            </a:r>
          </a:p>
          <a:p>
            <a:pPr algn="just"/>
            <a:r>
              <a:rPr lang="tr-TR" sz="3600" dirty="0" err="1">
                <a:latin typeface="Calibri" pitchFamily="34" charset="0"/>
              </a:rPr>
              <a:t>VUK’da</a:t>
            </a:r>
            <a:r>
              <a:rPr lang="tr-TR" sz="3600" dirty="0">
                <a:latin typeface="Calibri" pitchFamily="34" charset="0"/>
              </a:rPr>
              <a:t> belirtilen sürelere dikkat edilmelidir.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03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E-Faturada İrsaliye Uygulaması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19867" y="1456267"/>
            <a:ext cx="9558866" cy="4792133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Calibri" pitchFamily="34" charset="0"/>
              </a:rPr>
              <a:t>E-İrsaliye uygulaması henüz yoktur.</a:t>
            </a:r>
          </a:p>
          <a:p>
            <a:r>
              <a:rPr lang="tr-TR" sz="2800" dirty="0" smtClean="0">
                <a:latin typeface="Calibri" pitchFamily="34" charset="0"/>
              </a:rPr>
              <a:t>Ancak E-Fatura irsaliye olarak ta kullanılabilmektedir. </a:t>
            </a:r>
          </a:p>
          <a:p>
            <a:r>
              <a:rPr lang="tr-TR" sz="2800" b="1" dirty="0" smtClean="0">
                <a:latin typeface="Calibri" pitchFamily="34" charset="0"/>
              </a:rPr>
              <a:t>Bunun için;</a:t>
            </a:r>
            <a:r>
              <a:rPr lang="tr-TR" sz="2800" b="1" dirty="0">
                <a:latin typeface="Calibri" pitchFamily="34" charset="0"/>
              </a:rPr>
              <a:t> </a:t>
            </a:r>
            <a:endParaRPr lang="tr-TR" sz="2800" b="1" dirty="0" smtClean="0">
              <a:latin typeface="Calibri" pitchFamily="34" charset="0"/>
            </a:endParaRPr>
          </a:p>
          <a:p>
            <a:r>
              <a:rPr lang="tr-TR" sz="2800" dirty="0" smtClean="0">
                <a:latin typeface="Calibri" pitchFamily="34" charset="0"/>
              </a:rPr>
              <a:t>e-faturalarda</a:t>
            </a:r>
            <a:r>
              <a:rPr lang="tr-TR" sz="2800" dirty="0">
                <a:latin typeface="Calibri" pitchFamily="34" charset="0"/>
              </a:rPr>
              <a:t>, düzenleme tarihi yanında düzenleme zamanının da saat ve dakika olarak </a:t>
            </a:r>
            <a:r>
              <a:rPr lang="tr-TR" sz="2800" dirty="0" smtClean="0">
                <a:latin typeface="Calibri" pitchFamily="34" charset="0"/>
              </a:rPr>
              <a:t>gösterilmesi,</a:t>
            </a:r>
          </a:p>
          <a:p>
            <a:r>
              <a:rPr lang="tr-TR" sz="2800" dirty="0" smtClean="0">
                <a:latin typeface="Calibri" pitchFamily="34" charset="0"/>
              </a:rPr>
              <a:t>E-Fatura Yazdırılarak </a:t>
            </a:r>
            <a:r>
              <a:rPr lang="tr-TR" sz="2800" dirty="0">
                <a:latin typeface="Calibri" pitchFamily="34" charset="0"/>
              </a:rPr>
              <a:t>üzerine  </a:t>
            </a:r>
            <a:r>
              <a:rPr lang="tr-TR" sz="2800" i="1" dirty="0">
                <a:latin typeface="Calibri" pitchFamily="34" charset="0"/>
              </a:rPr>
              <a:t>"İrsaliye yerine geçer." </a:t>
            </a:r>
            <a:r>
              <a:rPr lang="tr-TR" sz="2800" dirty="0">
                <a:latin typeface="Calibri" pitchFamily="34" charset="0"/>
              </a:rPr>
              <a:t>ifadesinin </a:t>
            </a:r>
            <a:r>
              <a:rPr lang="tr-TR" sz="2800" dirty="0" smtClean="0">
                <a:latin typeface="Calibri" pitchFamily="34" charset="0"/>
              </a:rPr>
              <a:t>yazılması,</a:t>
            </a:r>
          </a:p>
          <a:p>
            <a:r>
              <a:rPr lang="tr-TR" sz="2800" dirty="0" smtClean="0">
                <a:latin typeface="Calibri" pitchFamily="34" charset="0"/>
              </a:rPr>
              <a:t>Satıcı </a:t>
            </a:r>
            <a:r>
              <a:rPr lang="tr-TR" sz="2800" dirty="0">
                <a:latin typeface="Calibri" pitchFamily="34" charset="0"/>
              </a:rPr>
              <a:t>veya yetkilisi tarafından </a:t>
            </a:r>
            <a:r>
              <a:rPr lang="tr-TR" sz="2800" dirty="0" smtClean="0">
                <a:latin typeface="Calibri" pitchFamily="34" charset="0"/>
              </a:rPr>
              <a:t>imzalanması gerekir</a:t>
            </a:r>
            <a:endParaRPr lang="tr-TR" sz="2800" dirty="0">
              <a:latin typeface="Calibri" pitchFamily="34" charset="0"/>
            </a:endParaRPr>
          </a:p>
          <a:p>
            <a:pPr marL="0" indent="0">
              <a:buNone/>
            </a:pPr>
            <a:endParaRPr lang="tr-TR" dirty="0" smtClean="0">
              <a:latin typeface="Calibri" pitchFamily="34" charset="0"/>
            </a:endParaRPr>
          </a:p>
          <a:p>
            <a:endParaRPr lang="tr-TR" dirty="0" smtClean="0">
              <a:latin typeface="Calibri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689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082800"/>
            <a:ext cx="8915399" cy="1659467"/>
          </a:xfrm>
        </p:spPr>
        <p:txBody>
          <a:bodyPr/>
          <a:lstStyle/>
          <a:p>
            <a:r>
              <a:rPr lang="tr-TR" b="1" dirty="0" smtClean="0"/>
              <a:t>E-DEFTER UYGULAMASI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91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KİMLER E-DEFTER TUTABİLİR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66333"/>
            <a:ext cx="8915400" cy="4707467"/>
          </a:xfrm>
        </p:spPr>
        <p:txBody>
          <a:bodyPr>
            <a:normAutofit fontScale="92500" lnSpcReduction="20000"/>
          </a:bodyPr>
          <a:lstStyle/>
          <a:p>
            <a:r>
              <a:rPr lang="tr-TR" sz="2600" dirty="0" smtClean="0"/>
              <a:t>Bilanço esasına göre defter tutan;</a:t>
            </a:r>
          </a:p>
          <a:p>
            <a:pPr marL="0" indent="0">
              <a:buNone/>
            </a:pPr>
            <a:r>
              <a:rPr lang="tr-TR" sz="2600" dirty="0" smtClean="0"/>
              <a:t>     Gelir vergisi mükellefleri</a:t>
            </a:r>
          </a:p>
          <a:p>
            <a:pPr marL="0" indent="0">
              <a:buNone/>
            </a:pPr>
            <a:r>
              <a:rPr lang="tr-TR" sz="2600" dirty="0" smtClean="0"/>
              <a:t>     Kurumlar vergisi mükellefleri</a:t>
            </a:r>
          </a:p>
          <a:p>
            <a:pPr marL="0" indent="0">
              <a:buNone/>
            </a:pPr>
            <a:endParaRPr lang="tr-TR" sz="2600" dirty="0" smtClean="0"/>
          </a:p>
          <a:p>
            <a:r>
              <a:rPr lang="tr-TR" sz="2600" dirty="0" smtClean="0"/>
              <a:t>Serbest meslek ve işletme defterleri e-defter olarak tutulamaz</a:t>
            </a:r>
          </a:p>
          <a:p>
            <a:r>
              <a:rPr lang="tr-TR" sz="2600" dirty="0" smtClean="0"/>
              <a:t>İhtiyari olarak e-faturaya geçenler, e-deftere geçmeyebilirler.</a:t>
            </a:r>
          </a:p>
          <a:p>
            <a:r>
              <a:rPr lang="tr-TR" sz="2600" dirty="0" smtClean="0"/>
              <a:t>İhtiyari olarak e-deftere geçenler e-faturaya geçmeyebilirler.</a:t>
            </a:r>
          </a:p>
          <a:p>
            <a:r>
              <a:rPr lang="tr-TR" sz="2600" dirty="0" smtClean="0"/>
              <a:t>E-faturaya geçenler e-arşive geçmek zorunda değiller. Ancak e-arşive geçenler e-faturaya geçmek zorundalar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69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>
        <p:cut/>
      </p:transition>
    </mc:Choice>
    <mc:Fallback xmlns="">
      <p:transition advClick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Hangi defterler Elektronik olarak tutulmalıdır.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71600"/>
            <a:ext cx="8915400" cy="453962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Yevmiye defteri</a:t>
            </a:r>
          </a:p>
          <a:p>
            <a:r>
              <a:rPr lang="tr-TR" sz="2800" dirty="0" smtClean="0"/>
              <a:t>Defter-i Kebir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Diğer defterler kağıt ortamında tutulmaya devam edilecektir.</a:t>
            </a:r>
          </a:p>
          <a:p>
            <a:r>
              <a:rPr lang="tr-TR" sz="2800" dirty="0" smtClean="0"/>
              <a:t>Merkez ve şubeler için bir adet başvuru yapılacaktır.</a:t>
            </a:r>
          </a:p>
          <a:p>
            <a:r>
              <a:rPr lang="tr-TR" sz="2800" dirty="0" smtClean="0"/>
              <a:t>Ancak şubelerin defterleri ayrı ayrı gönderilebilir.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8671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Muhafaza ve ibraz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57867"/>
            <a:ext cx="8915400" cy="4301066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itchFamily="34" charset="0"/>
              </a:rPr>
              <a:t>Elektronik defterler, istenildiğinde ibraz edilmek üzere ilgili olduğu beratları ile birlikte muhafaza edilmek zorundadır.</a:t>
            </a:r>
          </a:p>
          <a:p>
            <a:r>
              <a:rPr lang="tr-TR" sz="2800" dirty="0" smtClean="0"/>
              <a:t>Muhafaza GİB onay almış firmalar tarafından yapılmak zorundadır.</a:t>
            </a:r>
          </a:p>
          <a:p>
            <a:r>
              <a:rPr lang="tr-TR" sz="2800" dirty="0" smtClean="0"/>
              <a:t>Mükellef </a:t>
            </a:r>
            <a:r>
              <a:rPr lang="tr-TR" sz="2800" dirty="0" err="1" smtClean="0"/>
              <a:t>GİB’ten</a:t>
            </a:r>
            <a:r>
              <a:rPr lang="tr-TR" sz="2800" dirty="0" smtClean="0"/>
              <a:t> onay almayan kuruluşlarda saklama yapamazlar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853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E-DEFTERLERİN AÇILIŞ VE KAPANIŞ ONAYI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8200" y="2133600"/>
            <a:ext cx="9702800" cy="4445000"/>
          </a:xfrm>
        </p:spPr>
        <p:txBody>
          <a:bodyPr>
            <a:normAutofit fontScale="85000" lnSpcReduction="10000"/>
          </a:bodyPr>
          <a:lstStyle/>
          <a:p>
            <a:r>
              <a:rPr lang="tr-TR" sz="2400" dirty="0"/>
              <a:t>Elektronik defterlerin, ilgili olduğu ayı takip eden </a:t>
            </a:r>
            <a:r>
              <a:rPr lang="tr-TR" sz="2400" dirty="0" smtClean="0"/>
              <a:t>3. </a:t>
            </a:r>
            <a:r>
              <a:rPr lang="tr-TR" sz="2400" dirty="0"/>
              <a:t>ayın son gününe </a:t>
            </a:r>
            <a:r>
              <a:rPr lang="tr-TR" sz="2400" dirty="0" smtClean="0"/>
              <a:t>kadar</a:t>
            </a:r>
          </a:p>
          <a:p>
            <a:r>
              <a:rPr lang="tr-TR" sz="2400" dirty="0"/>
              <a:t>Hesap döneminin son ayına ait defterler kurumlar vergisi beyannamesinin verildiği ayın son gününe kadar</a:t>
            </a:r>
            <a:endParaRPr lang="tr-TR" sz="2400" dirty="0" smtClean="0"/>
          </a:p>
          <a:p>
            <a:r>
              <a:rPr lang="tr-TR" sz="2400" dirty="0" smtClean="0"/>
              <a:t>E-</a:t>
            </a:r>
            <a:r>
              <a:rPr lang="tr-TR" sz="2400" dirty="0" err="1" smtClean="0"/>
              <a:t>deftrelerin</a:t>
            </a:r>
            <a:r>
              <a:rPr lang="tr-TR" sz="2400" dirty="0" smtClean="0"/>
              <a:t> </a:t>
            </a:r>
            <a:r>
              <a:rPr lang="tr-TR" sz="2400" dirty="0"/>
              <a:t>açılış ve </a:t>
            </a:r>
            <a:r>
              <a:rPr lang="tr-TR" sz="2400" dirty="0" err="1"/>
              <a:t>klapanış</a:t>
            </a:r>
            <a:r>
              <a:rPr lang="tr-TR" sz="2400" dirty="0"/>
              <a:t> onayları da elektronik yapılmalıdır.</a:t>
            </a:r>
          </a:p>
          <a:p>
            <a:r>
              <a:rPr lang="tr-TR" sz="2400" dirty="0">
                <a:latin typeface="Calibri" pitchFamily="34" charset="0"/>
              </a:rPr>
              <a:t>Hesap döneminin ilk ayına ilişkin olarak alınan elektronik defter beratı açılış, hesap döneminin son ayına ilişkin olarak alınan elektronik defter beratı da kapanış onayını ifade eder.</a:t>
            </a:r>
          </a:p>
          <a:p>
            <a:r>
              <a:rPr lang="tr-TR" sz="2400" dirty="0">
                <a:latin typeface="Calibri" pitchFamily="34" charset="0"/>
              </a:rPr>
              <a:t>Hesap dönemi veya takvim yılı içerisinde de elektronik defter tutmaya </a:t>
            </a:r>
            <a:r>
              <a:rPr lang="tr-TR" sz="2400" dirty="0" smtClean="0">
                <a:latin typeface="Calibri" pitchFamily="34" charset="0"/>
              </a:rPr>
              <a:t>başlanılabilir</a:t>
            </a:r>
          </a:p>
          <a:p>
            <a:r>
              <a:rPr lang="tr-TR" sz="2400" dirty="0">
                <a:latin typeface="Calibri" pitchFamily="34" charset="0"/>
              </a:rPr>
              <a:t>Hesap dönemi veya takvim yılı içerisinde elektronik defter tutmaya başlayanlar, başladıkları tarihi izleyen bir aylık süre içerisinde eski defterlerine kapanış tasdiki yaptıracaklardır.</a:t>
            </a:r>
          </a:p>
          <a:p>
            <a:r>
              <a:rPr lang="tr-TR" sz="2400" dirty="0">
                <a:latin typeface="Calibri" pitchFamily="34" charset="0"/>
              </a:rPr>
              <a:t>Hem kağıt ortamında hem de elektronik defterin bir arada tutulması mümkün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80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13279" y="519033"/>
            <a:ext cx="9467529" cy="1280890"/>
          </a:xfrm>
        </p:spPr>
        <p:txBody>
          <a:bodyPr>
            <a:normAutofit fontScale="90000"/>
          </a:bodyPr>
          <a:lstStyle/>
          <a:p>
            <a:r>
              <a:rPr lang="tr-TR" b="1" u="sng" dirty="0" smtClean="0"/>
              <a:t>Kimler E-Fatura ve E-Defter Kullanmak Zorundadırlar?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6552" y="1799923"/>
            <a:ext cx="9618060" cy="4533499"/>
          </a:xfrm>
        </p:spPr>
        <p:txBody>
          <a:bodyPr>
            <a:normAutofit fontScale="85000" lnSpcReduction="10000"/>
          </a:bodyPr>
          <a:lstStyle/>
          <a:p>
            <a:r>
              <a:rPr lang="tr-TR" sz="2400" dirty="0" smtClean="0"/>
              <a:t>2014 </a:t>
            </a:r>
            <a:r>
              <a:rPr lang="tr-TR" sz="2400" dirty="0"/>
              <a:t>veya müteakip hesap dönemleri brüt satış hasılatı 10 Milyon TL ve üzeri olan mükellefler</a:t>
            </a:r>
            <a:r>
              <a:rPr lang="tr-TR" sz="2400" dirty="0" smtClean="0"/>
              <a:t>.</a:t>
            </a:r>
          </a:p>
          <a:p>
            <a:r>
              <a:rPr lang="tr-TR" sz="2400" b="1" dirty="0" smtClean="0"/>
              <a:t> </a:t>
            </a:r>
            <a:r>
              <a:rPr lang="tr-TR" sz="2400" dirty="0" smtClean="0"/>
              <a:t>İnternetten </a:t>
            </a:r>
            <a:r>
              <a:rPr lang="tr-TR" sz="2400" dirty="0"/>
              <a:t>satış yapanlar için 2014 yılı satışları 5 Milyon TL ve üzeri </a:t>
            </a:r>
            <a:r>
              <a:rPr lang="tr-TR" sz="2400" dirty="0" smtClean="0"/>
              <a:t>olanlar</a:t>
            </a:r>
          </a:p>
          <a:p>
            <a:r>
              <a:rPr lang="tr-TR" sz="2400" dirty="0" smtClean="0"/>
              <a:t> İnternet </a:t>
            </a:r>
            <a:r>
              <a:rPr lang="tr-TR" sz="2400" dirty="0"/>
              <a:t>üzerinden yaptıkları satışlarda münhasıran bilet, sigorta poliçesi vb. belgeleri düzenleyenler e-arşiv zorunluluğu kapsamı dışındadır.</a:t>
            </a:r>
          </a:p>
          <a:p>
            <a:r>
              <a:rPr lang="tr-TR" sz="2400" dirty="0" smtClean="0"/>
              <a:t>6/6/2002 </a:t>
            </a:r>
            <a:r>
              <a:rPr lang="tr-TR" sz="2400" dirty="0"/>
              <a:t>tarihli ve 4760 sayılı Özel Tüketim Vergisi Kanununa ekli I sayılı listedeki (petrol ve petrol Ürünleri)  malların imali, ithali, teslimi vb. faaliyetleri nedeniyle Enerji Piyasası Düzenleme Kurumu (EPDK</a:t>
            </a:r>
            <a:r>
              <a:rPr lang="tr-TR" sz="2400" dirty="0" smtClean="0"/>
              <a:t>)’den </a:t>
            </a:r>
            <a:r>
              <a:rPr lang="tr-TR" sz="2400" dirty="0"/>
              <a:t>lisans alan mükellefler. Bayilik lisansı olanlar, münhasıran bu lisansa sahip olmaları nedeniyle bu bent kapsamında değerlendirilmeyecektir.</a:t>
            </a:r>
          </a:p>
          <a:p>
            <a:r>
              <a:rPr lang="tr-TR" sz="2400" dirty="0" smtClean="0"/>
              <a:t>Özel </a:t>
            </a:r>
            <a:r>
              <a:rPr lang="tr-TR" sz="2400" dirty="0"/>
              <a:t>Tüketim Vergisi Kanununa ekli III sayılı listedeki (</a:t>
            </a:r>
            <a:r>
              <a:rPr lang="tr-TR" sz="2400" dirty="0" err="1" smtClean="0"/>
              <a:t>Alkolllü</a:t>
            </a:r>
            <a:r>
              <a:rPr lang="tr-TR" sz="2400" dirty="0" smtClean="0"/>
              <a:t> </a:t>
            </a:r>
            <a:r>
              <a:rPr lang="tr-TR" sz="2400" dirty="0"/>
              <a:t>ve gazlı içecekler ile Tütün </a:t>
            </a:r>
            <a:r>
              <a:rPr lang="tr-TR" sz="2400" dirty="0" smtClean="0"/>
              <a:t>mamulleri</a:t>
            </a:r>
            <a:r>
              <a:rPr lang="tr-TR" sz="2400" dirty="0"/>
              <a:t>) malları imal, inşa ve ithal eden mükellefler.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81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84">
        <p:fade/>
      </p:transition>
    </mc:Choice>
    <mc:Fallback xmlns="">
      <p:transition spd="med" advClick="0" advTm="3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5932"/>
          </a:xfrm>
        </p:spPr>
        <p:txBody>
          <a:bodyPr>
            <a:normAutofit fontScale="90000"/>
          </a:bodyPr>
          <a:lstStyle/>
          <a:p>
            <a:r>
              <a:rPr lang="tr-TR" b="1" u="sng" dirty="0" smtClean="0"/>
              <a:t>E-Fatura </a:t>
            </a:r>
            <a:r>
              <a:rPr lang="tr-TR" b="1" u="sng" dirty="0"/>
              <a:t>ve </a:t>
            </a:r>
            <a:r>
              <a:rPr lang="tr-TR" b="1" u="sng" dirty="0" smtClean="0"/>
              <a:t>E-</a:t>
            </a:r>
            <a:r>
              <a:rPr lang="tr-TR" b="1" u="sng" dirty="0" err="1" smtClean="0"/>
              <a:t>Defter’e</a:t>
            </a:r>
            <a:r>
              <a:rPr lang="tr-TR" b="1" u="sng" dirty="0" smtClean="0"/>
              <a:t> Geçiş </a:t>
            </a:r>
            <a:r>
              <a:rPr lang="tr-TR" b="1" u="sng" dirty="0"/>
              <a:t>Süreleri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5053" y="1337911"/>
            <a:ext cx="9579559" cy="5082139"/>
          </a:xfrm>
        </p:spPr>
        <p:txBody>
          <a:bodyPr>
            <a:normAutofit lnSpcReduction="10000"/>
          </a:bodyPr>
          <a:lstStyle/>
          <a:p>
            <a:r>
              <a:rPr lang="tr-TR" sz="2000" dirty="0"/>
              <a:t>2014 yılı brüt satış hasılatı 10 Milyon </a:t>
            </a:r>
            <a:r>
              <a:rPr lang="tr-TR" sz="2000" dirty="0" smtClean="0"/>
              <a:t>TL ve </a:t>
            </a:r>
            <a:r>
              <a:rPr lang="tr-TR" sz="2000" dirty="0"/>
              <a:t>üzeri </a:t>
            </a:r>
            <a:r>
              <a:rPr lang="tr-TR" sz="2000" dirty="0" smtClean="0"/>
              <a:t>olan  </a:t>
            </a:r>
            <a:r>
              <a:rPr lang="tr-TR" sz="2000" b="1" dirty="0" smtClean="0"/>
              <a:t>01.01.2016 </a:t>
            </a:r>
            <a:r>
              <a:rPr lang="tr-TR" sz="2000" dirty="0" smtClean="0"/>
              <a:t> </a:t>
            </a:r>
            <a:r>
              <a:rPr lang="tr-TR" sz="2000" dirty="0"/>
              <a:t>tarihine kadar</a:t>
            </a:r>
          </a:p>
          <a:p>
            <a:r>
              <a:rPr lang="tr-TR" sz="2000" dirty="0"/>
              <a:t>421 Sıra Numaralı Vergi Usul Kanunu Genel Tebliğinin yayımından (14.12.2012</a:t>
            </a:r>
            <a:r>
              <a:rPr lang="tr-TR" sz="2000" dirty="0" smtClean="0"/>
              <a:t>) sonra </a:t>
            </a:r>
            <a:r>
              <a:rPr lang="tr-TR" sz="2000" dirty="0"/>
              <a:t>lisans alanlar ile ÖTV Kanununa ekli III Sayılı Listedeki malları imal, ithal ve inşa edenler	</a:t>
            </a:r>
            <a:r>
              <a:rPr lang="tr-TR" sz="2000" b="1" dirty="0"/>
              <a:t>01.01.2016</a:t>
            </a:r>
            <a:r>
              <a:rPr lang="tr-TR" sz="2000" dirty="0"/>
              <a:t> tarihine kadar</a:t>
            </a:r>
          </a:p>
          <a:p>
            <a:r>
              <a:rPr lang="tr-TR" sz="2000" dirty="0"/>
              <a:t>Tebliğin yayım tarihinden sonra kapsamdaki mükelleflere ve 2014 yılını izleyen yıllarda (2014 ve sonrası) brüt satış hasılatı 10 Milyon </a:t>
            </a:r>
            <a:r>
              <a:rPr lang="tr-TR" sz="2000" dirty="0" smtClean="0"/>
              <a:t>TL ve </a:t>
            </a:r>
            <a:r>
              <a:rPr lang="tr-TR" sz="2000" dirty="0"/>
              <a:t>üzeri olan mükelleflere lisans aldıkları, mükellefiyet tesis ettikleri veya 10 Milyon TL brüt satış hasılatına ulaştıkları </a:t>
            </a:r>
            <a:r>
              <a:rPr lang="tr-TR" sz="2000" dirty="0" smtClean="0"/>
              <a:t>tarihi </a:t>
            </a:r>
            <a:r>
              <a:rPr lang="tr-TR" sz="2000" b="1" dirty="0" smtClean="0"/>
              <a:t>İzleyen </a:t>
            </a:r>
            <a:r>
              <a:rPr lang="tr-TR" sz="2000" b="1" dirty="0"/>
              <a:t>yılın başından itibaren</a:t>
            </a:r>
          </a:p>
          <a:p>
            <a:r>
              <a:rPr lang="tr-TR" sz="2000" u="sng" dirty="0"/>
              <a:t>Tebliğ kapsamındaki mükellefler 1 Ekim tarihine kadar şartları (10 Milyon </a:t>
            </a:r>
            <a:r>
              <a:rPr lang="tr-TR" sz="2000" u="sng" dirty="0" smtClean="0"/>
              <a:t>TL ciroyu </a:t>
            </a:r>
            <a:r>
              <a:rPr lang="tr-TR" sz="2000" u="sng" dirty="0"/>
              <a:t>aşma) taşıması halinde izleyen takvim yılının başından itibaren	01.01.2016</a:t>
            </a:r>
          </a:p>
          <a:p>
            <a:r>
              <a:rPr lang="tr-TR" sz="2000" dirty="0"/>
              <a:t>Tebliğ kapsamındaki mükellefler 1 Ekim tarihinden sonra şartları (10 Milyon </a:t>
            </a:r>
            <a:r>
              <a:rPr lang="tr-TR" sz="2000" dirty="0" smtClean="0"/>
              <a:t>TL ciroyu </a:t>
            </a:r>
            <a:r>
              <a:rPr lang="tr-TR" sz="2000" dirty="0"/>
              <a:t>aşma ) taşıması halinde izleyen ikinci takvim yılının başından itibaren	01.01.2017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519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96">
        <p:fade/>
      </p:transition>
    </mc:Choice>
    <mc:Fallback xmlns="">
      <p:transition spd="med" advClick="0" advTm="39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/>
              <a:t>E-fatura ve E-deftere geçecek olanların yapması 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0792" y="2133599"/>
            <a:ext cx="10337532" cy="4605867"/>
          </a:xfrm>
        </p:spPr>
        <p:txBody>
          <a:bodyPr/>
          <a:lstStyle/>
          <a:p>
            <a:r>
              <a:rPr lang="tr-TR" sz="2400" u="sng" dirty="0"/>
              <a:t>www.efatura.gov.tr</a:t>
            </a:r>
            <a:r>
              <a:rPr lang="tr-TR" sz="2400" dirty="0"/>
              <a:t> adresindeki e-Fatura başvuru bağlantısına tıklayarak gerekli formları doldurup onaylamaları gerekmektedir.</a:t>
            </a:r>
          </a:p>
          <a:p>
            <a:r>
              <a:rPr lang="tr-TR" sz="2400" dirty="0"/>
              <a:t>e-Fatura ve e-Defter uygulamasında kullanılacak olan “</a:t>
            </a:r>
            <a:r>
              <a:rPr lang="tr-TR" sz="2400" i="1" dirty="0"/>
              <a:t>Mali Mühür Sertifikasına”</a:t>
            </a:r>
            <a:r>
              <a:rPr lang="tr-TR" sz="2400" dirty="0"/>
              <a:t> başvurmak için, </a:t>
            </a:r>
            <a:r>
              <a:rPr lang="tr-TR" sz="2400" u="sng" dirty="0"/>
              <a:t>www.efatura.gov.tr</a:t>
            </a:r>
            <a:r>
              <a:rPr lang="tr-TR" sz="2400" dirty="0"/>
              <a:t> adresinden başvuru bağlantısına ya da </a:t>
            </a:r>
            <a:r>
              <a:rPr lang="tr-TR" sz="2400" u="sng" dirty="0"/>
              <a:t>mportal.kamusm.gov.tr/</a:t>
            </a:r>
            <a:r>
              <a:rPr lang="tr-TR" sz="2400" u="sng" dirty="0" err="1"/>
              <a:t>bp</a:t>
            </a:r>
            <a:r>
              <a:rPr lang="tr-TR" sz="2400" u="sng" dirty="0"/>
              <a:t>/</a:t>
            </a:r>
            <a:r>
              <a:rPr lang="tr-TR" sz="2400" u="sng" dirty="0" err="1"/>
              <a:t>edf.go</a:t>
            </a:r>
            <a:r>
              <a:rPr lang="tr-TR" sz="2400" u="sng" dirty="0"/>
              <a:t> </a:t>
            </a:r>
            <a:r>
              <a:rPr lang="tr-TR" sz="2400" dirty="0"/>
              <a:t>adresine tıklanır. Açılan sayfada ilgili alanlar doldurularak başvuru gerçekleştirilir. Bu adres üzerinden sadece Mali Mühür Sertifikası için başvurulabilir</a:t>
            </a:r>
            <a:r>
              <a:rPr lang="tr-TR" sz="2400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83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84">
        <p:fade/>
      </p:transition>
    </mc:Choice>
    <mc:Fallback xmlns="">
      <p:transition spd="med" advClick="0" advTm="1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Mali </a:t>
            </a:r>
            <a:r>
              <a:rPr lang="tr-TR" b="1" dirty="0"/>
              <a:t>Mühür Alındıktan Sonra (e fatura başvurusu kabul edildikten sonra) aşağıdaki işlemler yapılmalıdır.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800" dirty="0" smtClean="0"/>
              <a:t>e-Fatura </a:t>
            </a:r>
            <a:r>
              <a:rPr lang="tr-TR" sz="2800" dirty="0"/>
              <a:t>için; https://portal.efatura.gov.tr/efaturabasvuru/</a:t>
            </a:r>
          </a:p>
          <a:p>
            <a:r>
              <a:rPr lang="tr-TR" sz="2800" dirty="0" smtClean="0"/>
              <a:t>e-Defter </a:t>
            </a:r>
            <a:r>
              <a:rPr lang="tr-TR" sz="2800" dirty="0"/>
              <a:t>için; </a:t>
            </a:r>
            <a:r>
              <a:rPr lang="tr-TR" sz="2800" dirty="0">
                <a:hlinkClick r:id="rId3"/>
              </a:rPr>
              <a:t>https://uyg.edefter.gov.tr/edefterbasvuru</a:t>
            </a:r>
            <a:r>
              <a:rPr lang="tr-TR" sz="2800" dirty="0" smtClean="0">
                <a:hlinkClick r:id="rId3"/>
              </a:rPr>
              <a:t>/</a:t>
            </a:r>
            <a:endParaRPr lang="tr-TR" sz="2800" dirty="0" smtClean="0"/>
          </a:p>
          <a:p>
            <a:r>
              <a:rPr lang="tr-TR" sz="2800" dirty="0"/>
              <a:t>Başvuru için </a:t>
            </a:r>
            <a:r>
              <a:rPr lang="tr-TR" sz="2800" dirty="0" smtClean="0"/>
              <a:t>TÜBİTAK - </a:t>
            </a:r>
            <a:r>
              <a:rPr lang="tr-TR" sz="2800" dirty="0" err="1" smtClean="0"/>
              <a:t>KamuSM</a:t>
            </a:r>
            <a:r>
              <a:rPr lang="tr-TR" sz="2800" dirty="0" smtClean="0"/>
              <a:t> </a:t>
            </a:r>
            <a:r>
              <a:rPr lang="tr-TR" sz="2800" dirty="0"/>
              <a:t>tarafından üretilen mali mühür sertifikası ve şifresi kullanıcıya teslim edilmiş olmalıdır. Aksi takdirde bu adreslerden mali mühürle başvuru yapılamayacaktır.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668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7">
        <p:fade/>
      </p:transition>
    </mc:Choice>
    <mc:Fallback xmlns="">
      <p:transition spd="med" advClick="0" advTm="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34126" y="158443"/>
            <a:ext cx="8911687" cy="1280890"/>
          </a:xfrm>
        </p:spPr>
        <p:txBody>
          <a:bodyPr/>
          <a:lstStyle/>
          <a:p>
            <a:r>
              <a:rPr lang="tr-TR" b="1" u="sng" dirty="0" smtClean="0"/>
              <a:t>E </a:t>
            </a:r>
            <a:r>
              <a:rPr lang="tr-TR" b="1" u="sng" dirty="0"/>
              <a:t>fatura ve E defter Verilerinin Güvenli Şekilde </a:t>
            </a:r>
            <a:r>
              <a:rPr lang="tr-TR" b="1" u="sng" dirty="0" smtClean="0"/>
              <a:t>Saklanması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108658"/>
              </p:ext>
            </p:extLst>
          </p:nvPr>
        </p:nvGraphicFramePr>
        <p:xfrm>
          <a:off x="2144192" y="1637783"/>
          <a:ext cx="8742553" cy="483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3679"/>
                <a:gridCol w="1607127"/>
                <a:gridCol w="1703555"/>
                <a:gridCol w="2298192"/>
              </a:tblGrid>
              <a:tr h="791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796" marR="73796" marT="36898" marB="3689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effectLst/>
                        </a:rPr>
                        <a:t>GİB Portal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effectLst/>
                        </a:rPr>
                        <a:t>Entegrasyon (firmaların kendi bilgi sistemlerini kurmaları)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effectLst/>
                        </a:rPr>
                        <a:t>Özel Entegrasyon </a:t>
                      </a:r>
                      <a:endParaRPr lang="tr-TR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kern="1200" dirty="0">
                          <a:effectLst/>
                        </a:rPr>
                        <a:t>(Dışarıdan yetki almış bir firmadan yaralanma)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Aylık E-Fatura Sayısı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&lt;3000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Sınır Yok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Sınır Yok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Bilgi İşlem Yapısı Yeterli mi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+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Arşivleme Lokasyonu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Firma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Firma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Özel </a:t>
                      </a:r>
                      <a:r>
                        <a:rPr lang="tr-TR" sz="1800" kern="1200" dirty="0" err="1">
                          <a:effectLst/>
                        </a:rPr>
                        <a:t>Entegratör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Arşiv Saklama Sorumluluğu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GİB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Firma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Özel </a:t>
                      </a:r>
                      <a:r>
                        <a:rPr lang="tr-TR" sz="1800" kern="1200" dirty="0" err="1">
                          <a:effectLst/>
                        </a:rPr>
                        <a:t>Entegratör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Maliyet Gereksinimi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Ücretsiz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HW+SW Yatırımı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Giriş + Fatura Başına Ücret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536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Uygulama Esnekliği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+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Uygulama Sorumluluğu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GİB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>
                          <a:effectLst/>
                        </a:rPr>
                        <a:t>Firma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effectLst/>
                        </a:rPr>
                        <a:t>Özel </a:t>
                      </a:r>
                      <a:r>
                        <a:rPr lang="tr-TR" sz="1800" kern="1200" dirty="0" err="1">
                          <a:effectLst/>
                        </a:rPr>
                        <a:t>Entegratör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796" marR="73796" marT="36898" marB="3689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66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19">
        <p:fade/>
      </p:transition>
    </mc:Choice>
    <mc:Fallback xmlns="">
      <p:transition spd="med" advClick="0" advTm="31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E-fatura Kullanıcı Sayıları ile </a:t>
            </a:r>
            <a:r>
              <a:rPr lang="tr-TR" dirty="0" err="1" smtClean="0"/>
              <a:t>Entegratörlük</a:t>
            </a:r>
            <a:r>
              <a:rPr lang="tr-TR" dirty="0" smtClean="0"/>
              <a:t> hizmeti verecek kurumlar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294857" y="4756971"/>
            <a:ext cx="2901948" cy="1609483"/>
          </a:xfrm>
          <a:prstGeom prst="rect">
            <a:avLst/>
          </a:prstGeom>
        </p:spPr>
      </p:pic>
      <p:graphicFrame>
        <p:nvGraphicFramePr>
          <p:cNvPr id="5" name="İçerik Yer Tutucusu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0097658"/>
              </p:ext>
            </p:extLst>
          </p:nvPr>
        </p:nvGraphicFramePr>
        <p:xfrm>
          <a:off x="2684730" y="1972733"/>
          <a:ext cx="4313237" cy="2648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5" imgW="5072312" imgH="2981202" progId="Excel.Sheet.8">
                  <p:embed/>
                </p:oleObj>
              </mc:Choice>
              <mc:Fallback>
                <p:oleObj r:id="rId5" imgW="5072312" imgH="298120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730" y="1972733"/>
                        <a:ext cx="4313237" cy="26487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ikdörtgen 6"/>
          <p:cNvSpPr/>
          <p:nvPr/>
        </p:nvSpPr>
        <p:spPr>
          <a:xfrm>
            <a:off x="7543799" y="2286001"/>
            <a:ext cx="41994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b="1" dirty="0">
                <a:latin typeface="Calibri" pitchFamily="34" charset="0"/>
              </a:rPr>
              <a:t>Özel </a:t>
            </a:r>
            <a:r>
              <a:rPr lang="tr-TR" b="1" dirty="0" err="1">
                <a:latin typeface="Calibri" pitchFamily="34" charset="0"/>
              </a:rPr>
              <a:t>Entegratörlük</a:t>
            </a:r>
            <a:r>
              <a:rPr lang="tr-TR" b="1" dirty="0">
                <a:latin typeface="Calibri" pitchFamily="34" charset="0"/>
              </a:rPr>
              <a:t> Hizmeti Verme İzni </a:t>
            </a:r>
            <a:r>
              <a:rPr lang="tr-TR" b="1" dirty="0" smtClean="0">
                <a:latin typeface="Calibri" pitchFamily="34" charset="0"/>
              </a:rPr>
              <a:t>Alan Kurum </a:t>
            </a:r>
            <a:r>
              <a:rPr lang="tr-TR" b="1" dirty="0">
                <a:latin typeface="Calibri" pitchFamily="34" charset="0"/>
              </a:rPr>
              <a:t>Sayısı : </a:t>
            </a:r>
            <a:r>
              <a:rPr lang="tr-TR" b="1" dirty="0" smtClean="0">
                <a:solidFill>
                  <a:srgbClr val="C00000"/>
                </a:solidFill>
                <a:latin typeface="Calibri" pitchFamily="34" charset="0"/>
              </a:rPr>
              <a:t>46</a:t>
            </a:r>
          </a:p>
          <a:p>
            <a:pPr>
              <a:defRPr/>
            </a:pPr>
            <a:endParaRPr lang="tr-TR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tr-TR" b="1" dirty="0">
                <a:latin typeface="Calibri" pitchFamily="34" charset="0"/>
              </a:rPr>
              <a:t>Saklama Hizmeti Verme İzni Alan Kurum Sayısı : </a:t>
            </a:r>
            <a:r>
              <a:rPr lang="tr-TR" b="1" dirty="0">
                <a:solidFill>
                  <a:srgbClr val="C00000"/>
                </a:solidFill>
                <a:latin typeface="Calibri" pitchFamily="34" charset="0"/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0273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780">
        <p:fade/>
      </p:transition>
    </mc:Choice>
    <mc:Fallback xmlns="">
      <p:transition spd="med" advClick="0" advTm="178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E-fatura ve E-Defter Hizmetini Kimden Almalıyım. Nerede Nasıl Saklamalıyım.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2133" y="1981200"/>
            <a:ext cx="9252479" cy="433642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E-fatura ve E-Defter kağıt ortamında saklanmasının mümkün olmadığı gibi herhangi bir bilgisayar ortamında da saklanması mümkün değildir.</a:t>
            </a:r>
          </a:p>
          <a:p>
            <a:r>
              <a:rPr lang="tr-TR" sz="2400" dirty="0" smtClean="0"/>
              <a:t>Sadece Bakanlıktan izin alan kuruluşlar nezdinde saklanmalıdır.</a:t>
            </a:r>
          </a:p>
          <a:p>
            <a:r>
              <a:rPr lang="tr-TR" sz="2400" dirty="0" err="1" smtClean="0"/>
              <a:t>Eta</a:t>
            </a:r>
            <a:r>
              <a:rPr lang="tr-TR" sz="2400" dirty="0" smtClean="0"/>
              <a:t>, Logo, Luca, </a:t>
            </a:r>
            <a:r>
              <a:rPr lang="tr-TR" sz="2400" dirty="0" err="1" smtClean="0"/>
              <a:t>Netsis</a:t>
            </a:r>
            <a:r>
              <a:rPr lang="tr-TR" sz="2400" dirty="0" smtClean="0"/>
              <a:t> gibi muhasebe programı hizmeti veren kurumlardan</a:t>
            </a:r>
          </a:p>
          <a:p>
            <a:r>
              <a:rPr lang="tr-TR" sz="2400" dirty="0" smtClean="0"/>
              <a:t>İNG, Finansbank gibi Bankalardan</a:t>
            </a:r>
          </a:p>
          <a:p>
            <a:r>
              <a:rPr lang="tr-TR" sz="2400" dirty="0" err="1" smtClean="0"/>
              <a:t>Türkkep</a:t>
            </a:r>
            <a:r>
              <a:rPr lang="tr-TR" sz="2400" dirty="0" smtClean="0"/>
              <a:t>, </a:t>
            </a:r>
            <a:r>
              <a:rPr lang="tr-TR" sz="2400" dirty="0" err="1" smtClean="0"/>
              <a:t>İnter</a:t>
            </a:r>
            <a:r>
              <a:rPr lang="tr-TR" sz="2400" dirty="0" smtClean="0"/>
              <a:t> gibi saklama kuruluşları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26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E-Fatura Çeşitleri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9001" y="1396999"/>
            <a:ext cx="9812866" cy="4919133"/>
          </a:xfrm>
        </p:spPr>
        <p:txBody>
          <a:bodyPr>
            <a:normAutofit fontScale="92500"/>
          </a:bodyPr>
          <a:lstStyle/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 smtClean="0">
                <a:solidFill>
                  <a:schemeClr val="tx1"/>
                </a:solidFill>
              </a:rPr>
              <a:t>E-Fatura ve E-arşiv Fatura olmak üzere ikiye ayrılır</a:t>
            </a:r>
          </a:p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 err="1" smtClean="0">
                <a:solidFill>
                  <a:srgbClr val="C00000"/>
                </a:solidFill>
              </a:rPr>
              <a:t>E-Fatura:</a:t>
            </a:r>
            <a:r>
              <a:rPr lang="tr-TR" sz="2800" b="1" i="1" dirty="0" err="1" smtClean="0">
                <a:solidFill>
                  <a:schemeClr val="tx1"/>
                </a:solidFill>
              </a:rPr>
              <a:t>E-Fatura</a:t>
            </a:r>
            <a:r>
              <a:rPr lang="tr-TR" sz="2800" b="1" i="1" dirty="0" smtClean="0">
                <a:solidFill>
                  <a:schemeClr val="tx1"/>
                </a:solidFill>
              </a:rPr>
              <a:t> mükelleflerine düzenlenen e-faturadır.</a:t>
            </a:r>
          </a:p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 smtClean="0">
                <a:solidFill>
                  <a:srgbClr val="C00000"/>
                </a:solidFill>
              </a:rPr>
              <a:t>E-Arşiv </a:t>
            </a:r>
            <a:r>
              <a:rPr lang="tr-TR" sz="2800" b="1" i="1" dirty="0" err="1" smtClean="0">
                <a:solidFill>
                  <a:srgbClr val="C00000"/>
                </a:solidFill>
              </a:rPr>
              <a:t>Fatura:</a:t>
            </a:r>
            <a:r>
              <a:rPr lang="tr-TR" sz="2800" b="1" i="1" dirty="0" err="1" smtClean="0">
                <a:solidFill>
                  <a:schemeClr val="tx1"/>
                </a:solidFill>
              </a:rPr>
              <a:t>E-fatura</a:t>
            </a:r>
            <a:r>
              <a:rPr lang="tr-TR" sz="2800" b="1" i="1" dirty="0" smtClean="0">
                <a:solidFill>
                  <a:schemeClr val="tx1"/>
                </a:solidFill>
              </a:rPr>
              <a:t> mükellefi olmayanlara da düzenlenen E-faturaya denir.</a:t>
            </a:r>
          </a:p>
          <a:p>
            <a:pPr marL="0" indent="0" algn="just" defTabSz="914269" eaLnBrk="0" hangingPunct="0">
              <a:spcBef>
                <a:spcPts val="0"/>
              </a:spcBef>
              <a:buNone/>
              <a:defRPr/>
            </a:pPr>
            <a:endParaRPr lang="tr-TR" sz="2800" b="1" i="1" dirty="0" smtClean="0">
              <a:solidFill>
                <a:schemeClr val="tx1"/>
              </a:solidFill>
            </a:endParaRPr>
          </a:p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 smtClean="0">
                <a:solidFill>
                  <a:srgbClr val="C00000"/>
                </a:solidFill>
              </a:rPr>
              <a:t>E-Fatura da düzenlenirken iki şekilde düzenlenmektedir.</a:t>
            </a:r>
          </a:p>
          <a:p>
            <a:pPr marL="0" indent="0" algn="just" defTabSz="914269" eaLnBrk="0" hangingPunct="0">
              <a:spcBef>
                <a:spcPts val="0"/>
              </a:spcBef>
              <a:buNone/>
              <a:defRPr/>
            </a:pPr>
            <a:endParaRPr lang="tr-TR" sz="2800" b="1" i="1" dirty="0" smtClean="0">
              <a:solidFill>
                <a:schemeClr val="tx1"/>
              </a:solidFill>
            </a:endParaRPr>
          </a:p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 smtClean="0">
                <a:solidFill>
                  <a:srgbClr val="C00000"/>
                </a:solidFill>
              </a:rPr>
              <a:t>Ticari </a:t>
            </a:r>
            <a:r>
              <a:rPr lang="tr-TR" sz="2800" b="1" i="1" dirty="0" err="1" smtClean="0">
                <a:solidFill>
                  <a:srgbClr val="C00000"/>
                </a:solidFill>
              </a:rPr>
              <a:t>Fatura:</a:t>
            </a:r>
            <a:r>
              <a:rPr lang="tr-TR" sz="2800" b="1" dirty="0" err="1" smtClean="0"/>
              <a:t>Sistem</a:t>
            </a:r>
            <a:r>
              <a:rPr lang="tr-TR" sz="2800" b="1" dirty="0" smtClean="0"/>
              <a:t> </a:t>
            </a:r>
            <a:r>
              <a:rPr lang="tr-TR" sz="2800" b="1" dirty="0"/>
              <a:t>üzerinden </a:t>
            </a:r>
            <a:r>
              <a:rPr lang="tr-TR" sz="2800" b="1" dirty="0" err="1"/>
              <a:t>Red</a:t>
            </a:r>
            <a:r>
              <a:rPr lang="tr-TR" sz="2800" b="1" dirty="0"/>
              <a:t>, Kabul, İade yanıtları </a:t>
            </a:r>
            <a:r>
              <a:rPr lang="tr-TR" sz="2800" b="1" dirty="0" smtClean="0"/>
              <a:t>gönderilebilmektedir.</a:t>
            </a:r>
          </a:p>
          <a:p>
            <a:pPr algn="just" defTabSz="914269" eaLnBrk="0" hangingPunct="0">
              <a:spcBef>
                <a:spcPts val="0"/>
              </a:spcBef>
              <a:defRPr/>
            </a:pPr>
            <a:r>
              <a:rPr lang="tr-TR" sz="2800" b="1" i="1" dirty="0">
                <a:solidFill>
                  <a:srgbClr val="C00000"/>
                </a:solidFill>
              </a:rPr>
              <a:t>Temel Fatura </a:t>
            </a:r>
            <a:r>
              <a:rPr lang="tr-TR" sz="2800" b="1" i="1" dirty="0" smtClean="0">
                <a:solidFill>
                  <a:srgbClr val="C00000"/>
                </a:solidFill>
              </a:rPr>
              <a:t>:</a:t>
            </a:r>
            <a:r>
              <a:rPr lang="tr-TR" sz="2800" b="1" dirty="0"/>
              <a:t> Yapı itibariyle kağıt fatura gibidir. Faturaya itiraz, kağıt faturada olduğu gibidir.</a:t>
            </a:r>
          </a:p>
          <a:p>
            <a:pPr marL="0" indent="0" algn="just" defTabSz="914269" eaLnBrk="0" hangingPunct="0">
              <a:spcBef>
                <a:spcPts val="0"/>
              </a:spcBef>
              <a:buNone/>
              <a:defRPr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035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534</TotalTime>
  <Words>751</Words>
  <Application>Microsoft Office PowerPoint</Application>
  <PresentationFormat>Geniş ekran</PresentationFormat>
  <Paragraphs>118</Paragraphs>
  <Slides>16</Slides>
  <Notes>5</Notes>
  <HiddenSlides>1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Duman</vt:lpstr>
      <vt:lpstr>Microsoft Excel 97-2003 Çalışma Sayfası</vt:lpstr>
      <vt:lpstr>E-FATURA E-DEFTER  UYGULAMA EĞİTİMİ    Tunahan SOYLU Yeminli Mali Müşavir  </vt:lpstr>
      <vt:lpstr>Kimler E-Fatura ve E-Defter Kullanmak Zorundadırlar?  </vt:lpstr>
      <vt:lpstr>E-Fatura ve E-Defter’e Geçiş Süreleri </vt:lpstr>
      <vt:lpstr>E-fatura ve E-deftere geçecek olanların yapması gerekenler</vt:lpstr>
      <vt:lpstr>Mali Mühür Alındıktan Sonra (e fatura başvurusu kabul edildikten sonra) aşağıdaki işlemler yapılmalıdır. </vt:lpstr>
      <vt:lpstr>E fatura ve E defter Verilerinin Güvenli Şekilde Saklanması</vt:lpstr>
      <vt:lpstr>E-fatura Kullanıcı Sayıları ile Entegratörlük hizmeti verecek kurumlar</vt:lpstr>
      <vt:lpstr>E-fatura ve E-Defter Hizmetini Kimden Almalıyım. Nerede Nasıl Saklamalıyım.</vt:lpstr>
      <vt:lpstr>E-Fatura Çeşitleri</vt:lpstr>
      <vt:lpstr>E-fatura uygulamasında geriye dönük fatura düzenlenebilir mi? </vt:lpstr>
      <vt:lpstr>E-Faturada İrsaliye Uygulaması</vt:lpstr>
      <vt:lpstr>E-DEFTER UYGULAMASI</vt:lpstr>
      <vt:lpstr>KİMLER E-DEFTER TUTABİLİR</vt:lpstr>
      <vt:lpstr>Hangi defterler Elektronik olarak tutulmalıdır. </vt:lpstr>
      <vt:lpstr>Muhafaza ve ibraz</vt:lpstr>
      <vt:lpstr>E-DEFTERLERİN AÇILIŞ VE KAPANIŞ ONAYI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E-FATURA E-DEFTER UYGULAMASI</dc:title>
  <dc:creator>TUNAHAN SOYLU</dc:creator>
  <cp:lastModifiedBy>TUNAHAN SOYLU</cp:lastModifiedBy>
  <cp:revision>33</cp:revision>
  <dcterms:created xsi:type="dcterms:W3CDTF">2015-11-06T17:21:16Z</dcterms:created>
  <dcterms:modified xsi:type="dcterms:W3CDTF">2015-11-12T13:01:07Z</dcterms:modified>
</cp:coreProperties>
</file>