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EE3C34-AF7C-4EDA-B517-E8C89E259142}" type="datetimeFigureOut">
              <a:rPr lang="tr-TR" smtClean="0"/>
              <a:t>30.5.2020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B2579-BABA-481E-B2E9-DBF12C091C0B}" type="slidenum">
              <a:rPr lang="tr-TR" smtClean="0"/>
              <a:t>‹#›</a:t>
            </a:fld>
            <a:endParaRPr lang="tr-TR"/>
          </a:p>
        </p:txBody>
      </p:sp>
    </p:spTree>
    <p:extLst>
      <p:ext uri="{BB962C8B-B14F-4D97-AF65-F5344CB8AC3E}">
        <p14:creationId xmlns:p14="http://schemas.microsoft.com/office/powerpoint/2010/main" val="2302256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1BE7CF-A398-48F7-871F-F1216DB066B2}" type="slidenum">
              <a:rPr lang="tr-TR" smtClean="0"/>
              <a:t>4</a:t>
            </a:fld>
            <a:endParaRPr lang="tr-TR"/>
          </a:p>
        </p:txBody>
      </p:sp>
    </p:spTree>
    <p:extLst>
      <p:ext uri="{BB962C8B-B14F-4D97-AF65-F5344CB8AC3E}">
        <p14:creationId xmlns:p14="http://schemas.microsoft.com/office/powerpoint/2010/main" val="387050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63989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2558268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52CA93-9231-49B1-85C2-FB0CAEAEF3A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5012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31DEFD19-C38D-46EB-9E1E-D677CF942582}"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1461139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31DEFD19-C38D-46EB-9E1E-D677CF942582}"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52CA93-9231-49B1-85C2-FB0CAEAEF3A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327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31DEFD19-C38D-46EB-9E1E-D677CF942582}"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775097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693741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311515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2645328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1DEFD19-C38D-46EB-9E1E-D677CF942582}"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216962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1DEFD19-C38D-46EB-9E1E-D677CF942582}"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208248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1DEFD19-C38D-46EB-9E1E-D677CF942582}" type="datetimeFigureOut">
              <a:rPr lang="tr-TR" smtClean="0"/>
              <a:t>30.5.2020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269020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1DEFD19-C38D-46EB-9E1E-D677CF942582}"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120678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EFD19-C38D-46EB-9E1E-D677CF942582}" type="datetimeFigureOut">
              <a:rPr lang="tr-TR" smtClean="0"/>
              <a:t>30.5.2020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369525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1DEFD19-C38D-46EB-9E1E-D677CF942582}"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133665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1DEFD19-C38D-46EB-9E1E-D677CF942582}"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52CA93-9231-49B1-85C2-FB0CAEAEF3A1}" type="slidenum">
              <a:rPr lang="tr-TR" smtClean="0"/>
              <a:t>‹#›</a:t>
            </a:fld>
            <a:endParaRPr lang="tr-TR"/>
          </a:p>
        </p:txBody>
      </p:sp>
    </p:spTree>
    <p:extLst>
      <p:ext uri="{BB962C8B-B14F-4D97-AF65-F5344CB8AC3E}">
        <p14:creationId xmlns:p14="http://schemas.microsoft.com/office/powerpoint/2010/main" val="310263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1DEFD19-C38D-46EB-9E1E-D677CF942582}" type="datetimeFigureOut">
              <a:rPr lang="tr-TR" smtClean="0"/>
              <a:t>30.5.2020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52CA93-9231-49B1-85C2-FB0CAEAEF3A1}" type="slidenum">
              <a:rPr lang="tr-TR" smtClean="0"/>
              <a:t>‹#›</a:t>
            </a:fld>
            <a:endParaRPr lang="tr-TR"/>
          </a:p>
        </p:txBody>
      </p:sp>
    </p:spTree>
    <p:extLst>
      <p:ext uri="{BB962C8B-B14F-4D97-AF65-F5344CB8AC3E}">
        <p14:creationId xmlns:p14="http://schemas.microsoft.com/office/powerpoint/2010/main" val="36312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tel:212-465-06-1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16531" y="202131"/>
            <a:ext cx="10019897" cy="1626670"/>
          </a:xfrm>
        </p:spPr>
        <p:txBody>
          <a:bodyPr>
            <a:normAutofit fontScale="90000"/>
          </a:bodyPr>
          <a:lstStyle/>
          <a:p>
            <a:pPr algn="ctr"/>
            <a:r>
              <a:rPr lang="tr-TR" b="1" dirty="0" smtClean="0">
                <a:solidFill>
                  <a:srgbClr val="FF0000"/>
                </a:solidFill>
              </a:rPr>
              <a:t>        CORONAVİRÜS  NEDENİYLE </a:t>
            </a:r>
            <a:br>
              <a:rPr lang="tr-TR" b="1" dirty="0" smtClean="0">
                <a:solidFill>
                  <a:srgbClr val="FF0000"/>
                </a:solidFill>
              </a:rPr>
            </a:br>
            <a:r>
              <a:rPr lang="tr-TR" b="1" dirty="0" smtClean="0">
                <a:solidFill>
                  <a:srgbClr val="FF0000"/>
                </a:solidFill>
              </a:rPr>
              <a:t>İLAN EDİLEN MÜCBİR SEBEP</a:t>
            </a:r>
            <a:endParaRPr lang="tr-TR" b="1" dirty="0">
              <a:solidFill>
                <a:srgbClr val="FF0000"/>
              </a:solidFill>
            </a:endParaRPr>
          </a:p>
        </p:txBody>
      </p:sp>
      <p:sp>
        <p:nvSpPr>
          <p:cNvPr id="3" name="Alt Başlık 2"/>
          <p:cNvSpPr>
            <a:spLocks noGrp="1"/>
          </p:cNvSpPr>
          <p:nvPr>
            <p:ph type="subTitle" idx="1"/>
          </p:nvPr>
        </p:nvSpPr>
        <p:spPr>
          <a:xfrm>
            <a:off x="2464067" y="2502567"/>
            <a:ext cx="9194677" cy="4004111"/>
          </a:xfrm>
        </p:spPr>
        <p:txBody>
          <a:bodyPr>
            <a:normAutofit/>
          </a:bodyPr>
          <a:lstStyle/>
          <a:p>
            <a:endParaRPr lang="tr-TR" dirty="0" smtClean="0">
              <a:solidFill>
                <a:schemeClr val="accent1">
                  <a:lumMod val="75000"/>
                </a:schemeClr>
              </a:solidFill>
            </a:endParaRPr>
          </a:p>
          <a:p>
            <a:endParaRPr lang="tr-TR" dirty="0">
              <a:solidFill>
                <a:schemeClr val="accent1">
                  <a:lumMod val="75000"/>
                </a:schemeClr>
              </a:solidFill>
            </a:endParaRPr>
          </a:p>
          <a:p>
            <a:endParaRPr lang="tr-TR" dirty="0" smtClean="0">
              <a:solidFill>
                <a:schemeClr val="accent1">
                  <a:lumMod val="75000"/>
                </a:schemeClr>
              </a:solidFill>
            </a:endParaRPr>
          </a:p>
          <a:p>
            <a:endParaRPr lang="tr-TR" dirty="0" smtClean="0">
              <a:solidFill>
                <a:srgbClr val="002060"/>
              </a:solidFill>
            </a:endParaRPr>
          </a:p>
          <a:p>
            <a:endParaRPr lang="tr-TR" dirty="0" smtClean="0">
              <a:solidFill>
                <a:srgbClr val="002060"/>
              </a:solidFill>
            </a:endParaRPr>
          </a:p>
          <a:p>
            <a:r>
              <a:rPr lang="tr-TR" dirty="0" smtClean="0">
                <a:solidFill>
                  <a:srgbClr val="002060"/>
                </a:solidFill>
              </a:rPr>
              <a:t>Tunahan SOYLU                                          </a:t>
            </a:r>
            <a:r>
              <a:rPr lang="tr-TR" dirty="0" smtClean="0"/>
              <a:t>Dünya </a:t>
            </a:r>
            <a:r>
              <a:rPr lang="tr-TR" dirty="0"/>
              <a:t>Ticaret merkezi B3 Blok K:5 no:217 </a:t>
            </a:r>
            <a:endParaRPr lang="tr-TR" dirty="0" smtClean="0">
              <a:solidFill>
                <a:srgbClr val="002060"/>
              </a:solidFill>
            </a:endParaRPr>
          </a:p>
          <a:p>
            <a:r>
              <a:rPr lang="tr-TR" dirty="0" smtClean="0"/>
              <a:t>E. Vergi Müfettişi                                         Yeşilköy-Bakırköy/İSTANBUL</a:t>
            </a:r>
          </a:p>
          <a:p>
            <a:r>
              <a:rPr lang="tr-TR" dirty="0" smtClean="0"/>
              <a:t>Yeminli Mali Müşavir                                   </a:t>
            </a:r>
            <a:r>
              <a:rPr lang="tr-TR" dirty="0" smtClean="0">
                <a:solidFill>
                  <a:schemeClr val="tx1"/>
                </a:solidFill>
              </a:rPr>
              <a:t> </a:t>
            </a:r>
            <a:r>
              <a:rPr lang="tr-TR" dirty="0" smtClean="0">
                <a:solidFill>
                  <a:schemeClr val="tx1"/>
                </a:solidFill>
                <a:hlinkClick r:id="rId2"/>
              </a:rPr>
              <a:t>Tel:212-465-06-12</a:t>
            </a:r>
            <a:r>
              <a:rPr lang="tr-TR" dirty="0" smtClean="0">
                <a:solidFill>
                  <a:schemeClr val="tx1"/>
                </a:solidFill>
              </a:rPr>
              <a:t> </a:t>
            </a:r>
            <a:r>
              <a:rPr lang="tr-TR" dirty="0" smtClean="0"/>
              <a:t>Cep:0(533)-263-28-83</a:t>
            </a:r>
          </a:p>
          <a:p>
            <a:r>
              <a:rPr lang="tr-TR" dirty="0" smtClean="0"/>
              <a:t>                                                                       tunahansoylu@hotmail.com </a:t>
            </a:r>
          </a:p>
          <a:p>
            <a:r>
              <a:rPr lang="tr-TR" dirty="0" smtClean="0"/>
              <a:t>                                                                       www.paribus.com.tr</a:t>
            </a:r>
            <a:endParaRPr lang="tr-TR" dirty="0"/>
          </a:p>
        </p:txBody>
      </p:sp>
      <p:pic>
        <p:nvPicPr>
          <p:cNvPr id="1026" name="Resim 1" descr="Açıklama: C:\Users\user\AppData\Local\Microsoft\Windows\Temporary Internet Files\Content.Word\Kaşe ve Antetli-02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069" y="2360437"/>
            <a:ext cx="3128210" cy="117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1986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1" y="327260"/>
            <a:ext cx="9858692" cy="981776"/>
          </a:xfrm>
        </p:spPr>
        <p:txBody>
          <a:bodyPr>
            <a:normAutofit fontScale="90000"/>
          </a:bodyPr>
          <a:lstStyle/>
          <a:p>
            <a:r>
              <a:rPr lang="tr-TR" b="1" dirty="0" smtClean="0">
                <a:solidFill>
                  <a:srgbClr val="FF0000"/>
                </a:solidFill>
              </a:rPr>
              <a:t>2-	BAZI KV MÜKELLEFLERİ VE TÜM GV MÜKELLEFLERİ İÇİN MÜBİR SEBEP İLAN EDİLDİ.</a:t>
            </a:r>
            <a:endParaRPr lang="tr-TR" b="1" dirty="0">
              <a:solidFill>
                <a:srgbClr val="FF0000"/>
              </a:solidFill>
            </a:endParaRPr>
          </a:p>
        </p:txBody>
      </p:sp>
      <p:sp>
        <p:nvSpPr>
          <p:cNvPr id="3" name="İçerik Yer Tutucusu 2"/>
          <p:cNvSpPr>
            <a:spLocks noGrp="1"/>
          </p:cNvSpPr>
          <p:nvPr>
            <p:ph idx="1"/>
          </p:nvPr>
        </p:nvSpPr>
        <p:spPr>
          <a:xfrm>
            <a:off x="1549667" y="1395663"/>
            <a:ext cx="9954945" cy="5197642"/>
          </a:xfrm>
        </p:spPr>
        <p:txBody>
          <a:bodyPr>
            <a:normAutofit fontScale="92500" lnSpcReduction="20000"/>
          </a:bodyPr>
          <a:lstStyle/>
          <a:p>
            <a:r>
              <a:rPr lang="tr-TR" dirty="0" smtClean="0">
                <a:solidFill>
                  <a:srgbClr val="FF0000"/>
                </a:solidFill>
              </a:rPr>
              <a:t>VUK MADDE 13: Mücbir sebepler</a:t>
            </a:r>
            <a:r>
              <a:rPr lang="tr-TR" dirty="0">
                <a:solidFill>
                  <a:srgbClr val="FF0000"/>
                </a:solidFill>
              </a:rPr>
              <a:t/>
            </a:r>
            <a:br>
              <a:rPr lang="tr-TR" dirty="0">
                <a:solidFill>
                  <a:srgbClr val="FF0000"/>
                </a:solidFill>
              </a:rPr>
            </a:br>
            <a:r>
              <a:rPr lang="tr-TR" dirty="0"/>
              <a:t>1. Vergi ödevlerinden her hangi birinin yerine getirilmesine engel olacak derecede </a:t>
            </a:r>
            <a:r>
              <a:rPr lang="tr-TR" u="sng" dirty="0"/>
              <a:t>ağır kaza, ağır hastalık ve tutukluluk;</a:t>
            </a:r>
          </a:p>
          <a:p>
            <a:pPr marL="0" indent="0">
              <a:buNone/>
            </a:pPr>
            <a:r>
              <a:rPr lang="tr-TR" dirty="0"/>
              <a:t>2. Vergi ödevlerinin yerine getirilmesine engel olacak </a:t>
            </a:r>
            <a:r>
              <a:rPr lang="tr-TR" u="sng" dirty="0"/>
              <a:t>yangın, yer sarsıntısı ve su basması gibi afetler</a:t>
            </a:r>
            <a:r>
              <a:rPr lang="tr-TR" dirty="0"/>
              <a:t>;</a:t>
            </a:r>
          </a:p>
          <a:p>
            <a:pPr marL="0" indent="0">
              <a:buNone/>
            </a:pPr>
            <a:r>
              <a:rPr lang="tr-TR" dirty="0"/>
              <a:t>3. </a:t>
            </a:r>
            <a:r>
              <a:rPr lang="tr-TR" u="sng" dirty="0"/>
              <a:t>Kişinin iradesi dışında vukua gelen mecburi gaybubetler;</a:t>
            </a:r>
          </a:p>
          <a:p>
            <a:pPr marL="0" indent="0">
              <a:buNone/>
            </a:pPr>
            <a:r>
              <a:rPr lang="tr-TR" dirty="0"/>
              <a:t>4. Sahibinin iradesi dışındaki sebepler </a:t>
            </a:r>
            <a:r>
              <a:rPr lang="tr-TR" dirty="0" err="1"/>
              <a:t>dolayısıyle</a:t>
            </a:r>
            <a:r>
              <a:rPr lang="tr-TR" dirty="0"/>
              <a:t> defter ve vesikalarının elinden çıkmış bulunması</a:t>
            </a:r>
            <a:r>
              <a:rPr lang="tr-TR" dirty="0" smtClean="0"/>
              <a:t>, gibi hallerdir.</a:t>
            </a:r>
          </a:p>
          <a:p>
            <a:r>
              <a:rPr lang="tr-TR" dirty="0" smtClean="0">
                <a:solidFill>
                  <a:srgbClr val="FF0000"/>
                </a:solidFill>
              </a:rPr>
              <a:t>VUK MADDE 15: Mücbir sebeplerle Gecikme</a:t>
            </a:r>
          </a:p>
          <a:p>
            <a:pPr marL="0" indent="0">
              <a:buNone/>
            </a:pPr>
            <a:r>
              <a:rPr lang="tr-TR" dirty="0"/>
              <a:t>13 üncü maddede yazılı mücbir sebeplerden her hangi birinin bulunması halinde </a:t>
            </a:r>
            <a:r>
              <a:rPr lang="tr-TR" u="sng" dirty="0"/>
              <a:t>bu sebep ortadan kalkıncaya kadar süreler işlemez. </a:t>
            </a:r>
            <a:r>
              <a:rPr lang="tr-TR" dirty="0"/>
              <a:t>Bu takdirde tarh zaman aşımı </a:t>
            </a:r>
            <a:r>
              <a:rPr lang="tr-TR" dirty="0" err="1"/>
              <a:t>işlemiyen</a:t>
            </a:r>
            <a:r>
              <a:rPr lang="tr-TR" dirty="0"/>
              <a:t> süreler kadar uzar.</a:t>
            </a:r>
          </a:p>
          <a:p>
            <a:pPr marL="0" indent="0">
              <a:buNone/>
            </a:pPr>
            <a:r>
              <a:rPr lang="tr-TR" dirty="0"/>
              <a:t>Bu hükmün uygulanması için mücbir sebebin malûm olması veya ilgililer tarafından ispat veya tevsik edilmesi lâzımdır.</a:t>
            </a:r>
          </a:p>
          <a:p>
            <a:pPr marL="0" indent="0">
              <a:buNone/>
            </a:pPr>
            <a:r>
              <a:rPr lang="tr-TR" dirty="0" smtClean="0"/>
              <a:t> </a:t>
            </a:r>
            <a:r>
              <a:rPr lang="tr-TR" dirty="0"/>
              <a:t>Maliye Bakanlığı, mücbir sebep sayılan haller nedeniyle; bölge, il, ilçe, mahal veya afete maruz kalanlar itibarıyla mücbir sebep hali ilân etmeye ve bu sürede vergi ödevlerinden yerine getirilemeyecek olanları tespit etmeye yetkilidir. Bu yetki vergi türleri ve işyerleri itibarıyla; beyannamelerin toplulaştırılması, yeni beyanname verme süreleri belirlenmesi ve beyanname verme zorunluluğunun kaldırılması şeklinde de kullanılabilir.</a:t>
            </a:r>
          </a:p>
          <a:p>
            <a:endParaRPr lang="tr-TR" dirty="0" smtClean="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330461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7043" y="394636"/>
            <a:ext cx="10433785" cy="1260909"/>
          </a:xfrm>
        </p:spPr>
        <p:txBody>
          <a:bodyPr>
            <a:normAutofit/>
          </a:bodyPr>
          <a:lstStyle/>
          <a:p>
            <a:r>
              <a:rPr lang="tr-TR" b="1" dirty="0" smtClean="0">
                <a:solidFill>
                  <a:srgbClr val="FF0000"/>
                </a:solidFill>
              </a:rPr>
              <a:t>A-518 </a:t>
            </a:r>
            <a:r>
              <a:rPr lang="tr-TR" b="1" dirty="0" err="1" smtClean="0">
                <a:solidFill>
                  <a:srgbClr val="FF0000"/>
                </a:solidFill>
              </a:rPr>
              <a:t>Nolu</a:t>
            </a:r>
            <a:r>
              <a:rPr lang="tr-TR" b="1" dirty="0" smtClean="0">
                <a:solidFill>
                  <a:srgbClr val="FF0000"/>
                </a:solidFill>
              </a:rPr>
              <a:t> VUK GT Ve 2020/3 İÇ GENELGESİNE </a:t>
            </a:r>
            <a:br>
              <a:rPr lang="tr-TR" b="1" dirty="0" smtClean="0">
                <a:solidFill>
                  <a:srgbClr val="FF0000"/>
                </a:solidFill>
              </a:rPr>
            </a:br>
            <a:r>
              <a:rPr lang="tr-TR" b="1" dirty="0" smtClean="0">
                <a:solidFill>
                  <a:srgbClr val="FF0000"/>
                </a:solidFill>
              </a:rPr>
              <a:t>GÖRE MÜCBİR SEBEP</a:t>
            </a:r>
            <a:endParaRPr lang="tr-TR" b="1" dirty="0">
              <a:solidFill>
                <a:srgbClr val="FF0000"/>
              </a:solidFill>
            </a:endParaRPr>
          </a:p>
        </p:txBody>
      </p:sp>
      <p:sp>
        <p:nvSpPr>
          <p:cNvPr id="3" name="İçerik Yer Tutucusu 2"/>
          <p:cNvSpPr>
            <a:spLocks noGrp="1"/>
          </p:cNvSpPr>
          <p:nvPr>
            <p:ph idx="1"/>
          </p:nvPr>
        </p:nvSpPr>
        <p:spPr>
          <a:xfrm>
            <a:off x="1145406" y="1501541"/>
            <a:ext cx="10761044" cy="4937760"/>
          </a:xfrm>
        </p:spPr>
        <p:txBody>
          <a:bodyPr>
            <a:normAutofit/>
          </a:bodyPr>
          <a:lstStyle/>
          <a:p>
            <a:r>
              <a:rPr lang="tr-TR" dirty="0" smtClean="0">
                <a:solidFill>
                  <a:srgbClr val="FF0000"/>
                </a:solidFill>
              </a:rPr>
              <a:t>MÜCBİR SEBEBİN DÖNEMİ: </a:t>
            </a:r>
            <a:r>
              <a:rPr lang="tr-TR" dirty="0" smtClean="0"/>
              <a:t>1/4/2020 </a:t>
            </a:r>
            <a:r>
              <a:rPr lang="tr-TR" dirty="0"/>
              <a:t>ila 30/6/2020 (bu tarihler dâhil) tarihleri </a:t>
            </a:r>
            <a:r>
              <a:rPr lang="tr-TR" dirty="0" smtClean="0"/>
              <a:t>arası</a:t>
            </a:r>
          </a:p>
          <a:p>
            <a:r>
              <a:rPr lang="tr-TR" dirty="0" smtClean="0">
                <a:solidFill>
                  <a:srgbClr val="FF0000"/>
                </a:solidFill>
              </a:rPr>
              <a:t>BEYAN </a:t>
            </a:r>
            <a:r>
              <a:rPr lang="tr-TR" dirty="0">
                <a:solidFill>
                  <a:srgbClr val="FF0000"/>
                </a:solidFill>
              </a:rPr>
              <a:t>SÜRESİ UZATILAN </a:t>
            </a:r>
            <a:r>
              <a:rPr lang="tr-TR" dirty="0" smtClean="0">
                <a:solidFill>
                  <a:srgbClr val="FF0000"/>
                </a:solidFill>
              </a:rPr>
              <a:t>BEYANNAMELER:</a:t>
            </a:r>
          </a:p>
          <a:p>
            <a:r>
              <a:rPr lang="tr-TR" dirty="0"/>
              <a:t>Muhtasar </a:t>
            </a:r>
            <a:r>
              <a:rPr lang="tr-TR" dirty="0" smtClean="0"/>
              <a:t>Beyannameler </a:t>
            </a:r>
            <a:r>
              <a:rPr lang="tr-TR" dirty="0"/>
              <a:t>(Muhtasar ve Prim Hizmet Beyannameleri dâhil verilmesi),</a:t>
            </a:r>
          </a:p>
          <a:p>
            <a:r>
              <a:rPr lang="tr-TR" dirty="0" err="1" smtClean="0"/>
              <a:t>Kdv</a:t>
            </a:r>
            <a:r>
              <a:rPr lang="tr-TR" dirty="0" smtClean="0"/>
              <a:t> Beyannameleri,</a:t>
            </a:r>
            <a:endParaRPr lang="tr-TR" dirty="0"/>
          </a:p>
          <a:p>
            <a:r>
              <a:rPr lang="tr-TR" dirty="0" smtClean="0"/>
              <a:t>“</a:t>
            </a:r>
            <a:r>
              <a:rPr lang="tr-TR" dirty="0"/>
              <a:t>Form </a:t>
            </a:r>
            <a:r>
              <a:rPr lang="tr-TR" dirty="0" err="1"/>
              <a:t>Ba-Bs</a:t>
            </a:r>
            <a:r>
              <a:rPr lang="tr-TR" dirty="0"/>
              <a:t>” bildirimlerinin verilme ve oluşturulması,</a:t>
            </a:r>
          </a:p>
          <a:p>
            <a:r>
              <a:rPr lang="tr-TR" dirty="0" smtClean="0"/>
              <a:t>“</a:t>
            </a:r>
            <a:r>
              <a:rPr lang="tr-TR" dirty="0"/>
              <a:t>Elektronik Defter </a:t>
            </a:r>
            <a:r>
              <a:rPr lang="tr-TR" dirty="0" err="1"/>
              <a:t>Beratları”nın</a:t>
            </a:r>
            <a:r>
              <a:rPr lang="tr-TR" dirty="0"/>
              <a:t> </a:t>
            </a:r>
            <a:r>
              <a:rPr lang="tr-TR" dirty="0" smtClean="0"/>
              <a:t>yüklenme, </a:t>
            </a:r>
            <a:r>
              <a:rPr lang="tr-TR" dirty="0">
                <a:solidFill>
                  <a:srgbClr val="FF0000"/>
                </a:solidFill>
              </a:rPr>
              <a:t>süreleri 27/7/2020 Pazartesi gününe kadar </a:t>
            </a:r>
            <a:r>
              <a:rPr lang="tr-TR" dirty="0"/>
              <a:t>uzatıldı.</a:t>
            </a:r>
          </a:p>
          <a:p>
            <a:r>
              <a:rPr lang="tr-TR" dirty="0" smtClean="0">
                <a:solidFill>
                  <a:srgbClr val="002060"/>
                </a:solidFill>
              </a:rPr>
              <a:t>Bu beyannameler üzerine tahakkuk eden vergilerin ödeme </a:t>
            </a:r>
            <a:r>
              <a:rPr lang="tr-TR" dirty="0">
                <a:solidFill>
                  <a:srgbClr val="002060"/>
                </a:solidFill>
              </a:rPr>
              <a:t>süreleri ise sırasıyla </a:t>
            </a:r>
            <a:r>
              <a:rPr lang="tr-TR" dirty="0">
                <a:solidFill>
                  <a:srgbClr val="FF0000"/>
                </a:solidFill>
              </a:rPr>
              <a:t>27/10/2020 Salı, 27/11/2020 Cuma ve 28/12/2020 Pazartesi</a:t>
            </a:r>
            <a:r>
              <a:rPr lang="tr-TR" dirty="0">
                <a:solidFill>
                  <a:srgbClr val="002060"/>
                </a:solidFill>
              </a:rPr>
              <a:t> günü sonuna kadar </a:t>
            </a:r>
            <a:r>
              <a:rPr lang="tr-TR" dirty="0" smtClean="0">
                <a:solidFill>
                  <a:srgbClr val="002060"/>
                </a:solidFill>
              </a:rPr>
              <a:t>uzatıldı.</a:t>
            </a:r>
          </a:p>
          <a:p>
            <a:r>
              <a:rPr lang="tr-TR" dirty="0" smtClean="0">
                <a:solidFill>
                  <a:srgbClr val="0070C0"/>
                </a:solidFill>
              </a:rPr>
              <a:t>KV beyannamesi şu an itibariyle kapsam dışında</a:t>
            </a:r>
          </a:p>
          <a:p>
            <a:r>
              <a:rPr lang="tr-TR" dirty="0" smtClean="0">
                <a:solidFill>
                  <a:srgbClr val="0070C0"/>
                </a:solidFill>
              </a:rPr>
              <a:t>Damga vergisi beyannameleri de uzatılmamıştır.</a:t>
            </a:r>
          </a:p>
          <a:p>
            <a:r>
              <a:rPr lang="tr-TR" dirty="0" smtClean="0">
                <a:solidFill>
                  <a:srgbClr val="0070C0"/>
                </a:solidFill>
              </a:rPr>
              <a:t>Martta verilmesi gereken KDV beyanı Nisan’a ertelenmiş durumda. Bu beyanname de mücbir sebep kapsamına girer mi? Kanaatimizce hayır.</a:t>
            </a:r>
          </a:p>
        </p:txBody>
      </p:sp>
    </p:spTree>
    <p:extLst>
      <p:ext uri="{BB962C8B-B14F-4D97-AF65-F5344CB8AC3E}">
        <p14:creationId xmlns:p14="http://schemas.microsoft.com/office/powerpoint/2010/main" val="418326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36295" y="624110"/>
            <a:ext cx="9868317" cy="906307"/>
          </a:xfrm>
        </p:spPr>
        <p:txBody>
          <a:bodyPr/>
          <a:lstStyle/>
          <a:p>
            <a:r>
              <a:rPr lang="tr-TR" b="1" dirty="0">
                <a:solidFill>
                  <a:srgbClr val="FF0000"/>
                </a:solidFill>
              </a:rPr>
              <a:t>B-KAPSAMA GİREN MÜKELLEFLER</a:t>
            </a:r>
            <a:endParaRPr lang="tr-TR" dirty="0"/>
          </a:p>
        </p:txBody>
      </p:sp>
      <p:graphicFrame>
        <p:nvGraphicFramePr>
          <p:cNvPr id="4" name="İçerik Yer Tutucusu 3"/>
          <p:cNvGraphicFramePr>
            <a:graphicFrameLocks noGrp="1"/>
          </p:cNvGraphicFramePr>
          <p:nvPr>
            <p:ph idx="1"/>
            <p:extLst/>
          </p:nvPr>
        </p:nvGraphicFramePr>
        <p:xfrm>
          <a:off x="885524" y="1347538"/>
          <a:ext cx="10943923" cy="5227915"/>
        </p:xfrm>
        <a:graphic>
          <a:graphicData uri="http://schemas.openxmlformats.org/drawingml/2006/table">
            <a:tbl>
              <a:tblPr firstRow="1" bandRow="1">
                <a:tableStyleId>{5C22544A-7EE6-4342-B048-85BDC9FD1C3A}</a:tableStyleId>
              </a:tblPr>
              <a:tblGrid>
                <a:gridCol w="5669280"/>
                <a:gridCol w="5274643"/>
              </a:tblGrid>
              <a:tr h="1203157">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b="0" dirty="0" smtClean="0"/>
                        <a:t>*GV Mükelleflerinin tamamı (</a:t>
                      </a:r>
                      <a:r>
                        <a:rPr lang="tr-TR" b="0" dirty="0" err="1" smtClean="0"/>
                        <a:t>Ticari,zirai</a:t>
                      </a:r>
                      <a:r>
                        <a:rPr lang="tr-TR" b="0" dirty="0" smtClean="0"/>
                        <a:t>, serbest meslek)</a:t>
                      </a:r>
                      <a:endParaRPr lang="tr-TR" dirty="0"/>
                    </a:p>
                    <a:p>
                      <a:pPr marL="0" marR="0" indent="0" algn="l" defTabSz="457200" rtl="0" eaLnBrk="1" fontAlgn="auto" latinLnBrk="0" hangingPunct="1">
                        <a:lnSpc>
                          <a:spcPct val="100000"/>
                        </a:lnSpc>
                        <a:spcBef>
                          <a:spcPts val="0"/>
                        </a:spcBef>
                        <a:spcAft>
                          <a:spcPts val="0"/>
                        </a:spcAft>
                        <a:buClrTx/>
                        <a:buSzTx/>
                        <a:buFontTx/>
                        <a:buNone/>
                        <a:tabLst/>
                        <a:defRPr/>
                      </a:pPr>
                      <a:r>
                        <a:rPr lang="tr-TR" b="0" dirty="0" smtClean="0"/>
                        <a:t>*KV Mükelleflerinden aşağıdaki alanlarda faaliyet gösterenler. (Tebliğin yayımı tarihindeki V. Dairesindeki ana</a:t>
                      </a:r>
                      <a:r>
                        <a:rPr lang="tr-TR" b="0" baseline="0" dirty="0" smtClean="0"/>
                        <a:t> </a:t>
                      </a:r>
                      <a:r>
                        <a:rPr lang="tr-TR" b="0" dirty="0" smtClean="0"/>
                        <a:t>faaliyet (NACE) kodu esas alınır, birden çok sektörde faaliyette bulunuyorsa yine ana faaliyet koduna bakılır.)</a:t>
                      </a:r>
                    </a:p>
                    <a:p>
                      <a:pPr marL="0" marR="0" indent="0" algn="l" defTabSz="457200" rtl="0" eaLnBrk="1" fontAlgn="auto" latinLnBrk="0" hangingPunct="1">
                        <a:lnSpc>
                          <a:spcPct val="100000"/>
                        </a:lnSpc>
                        <a:spcBef>
                          <a:spcPts val="0"/>
                        </a:spcBef>
                        <a:spcAft>
                          <a:spcPts val="0"/>
                        </a:spcAft>
                        <a:buClrTx/>
                        <a:buSzTx/>
                        <a:buFontTx/>
                        <a:buNone/>
                        <a:tabLst/>
                        <a:defRPr/>
                      </a:pPr>
                      <a:r>
                        <a:rPr lang="tr-TR" b="0" dirty="0" smtClean="0"/>
                        <a:t>*V. Dairesindeki ana faaliyet kodu yanlış olup, fiilen bu sektörlerde faaliyet gösteriyorsa sicil kaydı buna göre düzeltilir.</a:t>
                      </a:r>
                      <a:endParaRPr lang="tr-TR" dirty="0"/>
                    </a:p>
                  </a:txBody>
                  <a:tcPr/>
                </a:tc>
                <a:tc hMerge="1">
                  <a:txBody>
                    <a:bodyPr/>
                    <a:lstStyle/>
                    <a:p>
                      <a:endParaRPr lang="tr-TR" dirty="0"/>
                    </a:p>
                  </a:txBody>
                  <a:tcPr/>
                </a:tc>
              </a:tr>
              <a:tr h="3764875">
                <a:tc>
                  <a:txBody>
                    <a:bodyPr/>
                    <a:lstStyle/>
                    <a:p>
                      <a:r>
                        <a:rPr lang="tr-TR" sz="1800" b="1" i="0" kern="1200" dirty="0" smtClean="0">
                          <a:solidFill>
                            <a:schemeClr val="tx1"/>
                          </a:solidFill>
                          <a:effectLst/>
                          <a:latin typeface="+mn-lt"/>
                          <a:ea typeface="+mn-ea"/>
                          <a:cs typeface="+mn-cs"/>
                        </a:rPr>
                        <a:t>1</a:t>
                      </a:r>
                      <a:r>
                        <a:rPr lang="tr-TR" sz="1800" b="1" i="0" kern="1200" dirty="0" smtClean="0">
                          <a:solidFill>
                            <a:schemeClr val="lt1"/>
                          </a:solidFill>
                          <a:effectLst/>
                          <a:latin typeface="+mn-lt"/>
                          <a:ea typeface="+mn-ea"/>
                          <a:cs typeface="+mn-cs"/>
                        </a:rPr>
                        <a:t>- Alışveriş Merkezleri Dahil Perakende sektörü,</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2</a:t>
                      </a:r>
                      <a:r>
                        <a:rPr lang="tr-TR" sz="1800" b="1" i="0" kern="1200" dirty="0" smtClean="0">
                          <a:solidFill>
                            <a:schemeClr val="lt1"/>
                          </a:solidFill>
                          <a:effectLst/>
                          <a:latin typeface="+mn-lt"/>
                          <a:ea typeface="+mn-ea"/>
                          <a:cs typeface="+mn-cs"/>
                        </a:rPr>
                        <a:t>- Sağlık Hizmetleri,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3</a:t>
                      </a:r>
                      <a:r>
                        <a:rPr lang="tr-TR" sz="1800" b="1" i="0" kern="1200" dirty="0" smtClean="0">
                          <a:solidFill>
                            <a:schemeClr val="lt1"/>
                          </a:solidFill>
                          <a:effectLst/>
                          <a:latin typeface="+mn-lt"/>
                          <a:ea typeface="+mn-ea"/>
                          <a:cs typeface="+mn-cs"/>
                        </a:rPr>
                        <a:t>- Mobilya İmalatı,</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4</a:t>
                      </a:r>
                      <a:r>
                        <a:rPr lang="tr-TR" sz="1800" b="1" i="0" kern="1200" dirty="0" smtClean="0">
                          <a:solidFill>
                            <a:schemeClr val="lt1"/>
                          </a:solidFill>
                          <a:effectLst/>
                          <a:latin typeface="+mn-lt"/>
                          <a:ea typeface="+mn-ea"/>
                          <a:cs typeface="+mn-cs"/>
                        </a:rPr>
                        <a:t>- Demir Çelik ve Metal Sanayii,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5</a:t>
                      </a:r>
                      <a:r>
                        <a:rPr lang="tr-TR" sz="1800" b="1" i="0" kern="1200" dirty="0" smtClean="0">
                          <a:solidFill>
                            <a:schemeClr val="lt1"/>
                          </a:solidFill>
                          <a:effectLst/>
                          <a:latin typeface="+mn-lt"/>
                          <a:ea typeface="+mn-ea"/>
                          <a:cs typeface="+mn-cs"/>
                        </a:rPr>
                        <a:t>- Madencilik ve Taş Ocakçılığı,</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6</a:t>
                      </a:r>
                      <a:r>
                        <a:rPr lang="tr-TR" sz="1800" b="1" i="0" kern="1200" dirty="0" smtClean="0">
                          <a:solidFill>
                            <a:schemeClr val="lt1"/>
                          </a:solidFill>
                          <a:effectLst/>
                          <a:latin typeface="+mn-lt"/>
                          <a:ea typeface="+mn-ea"/>
                          <a:cs typeface="+mn-cs"/>
                        </a:rPr>
                        <a:t>- Bina İnşaat Hizmetleri,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7</a:t>
                      </a:r>
                      <a:r>
                        <a:rPr lang="tr-TR" sz="1800" b="1" i="0" kern="1200" dirty="0" smtClean="0">
                          <a:solidFill>
                            <a:schemeClr val="lt1"/>
                          </a:solidFill>
                          <a:effectLst/>
                          <a:latin typeface="+mn-lt"/>
                          <a:ea typeface="+mn-ea"/>
                          <a:cs typeface="+mn-cs"/>
                        </a:rPr>
                        <a:t>- Endüstriyel Mutfak İmalatı,</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8</a:t>
                      </a:r>
                      <a:r>
                        <a:rPr lang="tr-TR" sz="1800" b="1" i="0" kern="1200" dirty="0" smtClean="0">
                          <a:solidFill>
                            <a:schemeClr val="lt1"/>
                          </a:solidFill>
                          <a:effectLst/>
                          <a:latin typeface="+mn-lt"/>
                          <a:ea typeface="+mn-ea"/>
                          <a:cs typeface="+mn-cs"/>
                        </a:rPr>
                        <a:t>-Otomotiv İmalatı ve Ticareti ile Otomotiv Sanayii İçin Parça ve Aksesuar İmalatı,</a:t>
                      </a:r>
                    </a:p>
                    <a:p>
                      <a:r>
                        <a:rPr lang="tr-TR" sz="1800" b="1" i="0" kern="1200" dirty="0" smtClean="0">
                          <a:solidFill>
                            <a:schemeClr val="tx1"/>
                          </a:solidFill>
                          <a:effectLst/>
                          <a:latin typeface="+mn-lt"/>
                          <a:ea typeface="+mn-ea"/>
                          <a:cs typeface="+mn-cs"/>
                        </a:rPr>
                        <a:t>9</a:t>
                      </a:r>
                      <a:r>
                        <a:rPr lang="tr-TR" sz="1800" b="1" i="0" kern="1200" dirty="0" smtClean="0">
                          <a:solidFill>
                            <a:schemeClr val="lt1"/>
                          </a:solidFill>
                          <a:effectLst/>
                          <a:latin typeface="+mn-lt"/>
                          <a:ea typeface="+mn-ea"/>
                          <a:cs typeface="+mn-cs"/>
                        </a:rPr>
                        <a:t>- Araç Kiralama,</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10</a:t>
                      </a:r>
                      <a:r>
                        <a:rPr lang="tr-TR" sz="1800" b="1" i="0" kern="1200" dirty="0" smtClean="0">
                          <a:solidFill>
                            <a:schemeClr val="lt1"/>
                          </a:solidFill>
                          <a:effectLst/>
                          <a:latin typeface="+mn-lt"/>
                          <a:ea typeface="+mn-ea"/>
                          <a:cs typeface="+mn-cs"/>
                        </a:rPr>
                        <a:t>- Depolama Faaliyetleri Dahil Lojistik ve Ulaşım,</a:t>
                      </a:r>
                      <a:endParaRPr lang="tr-TR" sz="1800" b="0" i="0" kern="1200" dirty="0" smtClean="0">
                        <a:solidFill>
                          <a:schemeClr val="lt1"/>
                        </a:solidFill>
                        <a:effectLst/>
                        <a:latin typeface="+mn-lt"/>
                        <a:ea typeface="+mn-ea"/>
                        <a:cs typeface="+mn-cs"/>
                      </a:endParaRPr>
                    </a:p>
                    <a:p>
                      <a:endParaRPr lang="tr-TR"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1" i="0" kern="1200" dirty="0" smtClean="0">
                          <a:solidFill>
                            <a:schemeClr val="tx1"/>
                          </a:solidFill>
                          <a:effectLst/>
                          <a:latin typeface="+mn-lt"/>
                          <a:ea typeface="+mn-ea"/>
                          <a:cs typeface="+mn-cs"/>
                        </a:rPr>
                        <a:t>11</a:t>
                      </a:r>
                      <a:r>
                        <a:rPr lang="tr-TR" sz="1800" b="1" i="0" kern="1200" dirty="0" smtClean="0">
                          <a:solidFill>
                            <a:schemeClr val="lt1"/>
                          </a:solidFill>
                          <a:effectLst/>
                          <a:latin typeface="+mn-lt"/>
                          <a:ea typeface="+mn-ea"/>
                          <a:cs typeface="+mn-cs"/>
                        </a:rPr>
                        <a:t>- Sinema ve Tiyatro Gibi Sanatsal Hizmetler,</a:t>
                      </a:r>
                    </a:p>
                    <a:p>
                      <a:r>
                        <a:rPr lang="tr-TR" sz="1800" b="1" i="0" kern="1200" dirty="0" smtClean="0">
                          <a:solidFill>
                            <a:schemeClr val="tx1"/>
                          </a:solidFill>
                          <a:effectLst/>
                          <a:latin typeface="+mn-lt"/>
                          <a:ea typeface="+mn-ea"/>
                          <a:cs typeface="+mn-cs"/>
                        </a:rPr>
                        <a:t>12</a:t>
                      </a:r>
                      <a:r>
                        <a:rPr lang="tr-TR" sz="1800" b="1" i="0" kern="1200" dirty="0" smtClean="0">
                          <a:solidFill>
                            <a:schemeClr val="lt1"/>
                          </a:solidFill>
                          <a:effectLst/>
                          <a:latin typeface="+mn-lt"/>
                          <a:ea typeface="+mn-ea"/>
                          <a:cs typeface="+mn-cs"/>
                        </a:rPr>
                        <a:t>-Matbaacılık Dahil Kitap, Gazete, Dergi ve Benzeri Basılı Ürünlerin Yayımcılık Faaliyetleri,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13</a:t>
                      </a:r>
                      <a:r>
                        <a:rPr lang="tr-TR" sz="1800" b="1" i="0" kern="1200" dirty="0" smtClean="0">
                          <a:solidFill>
                            <a:schemeClr val="lt1"/>
                          </a:solidFill>
                          <a:effectLst/>
                          <a:latin typeface="+mn-lt"/>
                          <a:ea typeface="+mn-ea"/>
                          <a:cs typeface="+mn-cs"/>
                        </a:rPr>
                        <a:t>- Tur Operatörleri ve Seyahat Acenteleri Dahil Konaklama Faaliyetleri,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14</a:t>
                      </a:r>
                      <a:r>
                        <a:rPr lang="tr-TR" sz="1800" b="1" i="0" kern="1200" dirty="0" smtClean="0">
                          <a:solidFill>
                            <a:schemeClr val="lt1"/>
                          </a:solidFill>
                          <a:effectLst/>
                          <a:latin typeface="+mn-lt"/>
                          <a:ea typeface="+mn-ea"/>
                          <a:cs typeface="+mn-cs"/>
                        </a:rPr>
                        <a:t>- Lokanta, Kıraathane Dahil Yiyecek ve İçecek Hizmetleri,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15</a:t>
                      </a:r>
                      <a:r>
                        <a:rPr lang="tr-TR" sz="1800" b="1" i="0" kern="1200" dirty="0" smtClean="0">
                          <a:solidFill>
                            <a:schemeClr val="lt1"/>
                          </a:solidFill>
                          <a:effectLst/>
                          <a:latin typeface="+mn-lt"/>
                          <a:ea typeface="+mn-ea"/>
                          <a:cs typeface="+mn-cs"/>
                        </a:rPr>
                        <a:t>- Tekstil ve Konfeksiyon İmalatı ve Ticareti,</a:t>
                      </a:r>
                      <a:endParaRPr lang="tr-TR" sz="1800" b="0" i="0" kern="1200" dirty="0" smtClean="0">
                        <a:solidFill>
                          <a:schemeClr val="lt1"/>
                        </a:solidFill>
                        <a:effectLst/>
                        <a:latin typeface="+mn-lt"/>
                        <a:ea typeface="+mn-ea"/>
                        <a:cs typeface="+mn-cs"/>
                      </a:endParaRPr>
                    </a:p>
                    <a:p>
                      <a:r>
                        <a:rPr lang="tr-TR" sz="1800" b="1" i="0" kern="1200" dirty="0" smtClean="0">
                          <a:solidFill>
                            <a:schemeClr val="tx1"/>
                          </a:solidFill>
                          <a:effectLst/>
                          <a:latin typeface="+mn-lt"/>
                          <a:ea typeface="+mn-ea"/>
                          <a:cs typeface="+mn-cs"/>
                        </a:rPr>
                        <a:t>16</a:t>
                      </a:r>
                      <a:r>
                        <a:rPr lang="tr-TR" sz="1800" b="1" i="0" kern="1200" dirty="0" smtClean="0">
                          <a:solidFill>
                            <a:schemeClr val="lt1"/>
                          </a:solidFill>
                          <a:effectLst/>
                          <a:latin typeface="+mn-lt"/>
                          <a:ea typeface="+mn-ea"/>
                          <a:cs typeface="+mn-cs"/>
                        </a:rPr>
                        <a:t>- Halkla ilişkiler dahil etkinlik ve organizasyon hizmetleri, </a:t>
                      </a:r>
                      <a:endParaRPr lang="tr-TR" sz="1800" b="0" i="0" kern="1200" dirty="0" smtClean="0">
                        <a:solidFill>
                          <a:schemeClr val="lt1"/>
                        </a:solidFill>
                        <a:effectLst/>
                        <a:latin typeface="+mn-lt"/>
                        <a:ea typeface="+mn-ea"/>
                        <a:cs typeface="+mn-cs"/>
                      </a:endParaRPr>
                    </a:p>
                    <a:p>
                      <a:endParaRPr lang="tr-TR" dirty="0"/>
                    </a:p>
                  </a:txBody>
                  <a:tcPr/>
                </a:tc>
              </a:tr>
            </a:tbl>
          </a:graphicData>
        </a:graphic>
      </p:graphicFrame>
    </p:spTree>
    <p:extLst>
      <p:ext uri="{BB962C8B-B14F-4D97-AF65-F5344CB8AC3E}">
        <p14:creationId xmlns:p14="http://schemas.microsoft.com/office/powerpoint/2010/main" val="108847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867806"/>
          </a:xfrm>
        </p:spPr>
        <p:txBody>
          <a:bodyPr/>
          <a:lstStyle/>
          <a:p>
            <a:r>
              <a:rPr lang="tr-TR" b="1" dirty="0" smtClean="0">
                <a:solidFill>
                  <a:srgbClr val="FF0000"/>
                </a:solidFill>
              </a:rPr>
              <a:t>C-DİĞER MÜKELLEFLER</a:t>
            </a:r>
            <a:endParaRPr lang="tr-TR" b="1" dirty="0">
              <a:solidFill>
                <a:srgbClr val="FF0000"/>
              </a:solidFill>
            </a:endParaRPr>
          </a:p>
        </p:txBody>
      </p:sp>
      <p:sp>
        <p:nvSpPr>
          <p:cNvPr id="3" name="İçerik Yer Tutucusu 2"/>
          <p:cNvSpPr>
            <a:spLocks noGrp="1"/>
          </p:cNvSpPr>
          <p:nvPr>
            <p:ph idx="1"/>
          </p:nvPr>
        </p:nvSpPr>
        <p:spPr>
          <a:xfrm>
            <a:off x="1183907" y="1222407"/>
            <a:ext cx="10684042" cy="5101391"/>
          </a:xfrm>
        </p:spPr>
        <p:txBody>
          <a:bodyPr>
            <a:normAutofit/>
          </a:bodyPr>
          <a:lstStyle/>
          <a:p>
            <a:r>
              <a:rPr lang="tr-TR" dirty="0" smtClean="0">
                <a:solidFill>
                  <a:schemeClr val="tx1"/>
                </a:solidFill>
              </a:rPr>
              <a:t>Ana faaliyet alanı itibarıyla İçişleri Bakanlığınca kapatılan işyerleri</a:t>
            </a:r>
          </a:p>
          <a:p>
            <a:r>
              <a:rPr lang="tr-TR" dirty="0"/>
              <a:t> 65 yaş ve üstünde olması veya kronik rahatsızlığı bulunması nedeniyle sokağa çıkma yasağı </a:t>
            </a:r>
            <a:r>
              <a:rPr lang="tr-TR" dirty="0" smtClean="0"/>
              <a:t>kapsamına </a:t>
            </a:r>
            <a:r>
              <a:rPr lang="tr-TR" dirty="0"/>
              <a:t>giren </a:t>
            </a:r>
            <a:r>
              <a:rPr lang="tr-TR" dirty="0" smtClean="0"/>
              <a:t>mükellefler. </a:t>
            </a:r>
          </a:p>
          <a:p>
            <a:r>
              <a:rPr lang="tr-TR" dirty="0"/>
              <a:t>65 yaş ve üstünde olması veya kronik rahatsızlığı bulunması nedeniyle sokağa çıkma yasağı kapsamına giren Mali </a:t>
            </a:r>
            <a:r>
              <a:rPr lang="tr-TR" dirty="0" smtClean="0"/>
              <a:t>Müşavirler ve Bu Mali Müşavirlerin mükellefleri </a:t>
            </a:r>
            <a:endParaRPr lang="tr-TR" dirty="0"/>
          </a:p>
          <a:p>
            <a:r>
              <a:rPr lang="tr-TR" dirty="0">
                <a:solidFill>
                  <a:schemeClr val="tx1"/>
                </a:solidFill>
              </a:rPr>
              <a:t>Bu mükellefler için sokağa çıkma yasağının sona erdiği süreye 15 gün eklenir.</a:t>
            </a:r>
          </a:p>
          <a:p>
            <a:r>
              <a:rPr lang="tr-TR" b="1" dirty="0" smtClean="0">
                <a:solidFill>
                  <a:srgbClr val="FF0000"/>
                </a:solidFill>
              </a:rPr>
              <a:t>MÜCBİR SEBEBİN TEVSİKİ</a:t>
            </a:r>
          </a:p>
          <a:p>
            <a:r>
              <a:rPr lang="tr-TR" dirty="0" smtClean="0"/>
              <a:t>65 yaş üstü mükellefler herhangi bir bildirimde bulunmak zorunda değildir. V. Dairesi uzatma işlemini </a:t>
            </a:r>
            <a:r>
              <a:rPr lang="tr-TR" dirty="0" err="1" smtClean="0"/>
              <a:t>re’sen</a:t>
            </a:r>
            <a:r>
              <a:rPr lang="tr-TR" dirty="0" smtClean="0"/>
              <a:t> yapacaktır.</a:t>
            </a:r>
          </a:p>
          <a:p>
            <a:r>
              <a:rPr lang="tr-TR" dirty="0" smtClean="0"/>
              <a:t>Kronik Rahatsızlığı bulunan mükellefler sağlık kuruluşlarından alacakları muteber </a:t>
            </a:r>
            <a:r>
              <a:rPr lang="tr-TR" dirty="0"/>
              <a:t>belgelerle </a:t>
            </a:r>
            <a:r>
              <a:rPr lang="tr-TR" dirty="0" smtClean="0"/>
              <a:t>durumu ispat </a:t>
            </a:r>
            <a:r>
              <a:rPr lang="tr-TR" dirty="0"/>
              <a:t>ve tevsik </a:t>
            </a:r>
            <a:r>
              <a:rPr lang="tr-TR" dirty="0" smtClean="0"/>
              <a:t>edeceklerdir. Bu belgeleri interaktiften bir dilekçe ekinde V. Dairesine ileteceklerdir. Bu belgeler sokağa çıkma yasağının bittiği günü takip eden 30 gün içinde ulaştırılmak zorundadır.</a:t>
            </a:r>
            <a:endParaRPr lang="tr-TR" dirty="0"/>
          </a:p>
          <a:p>
            <a:endParaRPr lang="tr-TR" dirty="0" smtClean="0"/>
          </a:p>
          <a:p>
            <a:endParaRPr lang="tr-TR" dirty="0" smtClean="0"/>
          </a:p>
        </p:txBody>
      </p:sp>
    </p:spTree>
    <p:extLst>
      <p:ext uri="{BB962C8B-B14F-4D97-AF65-F5344CB8AC3E}">
        <p14:creationId xmlns:p14="http://schemas.microsoft.com/office/powerpoint/2010/main" val="173197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3297" y="346510"/>
            <a:ext cx="9791315" cy="1260910"/>
          </a:xfrm>
        </p:spPr>
        <p:txBody>
          <a:bodyPr>
            <a:normAutofit/>
          </a:bodyPr>
          <a:lstStyle/>
          <a:p>
            <a:r>
              <a:rPr lang="tr-TR" b="1" dirty="0" smtClean="0">
                <a:solidFill>
                  <a:srgbClr val="FF0000"/>
                </a:solidFill>
              </a:rPr>
              <a:t>D-Kendisi </a:t>
            </a:r>
            <a:r>
              <a:rPr lang="tr-TR" b="1" dirty="0" err="1">
                <a:solidFill>
                  <a:srgbClr val="FF0000"/>
                </a:solidFill>
              </a:rPr>
              <a:t>Koronavirüs</a:t>
            </a:r>
            <a:r>
              <a:rPr lang="tr-TR" b="1" dirty="0">
                <a:solidFill>
                  <a:srgbClr val="FF0000"/>
                </a:solidFill>
              </a:rPr>
              <a:t> Hastalığına Yakalanan </a:t>
            </a:r>
            <a:r>
              <a:rPr lang="tr-TR" b="1" dirty="0" smtClean="0">
                <a:solidFill>
                  <a:srgbClr val="FF0000"/>
                </a:solidFill>
              </a:rPr>
              <a:t>Mükelleflerin Durumu</a:t>
            </a:r>
            <a:endParaRPr lang="tr-TR" b="1" dirty="0">
              <a:solidFill>
                <a:srgbClr val="FF0000"/>
              </a:solidFill>
            </a:endParaRPr>
          </a:p>
        </p:txBody>
      </p:sp>
      <p:sp>
        <p:nvSpPr>
          <p:cNvPr id="3" name="İçerik Yer Tutucusu 2"/>
          <p:cNvSpPr>
            <a:spLocks noGrp="1"/>
          </p:cNvSpPr>
          <p:nvPr>
            <p:ph idx="1"/>
          </p:nvPr>
        </p:nvSpPr>
        <p:spPr>
          <a:xfrm>
            <a:off x="1106905" y="1722922"/>
            <a:ext cx="10397707" cy="4889634"/>
          </a:xfrm>
        </p:spPr>
        <p:txBody>
          <a:bodyPr>
            <a:normAutofit lnSpcReduction="10000"/>
          </a:bodyPr>
          <a:lstStyle/>
          <a:p>
            <a:r>
              <a:rPr lang="tr-TR" dirty="0" smtClean="0"/>
              <a:t>Faaliyet gösterilen sektör mücbir sebep arasında </a:t>
            </a:r>
            <a:r>
              <a:rPr lang="tr-TR" dirty="0"/>
              <a:t>yer </a:t>
            </a:r>
            <a:r>
              <a:rPr lang="tr-TR" dirty="0" smtClean="0"/>
              <a:t>almasa da </a:t>
            </a:r>
            <a:r>
              <a:rPr lang="tr-TR" dirty="0" err="1"/>
              <a:t>koronavirüs</a:t>
            </a:r>
            <a:r>
              <a:rPr lang="tr-TR" dirty="0"/>
              <a:t> hastalığına yakalanan mükellefler, bu durumlarını ispatlayarak mücbir sebep halinden yararlanmak için bağlı oldukları vergi dairesine başvuruda bulunabilirler. </a:t>
            </a:r>
            <a:endParaRPr lang="tr-TR" dirty="0" smtClean="0"/>
          </a:p>
          <a:p>
            <a:r>
              <a:rPr lang="tr-TR" b="1" i="1" dirty="0" smtClean="0">
                <a:solidFill>
                  <a:srgbClr val="FF0000"/>
                </a:solidFill>
              </a:rPr>
              <a:t>VUK Madde 17:Mühlet Verme</a:t>
            </a:r>
          </a:p>
          <a:p>
            <a:pPr marL="0" indent="0">
              <a:buNone/>
            </a:pPr>
            <a:r>
              <a:rPr lang="tr-TR" i="1" dirty="0"/>
              <a:t>(Değişik birinci fıkra: 16/7/2004-5228/2 </a:t>
            </a:r>
            <a:r>
              <a:rPr lang="tr-TR" i="1" dirty="0" err="1"/>
              <a:t>md.</a:t>
            </a:r>
            <a:r>
              <a:rPr lang="tr-TR" i="1" dirty="0"/>
              <a:t>) Zor durumda bulunmaları hasebiyle vergi muamelelerine müteallik ödevleri süresi içinde yerine getiremeyecek olanlara, kanunî sürenin bir katını, kanunî sürenin bir aydan az olması halinde bir ayı geçmemek üzere, Maliye Bakanlığınca münasip bir mühlet verilebilir.</a:t>
            </a:r>
          </a:p>
          <a:p>
            <a:pPr marL="0" indent="0">
              <a:buNone/>
            </a:pPr>
            <a:r>
              <a:rPr lang="tr-TR" i="1" dirty="0"/>
              <a:t>Bu mühletin verilebilmesi için:</a:t>
            </a:r>
          </a:p>
          <a:p>
            <a:pPr marL="0" indent="0">
              <a:buNone/>
            </a:pPr>
            <a:r>
              <a:rPr lang="tr-TR" i="1" dirty="0"/>
              <a:t>1. Mühlet </a:t>
            </a:r>
            <a:r>
              <a:rPr lang="tr-TR" i="1" dirty="0" err="1"/>
              <a:t>istiyen</a:t>
            </a:r>
            <a:r>
              <a:rPr lang="tr-TR" i="1" dirty="0"/>
              <a:t> sürenin bitmesinden evvel yazı ile istemde bulunmalıdır.</a:t>
            </a:r>
          </a:p>
          <a:p>
            <a:pPr marL="0" indent="0">
              <a:buNone/>
            </a:pPr>
            <a:r>
              <a:rPr lang="tr-TR" i="1" dirty="0"/>
              <a:t>2. İstemde gösterilen mazeret, mühlet verecek makam tarafından kabule lâyık görülmelidir.</a:t>
            </a:r>
          </a:p>
          <a:p>
            <a:pPr marL="0" indent="0">
              <a:buNone/>
            </a:pPr>
            <a:r>
              <a:rPr lang="tr-TR" i="1" dirty="0"/>
              <a:t>3. Mühletin verilmesi halinde verginin alınması tehlikeye girmemelidir.</a:t>
            </a:r>
          </a:p>
          <a:p>
            <a:pPr marL="0" indent="0">
              <a:buNone/>
            </a:pPr>
            <a:r>
              <a:rPr lang="tr-TR" i="1" dirty="0"/>
              <a:t>(Değişik üçüncü fıkra: 16/7/2004-5228/2 </a:t>
            </a:r>
            <a:r>
              <a:rPr lang="tr-TR" i="1" dirty="0" err="1"/>
              <a:t>md.</a:t>
            </a:r>
            <a:r>
              <a:rPr lang="tr-TR" i="1" dirty="0"/>
              <a:t>) Maliye Bakanlığı mühlet verme yetkisini tamamen veya kısmen mahalline devredebileceği gibi bölgeler, iller, ilçeler veya sektörler ile iş kolları ya da mükellef grupları itibarıyla yazılı başvuru şartı aramaksızın da kullanabilir.</a:t>
            </a:r>
          </a:p>
          <a:p>
            <a:endParaRPr lang="tr-TR" dirty="0"/>
          </a:p>
        </p:txBody>
      </p:sp>
    </p:spTree>
    <p:extLst>
      <p:ext uri="{BB962C8B-B14F-4D97-AF65-F5344CB8AC3E}">
        <p14:creationId xmlns:p14="http://schemas.microsoft.com/office/powerpoint/2010/main" val="38694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8543" y="308008"/>
            <a:ext cx="10395284" cy="1135781"/>
          </a:xfrm>
        </p:spPr>
        <p:txBody>
          <a:bodyPr>
            <a:normAutofit fontScale="90000"/>
          </a:bodyPr>
          <a:lstStyle/>
          <a:p>
            <a:r>
              <a:rPr lang="tr-TR" b="1" dirty="0" smtClean="0">
                <a:solidFill>
                  <a:srgbClr val="FF0000"/>
                </a:solidFill>
              </a:rPr>
              <a:t>E-YANLIŞ OLAN ANA FAALİYET KODU NASIL DEĞİŞTİRİLİR. </a:t>
            </a:r>
            <a:r>
              <a:rPr lang="tr-TR" b="1" dirty="0">
                <a:solidFill>
                  <a:srgbClr val="FF0000"/>
                </a:solidFill>
              </a:rPr>
              <a:t>2020/3 </a:t>
            </a:r>
            <a:r>
              <a:rPr lang="tr-TR" b="1" dirty="0" smtClean="0">
                <a:solidFill>
                  <a:srgbClr val="FF0000"/>
                </a:solidFill>
              </a:rPr>
              <a:t>SAYILI İÇ GENELGE</a:t>
            </a:r>
            <a:endParaRPr lang="tr-TR" b="1" dirty="0">
              <a:solidFill>
                <a:srgbClr val="FF0000"/>
              </a:solidFill>
            </a:endParaRPr>
          </a:p>
        </p:txBody>
      </p:sp>
      <p:sp>
        <p:nvSpPr>
          <p:cNvPr id="3" name="İçerik Yer Tutucusu 2"/>
          <p:cNvSpPr>
            <a:spLocks noGrp="1"/>
          </p:cNvSpPr>
          <p:nvPr>
            <p:ph idx="1"/>
          </p:nvPr>
        </p:nvSpPr>
        <p:spPr>
          <a:xfrm>
            <a:off x="1645920" y="1366787"/>
            <a:ext cx="9858692" cy="5072514"/>
          </a:xfrm>
        </p:spPr>
        <p:txBody>
          <a:bodyPr>
            <a:normAutofit/>
          </a:bodyPr>
          <a:lstStyle/>
          <a:p>
            <a:r>
              <a:rPr lang="tr-TR" dirty="0" smtClean="0"/>
              <a:t>Filen iştigal edilen sektörü gösteren tüm belgelerin eklenmesi suretiyle hazırlanacak dilekçe İnteraktiften V. Dairesine tevdi edilir. </a:t>
            </a:r>
          </a:p>
          <a:p>
            <a:r>
              <a:rPr lang="tr-TR" dirty="0"/>
              <a:t>Ana faaliyet kodu değişikliği için; mükellefin esas alınmasını </a:t>
            </a:r>
            <a:r>
              <a:rPr lang="tr-TR" dirty="0" smtClean="0"/>
              <a:t>istediği </a:t>
            </a:r>
            <a:r>
              <a:rPr lang="tr-TR" dirty="0"/>
              <a:t>ana faaliyet alanından elde </a:t>
            </a:r>
            <a:r>
              <a:rPr lang="tr-TR" dirty="0" smtClean="0"/>
              <a:t>ettiği </a:t>
            </a:r>
            <a:r>
              <a:rPr lang="tr-TR" dirty="0"/>
              <a:t>brüt hasılatın, diğer </a:t>
            </a:r>
            <a:r>
              <a:rPr lang="tr-TR" dirty="0" smtClean="0"/>
              <a:t>faaliyet </a:t>
            </a:r>
            <a:r>
              <a:rPr lang="tr-TR" dirty="0"/>
              <a:t>kodlarından elde ettiği brüt hasılattan fazla olması </a:t>
            </a:r>
            <a:r>
              <a:rPr lang="tr-TR" dirty="0" smtClean="0"/>
              <a:t>gerekmektedir</a:t>
            </a:r>
            <a:r>
              <a:rPr lang="tr-TR" dirty="0"/>
              <a:t>. </a:t>
            </a:r>
          </a:p>
          <a:p>
            <a:r>
              <a:rPr lang="tr-TR" dirty="0"/>
              <a:t>Brüt hasılatın tespitinde 2019 hesap dönemi veya 2019 IV. </a:t>
            </a:r>
            <a:r>
              <a:rPr lang="tr-TR" dirty="0" smtClean="0"/>
              <a:t>geçici </a:t>
            </a:r>
            <a:r>
              <a:rPr lang="tr-TR" dirty="0"/>
              <a:t>vergi </a:t>
            </a:r>
            <a:r>
              <a:rPr lang="tr-TR" dirty="0" smtClean="0"/>
              <a:t>dönemi esas alınır. (Eklenecek belgeler; </a:t>
            </a:r>
            <a:r>
              <a:rPr lang="tr-TR" dirty="0" err="1" smtClean="0"/>
              <a:t>Gç</a:t>
            </a:r>
            <a:r>
              <a:rPr lang="tr-TR" dirty="0" smtClean="0"/>
              <a:t> V Beyannamesi, G. Tablosu, </a:t>
            </a:r>
            <a:r>
              <a:rPr lang="tr-TR" dirty="0" err="1" smtClean="0"/>
              <a:t>Ba</a:t>
            </a:r>
            <a:r>
              <a:rPr lang="tr-TR" dirty="0" smtClean="0"/>
              <a:t> </a:t>
            </a:r>
            <a:r>
              <a:rPr lang="tr-TR" dirty="0" err="1" smtClean="0"/>
              <a:t>Bs</a:t>
            </a:r>
            <a:r>
              <a:rPr lang="tr-TR" dirty="0" smtClean="0"/>
              <a:t> ve durumu izah eden rapor)</a:t>
            </a:r>
          </a:p>
          <a:p>
            <a:r>
              <a:rPr lang="tr-TR" dirty="0" smtClean="0"/>
              <a:t>Bir </a:t>
            </a:r>
            <a:r>
              <a:rPr lang="tr-TR" dirty="0"/>
              <a:t>yıldan kısa </a:t>
            </a:r>
            <a:r>
              <a:rPr lang="tr-TR" dirty="0" smtClean="0"/>
              <a:t>süredir </a:t>
            </a:r>
            <a:r>
              <a:rPr lang="tr-TR" dirty="0"/>
              <a:t>faaliyette bulunulması durumunda faaliyette bulunulan dönem sonuçları </a:t>
            </a:r>
            <a:r>
              <a:rPr lang="tr-TR" dirty="0" smtClean="0"/>
              <a:t>dikkate alınır</a:t>
            </a:r>
            <a:r>
              <a:rPr lang="tr-TR" dirty="0"/>
              <a:t>.</a:t>
            </a:r>
          </a:p>
          <a:p>
            <a:r>
              <a:rPr lang="tr-TR" dirty="0" smtClean="0"/>
              <a:t>Vergi dairesi başkanlıklarında konuya ilişkin olarak ‘Ana </a:t>
            </a:r>
            <a:r>
              <a:rPr lang="tr-TR" dirty="0"/>
              <a:t>Faaliyet </a:t>
            </a:r>
            <a:r>
              <a:rPr lang="tr-TR" dirty="0" smtClean="0"/>
              <a:t>Kodu Değerlendirme Komisyonu</a:t>
            </a:r>
            <a:r>
              <a:rPr lang="tr-TR" dirty="0"/>
              <a:t>" kurulur.</a:t>
            </a:r>
          </a:p>
          <a:p>
            <a:r>
              <a:rPr lang="tr-TR" dirty="0" smtClean="0"/>
              <a:t>Başvurular 15 gün içinde sonuçlandırılarak mükellefe bilgi verilir</a:t>
            </a:r>
            <a:r>
              <a:rPr lang="tr-TR" dirty="0"/>
              <a:t/>
            </a:r>
            <a:br>
              <a:rPr lang="tr-TR" dirty="0"/>
            </a:br>
            <a:endParaRPr lang="tr-TR" dirty="0"/>
          </a:p>
        </p:txBody>
      </p:sp>
    </p:spTree>
    <p:extLst>
      <p:ext uri="{BB962C8B-B14F-4D97-AF65-F5344CB8AC3E}">
        <p14:creationId xmlns:p14="http://schemas.microsoft.com/office/powerpoint/2010/main" val="159832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26669" y="624110"/>
            <a:ext cx="9877943" cy="1280890"/>
          </a:xfrm>
        </p:spPr>
        <p:txBody>
          <a:bodyPr>
            <a:normAutofit/>
          </a:bodyPr>
          <a:lstStyle/>
          <a:p>
            <a:r>
              <a:rPr lang="tr-TR" b="1" dirty="0" smtClean="0">
                <a:solidFill>
                  <a:srgbClr val="FF0000"/>
                </a:solidFill>
              </a:rPr>
              <a:t>F-Ana faaliyetin tespitine örnek çalışma-Yaralanır-</a:t>
            </a:r>
            <a:endParaRPr lang="tr-TR" b="1" dirty="0">
              <a:solidFill>
                <a:srgbClr val="FF0000"/>
              </a:solidFill>
            </a:endParaRPr>
          </a:p>
        </p:txBody>
      </p:sp>
      <p:graphicFrame>
        <p:nvGraphicFramePr>
          <p:cNvPr id="5" name="İçerik Yer Tutucusu 4"/>
          <p:cNvGraphicFramePr>
            <a:graphicFrameLocks noGrp="1"/>
          </p:cNvGraphicFramePr>
          <p:nvPr>
            <p:ph idx="1"/>
            <p:extLst/>
          </p:nvPr>
        </p:nvGraphicFramePr>
        <p:xfrm>
          <a:off x="1337912" y="2512194"/>
          <a:ext cx="10166701" cy="3017520"/>
        </p:xfrm>
        <a:graphic>
          <a:graphicData uri="http://schemas.openxmlformats.org/drawingml/2006/table">
            <a:tbl>
              <a:tblPr firstRow="1" bandRow="1">
                <a:tableStyleId>{5C22544A-7EE6-4342-B048-85BDC9FD1C3A}</a:tableStyleId>
              </a:tblPr>
              <a:tblGrid>
                <a:gridCol w="5142582"/>
                <a:gridCol w="2662043"/>
                <a:gridCol w="2362076"/>
              </a:tblGrid>
              <a:tr h="365760">
                <a:tc>
                  <a:txBody>
                    <a:bodyPr/>
                    <a:lstStyle/>
                    <a:p>
                      <a:r>
                        <a:rPr lang="tr-TR" dirty="0" smtClean="0"/>
                        <a:t>Faaliyet</a:t>
                      </a:r>
                      <a:endParaRPr lang="tr-TR" dirty="0"/>
                    </a:p>
                  </a:txBody>
                  <a:tcPr/>
                </a:tc>
                <a:tc>
                  <a:txBody>
                    <a:bodyPr/>
                    <a:lstStyle/>
                    <a:p>
                      <a:r>
                        <a:rPr lang="tr-TR" dirty="0" smtClean="0"/>
                        <a:t>2019 dönemi hasılatı</a:t>
                      </a:r>
                      <a:endParaRPr lang="tr-TR" dirty="0"/>
                    </a:p>
                  </a:txBody>
                  <a:tcPr/>
                </a:tc>
                <a:tc>
                  <a:txBody>
                    <a:bodyPr/>
                    <a:lstStyle/>
                    <a:p>
                      <a:r>
                        <a:rPr lang="tr-TR" dirty="0" smtClean="0"/>
                        <a:t>Hasılatın Yüzdesi</a:t>
                      </a:r>
                      <a:endParaRPr lang="tr-TR" dirty="0"/>
                    </a:p>
                  </a:txBody>
                  <a:tcPr/>
                </a:tc>
              </a:tr>
              <a:tr h="365760">
                <a:tc>
                  <a:txBody>
                    <a:bodyPr/>
                    <a:lstStyle/>
                    <a:p>
                      <a:r>
                        <a:rPr lang="tr-TR" sz="1800" b="0" i="0" kern="1200" dirty="0" smtClean="0">
                          <a:solidFill>
                            <a:srgbClr val="0070C0"/>
                          </a:solidFill>
                          <a:effectLst/>
                          <a:latin typeface="+mn-lt"/>
                          <a:ea typeface="+mn-ea"/>
                          <a:cs typeface="+mn-cs"/>
                        </a:rPr>
                        <a:t>Binaların genel temizliği-812101</a:t>
                      </a:r>
                      <a:endParaRPr lang="tr-TR" dirty="0">
                        <a:solidFill>
                          <a:srgbClr val="0070C0"/>
                        </a:solidFill>
                      </a:endParaRPr>
                    </a:p>
                  </a:txBody>
                  <a:tcPr/>
                </a:tc>
                <a:tc>
                  <a:txBody>
                    <a:bodyPr/>
                    <a:lstStyle/>
                    <a:p>
                      <a:pPr algn="r"/>
                      <a:r>
                        <a:rPr lang="tr-TR" dirty="0" smtClean="0">
                          <a:solidFill>
                            <a:srgbClr val="0070C0"/>
                          </a:solidFill>
                        </a:rPr>
                        <a:t>1.150.000</a:t>
                      </a:r>
                      <a:endParaRPr lang="tr-TR" dirty="0">
                        <a:solidFill>
                          <a:srgbClr val="0070C0"/>
                        </a:solidFill>
                      </a:endParaRPr>
                    </a:p>
                  </a:txBody>
                  <a:tcPr/>
                </a:tc>
                <a:tc>
                  <a:txBody>
                    <a:bodyPr/>
                    <a:lstStyle/>
                    <a:p>
                      <a:pPr algn="r"/>
                      <a:r>
                        <a:rPr lang="tr-TR" dirty="0" smtClean="0">
                          <a:solidFill>
                            <a:srgbClr val="0070C0"/>
                          </a:solidFill>
                        </a:rPr>
                        <a:t>%36</a:t>
                      </a:r>
                      <a:endParaRPr lang="tr-TR" dirty="0">
                        <a:solidFill>
                          <a:srgbClr val="0070C0"/>
                        </a:solidFill>
                      </a:endParaRPr>
                    </a:p>
                  </a:txBody>
                  <a:tcPr/>
                </a:tc>
              </a:tr>
              <a:tr h="365760">
                <a:tc>
                  <a:txBody>
                    <a:bodyPr/>
                    <a:lstStyle/>
                    <a:p>
                      <a:r>
                        <a:rPr lang="tr-TR" sz="1800" b="0" i="0" kern="1200" dirty="0" smtClean="0">
                          <a:solidFill>
                            <a:schemeClr val="dk1"/>
                          </a:solidFill>
                          <a:effectLst/>
                          <a:latin typeface="+mn-lt"/>
                          <a:ea typeface="+mn-ea"/>
                          <a:cs typeface="+mn-cs"/>
                        </a:rPr>
                        <a:t>Park ve caddelerin süpürülerek yıkanması-812903</a:t>
                      </a:r>
                      <a:endParaRPr lang="tr-TR" dirty="0"/>
                    </a:p>
                  </a:txBody>
                  <a:tcPr/>
                </a:tc>
                <a:tc>
                  <a:txBody>
                    <a:bodyPr/>
                    <a:lstStyle/>
                    <a:p>
                      <a:pPr algn="r"/>
                      <a:r>
                        <a:rPr lang="tr-TR" dirty="0" smtClean="0"/>
                        <a:t>600.000</a:t>
                      </a:r>
                      <a:endParaRPr lang="tr-TR" dirty="0"/>
                    </a:p>
                  </a:txBody>
                  <a:tcPr/>
                </a:tc>
                <a:tc>
                  <a:txBody>
                    <a:bodyPr/>
                    <a:lstStyle/>
                    <a:p>
                      <a:pPr algn="r"/>
                      <a:r>
                        <a:rPr lang="tr-TR" dirty="0" smtClean="0"/>
                        <a:t>%19</a:t>
                      </a:r>
                      <a:endParaRPr lang="tr-TR" dirty="0"/>
                    </a:p>
                  </a:txBody>
                  <a:tcPr/>
                </a:tc>
              </a:tr>
              <a:tr h="380198">
                <a:tc>
                  <a:txBody>
                    <a:bodyPr/>
                    <a:lstStyle/>
                    <a:p>
                      <a:r>
                        <a:rPr lang="tr-TR" sz="1800" b="0" i="0" kern="1200" dirty="0" smtClean="0">
                          <a:solidFill>
                            <a:schemeClr val="dk1"/>
                          </a:solidFill>
                          <a:effectLst/>
                          <a:latin typeface="+mn-lt"/>
                          <a:ea typeface="+mn-ea"/>
                          <a:cs typeface="+mn-cs"/>
                        </a:rPr>
                        <a:t>İkamet amaçlı binaların inşaatı-412002</a:t>
                      </a:r>
                    </a:p>
                    <a:p>
                      <a:r>
                        <a:rPr lang="tr-TR" dirty="0" smtClean="0"/>
                        <a:t/>
                      </a:r>
                      <a:br>
                        <a:rPr lang="tr-TR" dirty="0" smtClean="0"/>
                      </a:br>
                      <a:endParaRPr lang="tr-TR" dirty="0"/>
                    </a:p>
                  </a:txBody>
                  <a:tcPr/>
                </a:tc>
                <a:tc>
                  <a:txBody>
                    <a:bodyPr/>
                    <a:lstStyle/>
                    <a:p>
                      <a:pPr algn="r"/>
                      <a:r>
                        <a:rPr lang="tr-TR" dirty="0" smtClean="0"/>
                        <a:t>1.400.000</a:t>
                      </a:r>
                      <a:endParaRPr lang="tr-TR" dirty="0"/>
                    </a:p>
                  </a:txBody>
                  <a:tcPr/>
                </a:tc>
                <a:tc>
                  <a:txBody>
                    <a:bodyPr/>
                    <a:lstStyle/>
                    <a:p>
                      <a:pPr algn="r"/>
                      <a:r>
                        <a:rPr lang="tr-TR" dirty="0" smtClean="0"/>
                        <a:t>%44</a:t>
                      </a:r>
                      <a:endParaRPr lang="tr-TR" dirty="0"/>
                    </a:p>
                  </a:txBody>
                  <a:tcPr/>
                </a:tc>
              </a:tr>
              <a:tr h="365760">
                <a:tc>
                  <a:txBody>
                    <a:bodyPr/>
                    <a:lstStyle/>
                    <a:p>
                      <a:r>
                        <a:rPr lang="tr-TR" dirty="0" smtClean="0"/>
                        <a:t>TOPLAM</a:t>
                      </a:r>
                      <a:endParaRPr lang="tr-TR" dirty="0"/>
                    </a:p>
                  </a:txBody>
                  <a:tcPr/>
                </a:tc>
                <a:tc>
                  <a:txBody>
                    <a:bodyPr/>
                    <a:lstStyle/>
                    <a:p>
                      <a:pPr algn="r"/>
                      <a:r>
                        <a:rPr lang="tr-TR" dirty="0" smtClean="0"/>
                        <a:t>3.150.000</a:t>
                      </a:r>
                      <a:endParaRPr lang="tr-TR" dirty="0"/>
                    </a:p>
                  </a:txBody>
                  <a:tcPr/>
                </a:tc>
                <a:tc>
                  <a:txBody>
                    <a:bodyPr/>
                    <a:lstStyle/>
                    <a:p>
                      <a:pPr algn="r"/>
                      <a:r>
                        <a:rPr lang="tr-TR" dirty="0" smtClean="0"/>
                        <a:t>%100</a:t>
                      </a:r>
                      <a:endParaRPr lang="tr-TR" dirty="0"/>
                    </a:p>
                  </a:txBody>
                  <a:tcPr/>
                </a:tc>
              </a:tr>
              <a:tr h="365760">
                <a:tc>
                  <a:txBody>
                    <a:bodyPr/>
                    <a:lstStyle/>
                    <a:p>
                      <a:endParaRPr lang="tr-TR" dirty="0"/>
                    </a:p>
                  </a:txBody>
                  <a:tcPr/>
                </a:tc>
                <a:tc>
                  <a:txBody>
                    <a:bodyPr/>
                    <a:lstStyle/>
                    <a:p>
                      <a:endParaRPr lang="tr-TR" dirty="0"/>
                    </a:p>
                  </a:txBody>
                  <a:tcPr/>
                </a:tc>
                <a:tc>
                  <a:txBody>
                    <a:bodyPr/>
                    <a:lstStyle/>
                    <a:p>
                      <a:endParaRPr lang="tr-TR" dirty="0"/>
                    </a:p>
                  </a:txBody>
                  <a:tcPr/>
                </a:tc>
              </a:tr>
            </a:tbl>
          </a:graphicData>
        </a:graphic>
      </p:graphicFrame>
    </p:spTree>
    <p:extLst>
      <p:ext uri="{BB962C8B-B14F-4D97-AF65-F5344CB8AC3E}">
        <p14:creationId xmlns:p14="http://schemas.microsoft.com/office/powerpoint/2010/main" val="3855299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Ana faaliyetin tespitine örnek </a:t>
            </a:r>
            <a:r>
              <a:rPr lang="tr-TR" b="1" dirty="0" smtClean="0">
                <a:solidFill>
                  <a:srgbClr val="FF0000"/>
                </a:solidFill>
              </a:rPr>
              <a:t>çalışma-yararlanamaz</a:t>
            </a:r>
            <a:endParaRPr lang="tr-TR" dirty="0"/>
          </a:p>
        </p:txBody>
      </p:sp>
      <p:graphicFrame>
        <p:nvGraphicFramePr>
          <p:cNvPr id="4" name="İçerik Yer Tutucusu 3"/>
          <p:cNvGraphicFramePr>
            <a:graphicFrameLocks noGrp="1"/>
          </p:cNvGraphicFramePr>
          <p:nvPr>
            <p:ph idx="1"/>
            <p:extLst/>
          </p:nvPr>
        </p:nvGraphicFramePr>
        <p:xfrm>
          <a:off x="1482291" y="2133600"/>
          <a:ext cx="10022322" cy="2392680"/>
        </p:xfrm>
        <a:graphic>
          <a:graphicData uri="http://schemas.openxmlformats.org/drawingml/2006/table">
            <a:tbl>
              <a:tblPr firstRow="1" bandRow="1">
                <a:tableStyleId>{5C22544A-7EE6-4342-B048-85BDC9FD1C3A}</a:tableStyleId>
              </a:tblPr>
              <a:tblGrid>
                <a:gridCol w="4841507"/>
                <a:gridCol w="2945330"/>
                <a:gridCol w="2235485"/>
              </a:tblGrid>
              <a:tr h="370840">
                <a:tc>
                  <a:txBody>
                    <a:bodyPr/>
                    <a:lstStyle/>
                    <a:p>
                      <a:r>
                        <a:rPr lang="tr-TR" dirty="0" smtClean="0"/>
                        <a:t>Faaliyet</a:t>
                      </a:r>
                      <a:endParaRPr lang="tr-TR" dirty="0"/>
                    </a:p>
                  </a:txBody>
                  <a:tcPr/>
                </a:tc>
                <a:tc>
                  <a:txBody>
                    <a:bodyPr/>
                    <a:lstStyle/>
                    <a:p>
                      <a:r>
                        <a:rPr lang="tr-TR" dirty="0" smtClean="0"/>
                        <a:t>2019 dönemi hasılatı</a:t>
                      </a:r>
                      <a:endParaRPr lang="tr-TR" dirty="0"/>
                    </a:p>
                  </a:txBody>
                  <a:tcPr/>
                </a:tc>
                <a:tc>
                  <a:txBody>
                    <a:bodyPr/>
                    <a:lstStyle/>
                    <a:p>
                      <a:r>
                        <a:rPr lang="tr-TR" dirty="0" smtClean="0"/>
                        <a:t>Hasılatın Yüzdesi</a:t>
                      </a:r>
                      <a:endParaRPr lang="tr-TR" dirty="0"/>
                    </a:p>
                  </a:txBody>
                  <a:tcPr/>
                </a:tc>
              </a:tr>
              <a:tr h="370840">
                <a:tc>
                  <a:txBody>
                    <a:bodyPr/>
                    <a:lstStyle/>
                    <a:p>
                      <a:r>
                        <a:rPr lang="tr-TR" sz="1800" b="0" i="0" kern="1200" dirty="0" smtClean="0">
                          <a:solidFill>
                            <a:srgbClr val="0070C0"/>
                          </a:solidFill>
                          <a:effectLst/>
                          <a:latin typeface="+mn-lt"/>
                          <a:ea typeface="+mn-ea"/>
                          <a:cs typeface="+mn-cs"/>
                        </a:rPr>
                        <a:t>İkamet amaçlı binaların inşaatı-412002</a:t>
                      </a:r>
                    </a:p>
                  </a:txBody>
                  <a:tcPr/>
                </a:tc>
                <a:tc>
                  <a:txBody>
                    <a:bodyPr/>
                    <a:lstStyle/>
                    <a:p>
                      <a:pPr algn="r"/>
                      <a:r>
                        <a:rPr lang="tr-TR" dirty="0" smtClean="0">
                          <a:solidFill>
                            <a:srgbClr val="0070C0"/>
                          </a:solidFill>
                        </a:rPr>
                        <a:t>1.150.000</a:t>
                      </a:r>
                      <a:endParaRPr lang="tr-TR" dirty="0">
                        <a:solidFill>
                          <a:srgbClr val="0070C0"/>
                        </a:solidFill>
                      </a:endParaRPr>
                    </a:p>
                  </a:txBody>
                  <a:tcPr/>
                </a:tc>
                <a:tc>
                  <a:txBody>
                    <a:bodyPr/>
                    <a:lstStyle/>
                    <a:p>
                      <a:pPr algn="r"/>
                      <a:r>
                        <a:rPr lang="tr-TR" dirty="0" smtClean="0">
                          <a:solidFill>
                            <a:srgbClr val="0070C0"/>
                          </a:solidFill>
                        </a:rPr>
                        <a:t>%36</a:t>
                      </a:r>
                      <a:endParaRPr lang="tr-TR" dirty="0">
                        <a:solidFill>
                          <a:srgbClr val="0070C0"/>
                        </a:solidFill>
                      </a:endParaRPr>
                    </a:p>
                  </a:txBody>
                  <a:tcPr/>
                </a:tc>
              </a:tr>
              <a:tr h="370840">
                <a:tc>
                  <a:txBody>
                    <a:bodyPr/>
                    <a:lstStyle/>
                    <a:p>
                      <a:r>
                        <a:rPr lang="tr-TR" sz="1800" b="0" i="0" kern="1200" dirty="0" smtClean="0">
                          <a:solidFill>
                            <a:schemeClr val="dk1"/>
                          </a:solidFill>
                          <a:effectLst/>
                          <a:latin typeface="+mn-lt"/>
                          <a:ea typeface="+mn-ea"/>
                          <a:cs typeface="+mn-cs"/>
                        </a:rPr>
                        <a:t>Park ve caddelerin süpürülerek yıkanması-812903</a:t>
                      </a:r>
                      <a:endParaRPr lang="tr-TR" dirty="0"/>
                    </a:p>
                  </a:txBody>
                  <a:tcPr/>
                </a:tc>
                <a:tc>
                  <a:txBody>
                    <a:bodyPr/>
                    <a:lstStyle/>
                    <a:p>
                      <a:pPr algn="r"/>
                      <a:r>
                        <a:rPr lang="tr-TR" dirty="0" smtClean="0"/>
                        <a:t>600.000</a:t>
                      </a:r>
                      <a:endParaRPr lang="tr-TR" dirty="0"/>
                    </a:p>
                  </a:txBody>
                  <a:tcPr/>
                </a:tc>
                <a:tc>
                  <a:txBody>
                    <a:bodyPr/>
                    <a:lstStyle/>
                    <a:p>
                      <a:pPr algn="r"/>
                      <a:r>
                        <a:rPr lang="tr-TR" dirty="0" smtClean="0"/>
                        <a:t>%19</a:t>
                      </a:r>
                      <a:endParaRPr lang="tr-TR"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800" b="0" i="0" kern="1200" dirty="0" smtClean="0">
                          <a:solidFill>
                            <a:schemeClr val="dk1"/>
                          </a:solidFill>
                          <a:effectLst/>
                          <a:latin typeface="+mn-lt"/>
                          <a:ea typeface="+mn-ea"/>
                          <a:cs typeface="+mn-cs"/>
                        </a:rPr>
                        <a:t>Binaların genel temizliği-812101</a:t>
                      </a:r>
                      <a:endParaRPr lang="tr-TR" dirty="0" smtClean="0"/>
                    </a:p>
                    <a:p>
                      <a:endParaRPr lang="tr-TR" dirty="0"/>
                    </a:p>
                  </a:txBody>
                  <a:tcPr/>
                </a:tc>
                <a:tc>
                  <a:txBody>
                    <a:bodyPr/>
                    <a:lstStyle/>
                    <a:p>
                      <a:pPr algn="r"/>
                      <a:r>
                        <a:rPr lang="tr-TR" dirty="0" smtClean="0"/>
                        <a:t>1.400.000</a:t>
                      </a:r>
                      <a:endParaRPr lang="tr-TR" dirty="0"/>
                    </a:p>
                  </a:txBody>
                  <a:tcPr/>
                </a:tc>
                <a:tc>
                  <a:txBody>
                    <a:bodyPr/>
                    <a:lstStyle/>
                    <a:p>
                      <a:pPr algn="r"/>
                      <a:r>
                        <a:rPr lang="tr-TR" dirty="0" smtClean="0"/>
                        <a:t>%44</a:t>
                      </a:r>
                      <a:endParaRPr lang="tr-TR" dirty="0"/>
                    </a:p>
                  </a:txBody>
                  <a:tcPr/>
                </a:tc>
              </a:tr>
              <a:tr h="370840">
                <a:tc>
                  <a:txBody>
                    <a:bodyPr/>
                    <a:lstStyle/>
                    <a:p>
                      <a:r>
                        <a:rPr lang="tr-TR" dirty="0" smtClean="0"/>
                        <a:t>TOPLAM</a:t>
                      </a:r>
                      <a:endParaRPr lang="tr-TR" dirty="0"/>
                    </a:p>
                  </a:txBody>
                  <a:tcPr/>
                </a:tc>
                <a:tc>
                  <a:txBody>
                    <a:bodyPr/>
                    <a:lstStyle/>
                    <a:p>
                      <a:pPr algn="r"/>
                      <a:r>
                        <a:rPr lang="tr-TR" dirty="0" smtClean="0"/>
                        <a:t>3.150.000</a:t>
                      </a:r>
                      <a:endParaRPr lang="tr-TR" dirty="0"/>
                    </a:p>
                  </a:txBody>
                  <a:tcPr/>
                </a:tc>
                <a:tc>
                  <a:txBody>
                    <a:bodyPr/>
                    <a:lstStyle/>
                    <a:p>
                      <a:pPr algn="r"/>
                      <a:r>
                        <a:rPr lang="tr-TR" dirty="0" smtClean="0"/>
                        <a:t>%100</a:t>
                      </a:r>
                      <a:endParaRPr lang="tr-TR" dirty="0"/>
                    </a:p>
                  </a:txBody>
                  <a:tcPr/>
                </a:tc>
              </a:tr>
            </a:tbl>
          </a:graphicData>
        </a:graphic>
      </p:graphicFrame>
    </p:spTree>
    <p:extLst>
      <p:ext uri="{BB962C8B-B14F-4D97-AF65-F5344CB8AC3E}">
        <p14:creationId xmlns:p14="http://schemas.microsoft.com/office/powerpoint/2010/main" val="1692706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665</Words>
  <Application>Microsoft Office PowerPoint</Application>
  <PresentationFormat>Geniş ekran</PresentationFormat>
  <Paragraphs>112</Paragraphs>
  <Slides>9</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Duman</vt:lpstr>
      <vt:lpstr>        CORONAVİRÜS  NEDENİYLE  İLAN EDİLEN MÜCBİR SEBEP</vt:lpstr>
      <vt:lpstr>2- BAZI KV MÜKELLEFLERİ VE TÜM GV MÜKELLEFLERİ İÇİN MÜBİR SEBEP İLAN EDİLDİ.</vt:lpstr>
      <vt:lpstr>A-518 Nolu VUK GT Ve 2020/3 İÇ GENELGESİNE  GÖRE MÜCBİR SEBEP</vt:lpstr>
      <vt:lpstr>B-KAPSAMA GİREN MÜKELLEFLER</vt:lpstr>
      <vt:lpstr>C-DİĞER MÜKELLEFLER</vt:lpstr>
      <vt:lpstr>D-Kendisi Koronavirüs Hastalığına Yakalanan Mükelleflerin Durumu</vt:lpstr>
      <vt:lpstr>E-YANLIŞ OLAN ANA FAALİYET KODU NASIL DEĞİŞTİRİLİR. 2020/3 SAYILI İÇ GENELGE</vt:lpstr>
      <vt:lpstr>F-Ana faaliyetin tespitine örnek çalışma-Yaralanır-</vt:lpstr>
      <vt:lpstr>Ana faaliyetin tespitine örnek çalışma-yararlanamaz</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CORONAVİRÜS  NEDENİYLE  İLAN EDİLEN MÜCBİR SEBEP</dc:title>
  <dc:creator>TUNAHAN SOYLU</dc:creator>
  <cp:lastModifiedBy>TUNAHAN SOYLU</cp:lastModifiedBy>
  <cp:revision>1</cp:revision>
  <dcterms:created xsi:type="dcterms:W3CDTF">2020-05-30T11:14:52Z</dcterms:created>
  <dcterms:modified xsi:type="dcterms:W3CDTF">2020-05-30T11:15:11Z</dcterms:modified>
</cp:coreProperties>
</file>