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sldIdLst>
    <p:sldId id="257" r:id="rId2"/>
    <p:sldId id="260" r:id="rId3"/>
    <p:sldId id="258" r:id="rId4"/>
    <p:sldId id="262" r:id="rId5"/>
    <p:sldId id="264" r:id="rId6"/>
    <p:sldId id="265"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B678105-5414-4E6D-8D13-C8B6A8C54ACF}" type="datetimeFigureOut">
              <a:rPr lang="tr-TR" smtClean="0"/>
              <a:t>17.5.2020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E9FF811-2934-44A4-B2BE-CDF785AD4D0A}" type="slidenum">
              <a:rPr lang="tr-TR" smtClean="0"/>
              <a:t>‹#›</a:t>
            </a:fld>
            <a:endParaRPr lang="tr-TR"/>
          </a:p>
        </p:txBody>
      </p:sp>
    </p:spTree>
    <p:extLst>
      <p:ext uri="{BB962C8B-B14F-4D97-AF65-F5344CB8AC3E}">
        <p14:creationId xmlns:p14="http://schemas.microsoft.com/office/powerpoint/2010/main" val="691616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B678105-5414-4E6D-8D13-C8B6A8C54ACF}" type="datetimeFigureOut">
              <a:rPr lang="tr-TR" smtClean="0"/>
              <a:t>17.5.2020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E9FF811-2934-44A4-B2BE-CDF785AD4D0A}" type="slidenum">
              <a:rPr lang="tr-TR" smtClean="0"/>
              <a:t>‹#›</a:t>
            </a:fld>
            <a:endParaRPr lang="tr-TR"/>
          </a:p>
        </p:txBody>
      </p:sp>
    </p:spTree>
    <p:extLst>
      <p:ext uri="{BB962C8B-B14F-4D97-AF65-F5344CB8AC3E}">
        <p14:creationId xmlns:p14="http://schemas.microsoft.com/office/powerpoint/2010/main" val="2146965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B678105-5414-4E6D-8D13-C8B6A8C54ACF}" type="datetimeFigureOut">
              <a:rPr lang="tr-TR" smtClean="0"/>
              <a:t>17.5.2020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E9FF811-2934-44A4-B2BE-CDF785AD4D0A}"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018651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B678105-5414-4E6D-8D13-C8B6A8C54ACF}" type="datetimeFigureOut">
              <a:rPr lang="tr-TR" smtClean="0"/>
              <a:t>17.5.2020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E9FF811-2934-44A4-B2BE-CDF785AD4D0A}" type="slidenum">
              <a:rPr lang="tr-TR" smtClean="0"/>
              <a:t>‹#›</a:t>
            </a:fld>
            <a:endParaRPr lang="tr-TR"/>
          </a:p>
        </p:txBody>
      </p:sp>
    </p:spTree>
    <p:extLst>
      <p:ext uri="{BB962C8B-B14F-4D97-AF65-F5344CB8AC3E}">
        <p14:creationId xmlns:p14="http://schemas.microsoft.com/office/powerpoint/2010/main" val="13119097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B678105-5414-4E6D-8D13-C8B6A8C54ACF}" type="datetimeFigureOut">
              <a:rPr lang="tr-TR" smtClean="0"/>
              <a:t>17.5.2020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E9FF811-2934-44A4-B2BE-CDF785AD4D0A}"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318085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B678105-5414-4E6D-8D13-C8B6A8C54ACF}" type="datetimeFigureOut">
              <a:rPr lang="tr-TR" smtClean="0"/>
              <a:t>17.5.2020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E9FF811-2934-44A4-B2BE-CDF785AD4D0A}" type="slidenum">
              <a:rPr lang="tr-TR" smtClean="0"/>
              <a:t>‹#›</a:t>
            </a:fld>
            <a:endParaRPr lang="tr-TR"/>
          </a:p>
        </p:txBody>
      </p:sp>
    </p:spTree>
    <p:extLst>
      <p:ext uri="{BB962C8B-B14F-4D97-AF65-F5344CB8AC3E}">
        <p14:creationId xmlns:p14="http://schemas.microsoft.com/office/powerpoint/2010/main" val="29349244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B678105-5414-4E6D-8D13-C8B6A8C54ACF}" type="datetimeFigureOut">
              <a:rPr lang="tr-TR" smtClean="0"/>
              <a:t>17.5.2020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E9FF811-2934-44A4-B2BE-CDF785AD4D0A}" type="slidenum">
              <a:rPr lang="tr-TR" smtClean="0"/>
              <a:t>‹#›</a:t>
            </a:fld>
            <a:endParaRPr lang="tr-TR"/>
          </a:p>
        </p:txBody>
      </p:sp>
    </p:spTree>
    <p:extLst>
      <p:ext uri="{BB962C8B-B14F-4D97-AF65-F5344CB8AC3E}">
        <p14:creationId xmlns:p14="http://schemas.microsoft.com/office/powerpoint/2010/main" val="25080477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B678105-5414-4E6D-8D13-C8B6A8C54ACF}" type="datetimeFigureOut">
              <a:rPr lang="tr-TR" smtClean="0"/>
              <a:t>17.5.2020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E9FF811-2934-44A4-B2BE-CDF785AD4D0A}" type="slidenum">
              <a:rPr lang="tr-TR" smtClean="0"/>
              <a:t>‹#›</a:t>
            </a:fld>
            <a:endParaRPr lang="tr-TR"/>
          </a:p>
        </p:txBody>
      </p:sp>
    </p:spTree>
    <p:extLst>
      <p:ext uri="{BB962C8B-B14F-4D97-AF65-F5344CB8AC3E}">
        <p14:creationId xmlns:p14="http://schemas.microsoft.com/office/powerpoint/2010/main" val="2793713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B678105-5414-4E6D-8D13-C8B6A8C54ACF}" type="datetimeFigureOut">
              <a:rPr lang="tr-TR" smtClean="0"/>
              <a:t>17.5.2020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E9FF811-2934-44A4-B2BE-CDF785AD4D0A}" type="slidenum">
              <a:rPr lang="tr-TR" smtClean="0"/>
              <a:t>‹#›</a:t>
            </a:fld>
            <a:endParaRPr lang="tr-TR"/>
          </a:p>
        </p:txBody>
      </p:sp>
    </p:spTree>
    <p:extLst>
      <p:ext uri="{BB962C8B-B14F-4D97-AF65-F5344CB8AC3E}">
        <p14:creationId xmlns:p14="http://schemas.microsoft.com/office/powerpoint/2010/main" val="4038010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B678105-5414-4E6D-8D13-C8B6A8C54ACF}" type="datetimeFigureOut">
              <a:rPr lang="tr-TR" smtClean="0"/>
              <a:t>17.5.2020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E9FF811-2934-44A4-B2BE-CDF785AD4D0A}" type="slidenum">
              <a:rPr lang="tr-TR" smtClean="0"/>
              <a:t>‹#›</a:t>
            </a:fld>
            <a:endParaRPr lang="tr-TR"/>
          </a:p>
        </p:txBody>
      </p:sp>
    </p:spTree>
    <p:extLst>
      <p:ext uri="{BB962C8B-B14F-4D97-AF65-F5344CB8AC3E}">
        <p14:creationId xmlns:p14="http://schemas.microsoft.com/office/powerpoint/2010/main" val="4238298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B678105-5414-4E6D-8D13-C8B6A8C54ACF}" type="datetimeFigureOut">
              <a:rPr lang="tr-TR" smtClean="0"/>
              <a:t>17.5.2020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E9FF811-2934-44A4-B2BE-CDF785AD4D0A}" type="slidenum">
              <a:rPr lang="tr-TR" smtClean="0"/>
              <a:t>‹#›</a:t>
            </a:fld>
            <a:endParaRPr lang="tr-TR"/>
          </a:p>
        </p:txBody>
      </p:sp>
    </p:spTree>
    <p:extLst>
      <p:ext uri="{BB962C8B-B14F-4D97-AF65-F5344CB8AC3E}">
        <p14:creationId xmlns:p14="http://schemas.microsoft.com/office/powerpoint/2010/main" val="124473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B678105-5414-4E6D-8D13-C8B6A8C54ACF}" type="datetimeFigureOut">
              <a:rPr lang="tr-TR" smtClean="0"/>
              <a:t>17.5.2020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E9FF811-2934-44A4-B2BE-CDF785AD4D0A}" type="slidenum">
              <a:rPr lang="tr-TR" smtClean="0"/>
              <a:t>‹#›</a:t>
            </a:fld>
            <a:endParaRPr lang="tr-TR"/>
          </a:p>
        </p:txBody>
      </p:sp>
    </p:spTree>
    <p:extLst>
      <p:ext uri="{BB962C8B-B14F-4D97-AF65-F5344CB8AC3E}">
        <p14:creationId xmlns:p14="http://schemas.microsoft.com/office/powerpoint/2010/main" val="1095939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B678105-5414-4E6D-8D13-C8B6A8C54ACF}" type="datetimeFigureOut">
              <a:rPr lang="tr-TR" smtClean="0"/>
              <a:t>17.5.2020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E9FF811-2934-44A4-B2BE-CDF785AD4D0A}" type="slidenum">
              <a:rPr lang="tr-TR" smtClean="0"/>
              <a:t>‹#›</a:t>
            </a:fld>
            <a:endParaRPr lang="tr-TR"/>
          </a:p>
        </p:txBody>
      </p:sp>
    </p:spTree>
    <p:extLst>
      <p:ext uri="{BB962C8B-B14F-4D97-AF65-F5344CB8AC3E}">
        <p14:creationId xmlns:p14="http://schemas.microsoft.com/office/powerpoint/2010/main" val="2065659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678105-5414-4E6D-8D13-C8B6A8C54ACF}" type="datetimeFigureOut">
              <a:rPr lang="tr-TR" smtClean="0"/>
              <a:t>17.5.2020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E9FF811-2934-44A4-B2BE-CDF785AD4D0A}" type="slidenum">
              <a:rPr lang="tr-TR" smtClean="0"/>
              <a:t>‹#›</a:t>
            </a:fld>
            <a:endParaRPr lang="tr-TR"/>
          </a:p>
        </p:txBody>
      </p:sp>
    </p:spTree>
    <p:extLst>
      <p:ext uri="{BB962C8B-B14F-4D97-AF65-F5344CB8AC3E}">
        <p14:creationId xmlns:p14="http://schemas.microsoft.com/office/powerpoint/2010/main" val="114026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B678105-5414-4E6D-8D13-C8B6A8C54ACF}" type="datetimeFigureOut">
              <a:rPr lang="tr-TR" smtClean="0"/>
              <a:t>17.5.2020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E9FF811-2934-44A4-B2BE-CDF785AD4D0A}" type="slidenum">
              <a:rPr lang="tr-TR" smtClean="0"/>
              <a:t>‹#›</a:t>
            </a:fld>
            <a:endParaRPr lang="tr-TR"/>
          </a:p>
        </p:txBody>
      </p:sp>
    </p:spTree>
    <p:extLst>
      <p:ext uri="{BB962C8B-B14F-4D97-AF65-F5344CB8AC3E}">
        <p14:creationId xmlns:p14="http://schemas.microsoft.com/office/powerpoint/2010/main" val="518689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B678105-5414-4E6D-8D13-C8B6A8C54ACF}" type="datetimeFigureOut">
              <a:rPr lang="tr-TR" smtClean="0"/>
              <a:t>17.5.2020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E9FF811-2934-44A4-B2BE-CDF785AD4D0A}" type="slidenum">
              <a:rPr lang="tr-TR" smtClean="0"/>
              <a:t>‹#›</a:t>
            </a:fld>
            <a:endParaRPr lang="tr-TR"/>
          </a:p>
        </p:txBody>
      </p:sp>
    </p:spTree>
    <p:extLst>
      <p:ext uri="{BB962C8B-B14F-4D97-AF65-F5344CB8AC3E}">
        <p14:creationId xmlns:p14="http://schemas.microsoft.com/office/powerpoint/2010/main" val="1844972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B678105-5414-4E6D-8D13-C8B6A8C54ACF}" type="datetimeFigureOut">
              <a:rPr lang="tr-TR" smtClean="0"/>
              <a:t>17.5.2020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E9FF811-2934-44A4-B2BE-CDF785AD4D0A}" type="slidenum">
              <a:rPr lang="tr-TR" smtClean="0"/>
              <a:t>‹#›</a:t>
            </a:fld>
            <a:endParaRPr lang="tr-TR"/>
          </a:p>
        </p:txBody>
      </p:sp>
    </p:spTree>
    <p:extLst>
      <p:ext uri="{BB962C8B-B14F-4D97-AF65-F5344CB8AC3E}">
        <p14:creationId xmlns:p14="http://schemas.microsoft.com/office/powerpoint/2010/main" val="4070111161"/>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 id="2147483787" r:id="rId13"/>
    <p:sldLayoutId id="2147483788" r:id="rId14"/>
    <p:sldLayoutId id="2147483789" r:id="rId15"/>
    <p:sldLayoutId id="214748379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tel:212-465-06-12"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24025" y="654519"/>
            <a:ext cx="9743975" cy="1607418"/>
          </a:xfrm>
        </p:spPr>
        <p:txBody>
          <a:bodyPr>
            <a:normAutofit fontScale="90000"/>
          </a:bodyPr>
          <a:lstStyle/>
          <a:p>
            <a:r>
              <a:rPr lang="tr-TR" b="1" dirty="0" smtClean="0">
                <a:solidFill>
                  <a:srgbClr val="FF0000"/>
                </a:solidFill>
              </a:rPr>
              <a:t>        BİNEK ARAÇLARIN GİDERLERİ VE AMORTİSMANLARI</a:t>
            </a:r>
            <a:endParaRPr lang="tr-TR" b="1" dirty="0">
              <a:solidFill>
                <a:srgbClr val="FF0000"/>
              </a:solidFill>
            </a:endParaRPr>
          </a:p>
        </p:txBody>
      </p:sp>
      <p:sp>
        <p:nvSpPr>
          <p:cNvPr id="3" name="Alt Başlık 2"/>
          <p:cNvSpPr>
            <a:spLocks noGrp="1"/>
          </p:cNvSpPr>
          <p:nvPr>
            <p:ph type="subTitle" idx="1"/>
          </p:nvPr>
        </p:nvSpPr>
        <p:spPr>
          <a:xfrm>
            <a:off x="2464067" y="2502567"/>
            <a:ext cx="9194677" cy="4004111"/>
          </a:xfrm>
        </p:spPr>
        <p:txBody>
          <a:bodyPr>
            <a:normAutofit/>
          </a:bodyPr>
          <a:lstStyle/>
          <a:p>
            <a:endParaRPr lang="tr-TR" dirty="0" smtClean="0">
              <a:solidFill>
                <a:schemeClr val="accent1">
                  <a:lumMod val="75000"/>
                </a:schemeClr>
              </a:solidFill>
            </a:endParaRPr>
          </a:p>
          <a:p>
            <a:endParaRPr lang="tr-TR" dirty="0">
              <a:solidFill>
                <a:schemeClr val="accent1">
                  <a:lumMod val="75000"/>
                </a:schemeClr>
              </a:solidFill>
            </a:endParaRPr>
          </a:p>
          <a:p>
            <a:endParaRPr lang="tr-TR" dirty="0" smtClean="0">
              <a:solidFill>
                <a:schemeClr val="accent1">
                  <a:lumMod val="75000"/>
                </a:schemeClr>
              </a:solidFill>
            </a:endParaRPr>
          </a:p>
          <a:p>
            <a:endParaRPr lang="tr-TR" dirty="0" smtClean="0">
              <a:solidFill>
                <a:srgbClr val="002060"/>
              </a:solidFill>
            </a:endParaRPr>
          </a:p>
          <a:p>
            <a:endParaRPr lang="tr-TR" dirty="0" smtClean="0">
              <a:solidFill>
                <a:srgbClr val="002060"/>
              </a:solidFill>
            </a:endParaRPr>
          </a:p>
          <a:p>
            <a:r>
              <a:rPr lang="tr-TR" dirty="0" smtClean="0">
                <a:solidFill>
                  <a:srgbClr val="002060"/>
                </a:solidFill>
              </a:rPr>
              <a:t>Tunahan SOYLU                                          </a:t>
            </a:r>
            <a:r>
              <a:rPr lang="tr-TR" dirty="0" smtClean="0"/>
              <a:t>Dünya </a:t>
            </a:r>
            <a:r>
              <a:rPr lang="tr-TR" dirty="0"/>
              <a:t>Ticaret merkezi B3 Blok K:5 no:217 </a:t>
            </a:r>
            <a:endParaRPr lang="tr-TR" dirty="0" smtClean="0">
              <a:solidFill>
                <a:srgbClr val="002060"/>
              </a:solidFill>
            </a:endParaRPr>
          </a:p>
          <a:p>
            <a:r>
              <a:rPr lang="tr-TR" dirty="0" smtClean="0"/>
              <a:t>E. Vergi Müfettişi                                         Yeşilköy-Bakırköy/İSTANBUL</a:t>
            </a:r>
          </a:p>
          <a:p>
            <a:r>
              <a:rPr lang="tr-TR" dirty="0" smtClean="0"/>
              <a:t>Yeminli Mali Müşavir                                   </a:t>
            </a:r>
            <a:r>
              <a:rPr lang="tr-TR" dirty="0" smtClean="0">
                <a:solidFill>
                  <a:schemeClr val="tx1"/>
                </a:solidFill>
              </a:rPr>
              <a:t> </a:t>
            </a:r>
            <a:r>
              <a:rPr lang="tr-TR" dirty="0" smtClean="0">
                <a:solidFill>
                  <a:schemeClr val="tx1"/>
                </a:solidFill>
                <a:hlinkClick r:id="rId2"/>
              </a:rPr>
              <a:t>Tel:212-465-06-12</a:t>
            </a:r>
            <a:r>
              <a:rPr lang="tr-TR" dirty="0" smtClean="0">
                <a:solidFill>
                  <a:schemeClr val="tx1"/>
                </a:solidFill>
              </a:rPr>
              <a:t> </a:t>
            </a:r>
            <a:r>
              <a:rPr lang="tr-TR" dirty="0" smtClean="0"/>
              <a:t>Cep:0(533)-263-28-83</a:t>
            </a:r>
          </a:p>
          <a:p>
            <a:r>
              <a:rPr lang="tr-TR" dirty="0" smtClean="0"/>
              <a:t>                                                                       tunahansoylu@hotmail.com </a:t>
            </a:r>
          </a:p>
          <a:p>
            <a:r>
              <a:rPr lang="tr-TR" dirty="0" smtClean="0"/>
              <a:t>                                                                       www.paribus.com.tr</a:t>
            </a:r>
            <a:endParaRPr lang="tr-TR" dirty="0"/>
          </a:p>
        </p:txBody>
      </p:sp>
      <p:pic>
        <p:nvPicPr>
          <p:cNvPr id="1026" name="Resim 1" descr="Açıklama: C:\Users\user\AppData\Local\Microsoft\Windows\Temporary Internet Files\Content.Word\Kaşe ve Antetli-02 (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1069" y="2360437"/>
            <a:ext cx="3128210" cy="1175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65430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13297" y="624110"/>
            <a:ext cx="9791315" cy="848555"/>
          </a:xfrm>
        </p:spPr>
        <p:txBody>
          <a:bodyPr/>
          <a:lstStyle/>
          <a:p>
            <a:r>
              <a:rPr lang="tr-TR" b="1" dirty="0">
                <a:solidFill>
                  <a:srgbClr val="C00000"/>
                </a:solidFill>
              </a:rPr>
              <a:t>Binek otomobiller için Gider Kısıtlaması</a:t>
            </a:r>
            <a:endParaRPr lang="tr-TR" dirty="0"/>
          </a:p>
        </p:txBody>
      </p:sp>
      <p:sp>
        <p:nvSpPr>
          <p:cNvPr id="3" name="İçerik Yer Tutucusu 2"/>
          <p:cNvSpPr>
            <a:spLocks noGrp="1"/>
          </p:cNvSpPr>
          <p:nvPr>
            <p:ph idx="1"/>
          </p:nvPr>
        </p:nvSpPr>
        <p:spPr>
          <a:xfrm>
            <a:off x="1549667" y="1366787"/>
            <a:ext cx="9954945" cy="5236144"/>
          </a:xfrm>
        </p:spPr>
        <p:txBody>
          <a:bodyPr>
            <a:normAutofit fontScale="92500"/>
          </a:bodyPr>
          <a:lstStyle/>
          <a:p>
            <a:r>
              <a:rPr lang="tr-TR" dirty="0"/>
              <a:t>07.12.2019 tarihinde yayınlanan 7194 sayılı yasa ile </a:t>
            </a:r>
            <a:r>
              <a:rPr lang="tr-TR" dirty="0" smtClean="0"/>
              <a:t>GVK madde 40’ta yapılan değişiklik ile binek </a:t>
            </a:r>
            <a:r>
              <a:rPr lang="tr-TR" dirty="0"/>
              <a:t>otomobillerin giderleri için kısıtlamalar geldi.</a:t>
            </a:r>
          </a:p>
          <a:p>
            <a:r>
              <a:rPr lang="tr-TR" b="1" dirty="0" smtClean="0">
                <a:solidFill>
                  <a:srgbClr val="C00000"/>
                </a:solidFill>
              </a:rPr>
              <a:t>Yapılan </a:t>
            </a:r>
            <a:r>
              <a:rPr lang="tr-TR" b="1" dirty="0">
                <a:solidFill>
                  <a:srgbClr val="C00000"/>
                </a:solidFill>
              </a:rPr>
              <a:t>düzenleme uyarınca;</a:t>
            </a:r>
            <a:endParaRPr lang="tr-TR" dirty="0">
              <a:solidFill>
                <a:srgbClr val="C00000"/>
              </a:solidFill>
            </a:endParaRPr>
          </a:p>
          <a:p>
            <a:r>
              <a:rPr lang="tr-TR" dirty="0"/>
              <a:t>Eğer araç kiralaması yapılıyor ise aylık kira bedeli 5.500 TL (KDV hariç) ile sınırlandırılmakta, bu tutarı aşan kısmın (KDV’si ile birlikte) KKEG olarak dikkate alınması gerekmektedir.</a:t>
            </a:r>
          </a:p>
          <a:p>
            <a:r>
              <a:rPr lang="tr-TR" dirty="0"/>
              <a:t>Binek otomobillere ilişkin her türlü harcamanın (</a:t>
            </a:r>
            <a:r>
              <a:rPr lang="tr-TR" dirty="0" err="1"/>
              <a:t>yakıt,bakım</a:t>
            </a:r>
            <a:r>
              <a:rPr lang="tr-TR" dirty="0"/>
              <a:t> sigorta </a:t>
            </a:r>
            <a:r>
              <a:rPr lang="tr-TR" dirty="0" err="1"/>
              <a:t>vs</a:t>
            </a:r>
            <a:r>
              <a:rPr lang="tr-TR" dirty="0"/>
              <a:t>) %30’u gider olarak kabul edilmeyecektir. %30 </a:t>
            </a:r>
            <a:r>
              <a:rPr lang="tr-TR" dirty="0" err="1"/>
              <a:t>luk</a:t>
            </a:r>
            <a:r>
              <a:rPr lang="tr-TR" dirty="0"/>
              <a:t> kısım (KDV’si ile birlikte) KKEG olarak dikkate alınacaktır. </a:t>
            </a:r>
          </a:p>
          <a:p>
            <a:r>
              <a:rPr lang="tr-TR" dirty="0"/>
              <a:t>Sıfır km araç alımlarında ÖTV ve KDV toplamının sadece 115.000TL’si (2020 için 140.000TL) gider yazılacaktır. Aşan tutar KKEG olarak dikkate alınacaktır.</a:t>
            </a:r>
          </a:p>
          <a:p>
            <a:r>
              <a:rPr lang="tr-TR" dirty="0"/>
              <a:t>Sıfır km araç alımlarında ÖTV ve KDV hariç araç bedeli 135.000TL’yi (2020 için 160.000TL) geçemeyecektir. Eğer bu tutarı geçerse aşan kısım için ayrılan amortisman </a:t>
            </a:r>
            <a:r>
              <a:rPr lang="tr-TR" dirty="0" err="1"/>
              <a:t>KKEG’ye</a:t>
            </a:r>
            <a:r>
              <a:rPr lang="tr-TR" dirty="0"/>
              <a:t> atılacaktır.</a:t>
            </a:r>
          </a:p>
          <a:p>
            <a:r>
              <a:rPr lang="tr-TR" dirty="0"/>
              <a:t>Sıfır alımlarda ÖTV ve  KDV’nin maliyet bedeline eklendiği durum ile 2. El alımlarda araç bedelinin 250.000TL (2020 için 300.000TL) tutarındaki kısmı için amortisman ayrılabilecektir. Aşan kısım için ayrılan amortisman </a:t>
            </a:r>
            <a:r>
              <a:rPr lang="tr-TR" dirty="0" err="1"/>
              <a:t>KKEG’ye</a:t>
            </a:r>
            <a:r>
              <a:rPr lang="tr-TR" dirty="0"/>
              <a:t> atılacaktır</a:t>
            </a:r>
            <a:r>
              <a:rPr lang="tr-TR" dirty="0" smtClean="0"/>
              <a:t>.</a:t>
            </a:r>
          </a:p>
          <a:p>
            <a:r>
              <a:rPr lang="tr-TR" dirty="0" smtClean="0"/>
              <a:t>Yukarıda yer alan kısıtlamalar </a:t>
            </a:r>
            <a:r>
              <a:rPr lang="tr-TR" dirty="0" err="1" smtClean="0"/>
              <a:t>rent</a:t>
            </a:r>
            <a:r>
              <a:rPr lang="tr-TR" dirty="0" smtClean="0"/>
              <a:t> a car ve ticari taksileri kapsamamaktadır.</a:t>
            </a:r>
            <a:endParaRPr lang="tr-TR" dirty="0"/>
          </a:p>
          <a:p>
            <a:endParaRPr lang="tr-TR" dirty="0"/>
          </a:p>
        </p:txBody>
      </p:sp>
    </p:spTree>
    <p:extLst>
      <p:ext uri="{BB962C8B-B14F-4D97-AF65-F5344CB8AC3E}">
        <p14:creationId xmlns:p14="http://schemas.microsoft.com/office/powerpoint/2010/main" val="5169286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74796" y="624110"/>
            <a:ext cx="10289405" cy="1280890"/>
          </a:xfrm>
        </p:spPr>
        <p:txBody>
          <a:bodyPr/>
          <a:lstStyle/>
          <a:p>
            <a:r>
              <a:rPr lang="tr-TR" b="1" dirty="0" smtClean="0">
                <a:solidFill>
                  <a:srgbClr val="C00000"/>
                </a:solidFill>
              </a:rPr>
              <a:t>Binek Otoların Amortismanlarına ilişkin düzenlemeler</a:t>
            </a:r>
            <a:endParaRPr lang="tr-TR" b="1" dirty="0">
              <a:solidFill>
                <a:srgbClr val="C00000"/>
              </a:solidFill>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728322764"/>
              </p:ext>
            </p:extLst>
          </p:nvPr>
        </p:nvGraphicFramePr>
        <p:xfrm>
          <a:off x="1222407" y="1982804"/>
          <a:ext cx="10282206" cy="4539914"/>
        </p:xfrm>
        <a:graphic>
          <a:graphicData uri="http://schemas.openxmlformats.org/drawingml/2006/table">
            <a:tbl>
              <a:tblPr firstRow="1" bandRow="1">
                <a:tableStyleId>{5C22544A-7EE6-4342-B048-85BDC9FD1C3A}</a:tableStyleId>
              </a:tblPr>
              <a:tblGrid>
                <a:gridCol w="3427402"/>
                <a:gridCol w="3427402"/>
                <a:gridCol w="3427402"/>
              </a:tblGrid>
              <a:tr h="851234">
                <a:tc>
                  <a:txBody>
                    <a:bodyPr/>
                    <a:lstStyle/>
                    <a:p>
                      <a:r>
                        <a:rPr lang="tr-TR" sz="2400" dirty="0" smtClean="0"/>
                        <a:t>Alış Tarihi</a:t>
                      </a:r>
                      <a:endParaRPr lang="tr-TR" sz="2400" dirty="0"/>
                    </a:p>
                  </a:txBody>
                  <a:tcPr/>
                </a:tc>
                <a:tc>
                  <a:txBody>
                    <a:bodyPr/>
                    <a:lstStyle/>
                    <a:p>
                      <a:r>
                        <a:rPr lang="tr-TR" sz="2400" dirty="0" smtClean="0"/>
                        <a:t>ÖTV ve KDV Hariç Maliyet</a:t>
                      </a:r>
                      <a:endParaRPr lang="tr-TR" sz="2400" dirty="0"/>
                    </a:p>
                  </a:txBody>
                  <a:tcPr/>
                </a:tc>
                <a:tc>
                  <a:txBody>
                    <a:bodyPr/>
                    <a:lstStyle/>
                    <a:p>
                      <a:r>
                        <a:rPr lang="tr-TR" sz="2400" dirty="0" smtClean="0"/>
                        <a:t>ÖTV ve KDV dahil Maliyet</a:t>
                      </a:r>
                      <a:endParaRPr lang="tr-TR" sz="2400" dirty="0"/>
                    </a:p>
                  </a:txBody>
                  <a:tcPr/>
                </a:tc>
              </a:tr>
              <a:tr h="851234">
                <a:tc>
                  <a:txBody>
                    <a:bodyPr/>
                    <a:lstStyle/>
                    <a:p>
                      <a:r>
                        <a:rPr lang="tr-TR" sz="2400" dirty="0" smtClean="0"/>
                        <a:t>07.12.2019 öncesi alınmış</a:t>
                      </a:r>
                      <a:r>
                        <a:rPr lang="tr-TR" sz="2400" baseline="0" dirty="0" smtClean="0"/>
                        <a:t> ise</a:t>
                      </a:r>
                      <a:endParaRPr lang="tr-TR" sz="2400" dirty="0"/>
                    </a:p>
                  </a:txBody>
                  <a:tcPr/>
                </a:tc>
                <a:tc>
                  <a:txBody>
                    <a:bodyPr/>
                    <a:lstStyle/>
                    <a:p>
                      <a:r>
                        <a:rPr lang="tr-TR" sz="2400" dirty="0" smtClean="0"/>
                        <a:t>Eski hükümler geçerli</a:t>
                      </a:r>
                      <a:endParaRPr lang="tr-TR" sz="2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tr-TR" sz="2400" dirty="0" smtClean="0"/>
                        <a:t>Eski hükümler geçerli</a:t>
                      </a:r>
                    </a:p>
                    <a:p>
                      <a:endParaRPr lang="tr-TR" sz="2400" dirty="0"/>
                    </a:p>
                  </a:txBody>
                  <a:tcPr/>
                </a:tc>
              </a:tr>
              <a:tr h="1229560">
                <a:tc>
                  <a:txBody>
                    <a:bodyPr/>
                    <a:lstStyle/>
                    <a:p>
                      <a:r>
                        <a:rPr lang="tr-TR" sz="2400" dirty="0" smtClean="0"/>
                        <a:t>07.12.2019-31.12.2019</a:t>
                      </a:r>
                      <a:r>
                        <a:rPr lang="tr-TR" sz="2400" baseline="0" dirty="0" smtClean="0"/>
                        <a:t> arasında alınmış ise</a:t>
                      </a:r>
                      <a:endParaRPr lang="tr-TR" sz="2400" dirty="0"/>
                    </a:p>
                  </a:txBody>
                  <a:tcPr/>
                </a:tc>
                <a:tc>
                  <a:txBody>
                    <a:bodyPr/>
                    <a:lstStyle/>
                    <a:p>
                      <a:r>
                        <a:rPr lang="tr-TR" sz="2400" dirty="0" smtClean="0"/>
                        <a:t>135.000TL’yi aşan kısmın</a:t>
                      </a:r>
                      <a:r>
                        <a:rPr lang="tr-TR" sz="2400" baseline="0" dirty="0" smtClean="0"/>
                        <a:t> Amortismanı </a:t>
                      </a:r>
                      <a:r>
                        <a:rPr lang="tr-TR" sz="2400" dirty="0" smtClean="0"/>
                        <a:t>KKEG</a:t>
                      </a:r>
                      <a:endParaRPr lang="tr-TR" sz="2400" dirty="0"/>
                    </a:p>
                  </a:txBody>
                  <a:tcPr/>
                </a:tc>
                <a:tc>
                  <a:txBody>
                    <a:bodyPr/>
                    <a:lstStyle/>
                    <a:p>
                      <a:r>
                        <a:rPr lang="tr-TR" sz="2400" dirty="0" smtClean="0"/>
                        <a:t>250.000TL’yi aşan kısmın amortismanı KKEG</a:t>
                      </a:r>
                      <a:endParaRPr lang="tr-TR" sz="2400" dirty="0"/>
                    </a:p>
                  </a:txBody>
                  <a:tcPr/>
                </a:tc>
              </a:tr>
              <a:tr h="1607886">
                <a:tc>
                  <a:txBody>
                    <a:bodyPr/>
                    <a:lstStyle/>
                    <a:p>
                      <a:r>
                        <a:rPr lang="tr-TR" sz="2400" dirty="0" smtClean="0"/>
                        <a:t>01.01.2020 sonrası alınmış ise</a:t>
                      </a:r>
                      <a:endParaRPr lang="tr-TR" sz="2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tr-TR" sz="2400" dirty="0" smtClean="0"/>
                        <a:t>160.000TL’yi aşan kısmın</a:t>
                      </a:r>
                      <a:r>
                        <a:rPr lang="tr-TR" sz="2400" baseline="0" dirty="0" smtClean="0"/>
                        <a:t> Amortismanı </a:t>
                      </a:r>
                      <a:r>
                        <a:rPr lang="tr-TR" sz="2400" dirty="0" smtClean="0"/>
                        <a:t>KKEG</a:t>
                      </a:r>
                    </a:p>
                    <a:p>
                      <a:endParaRPr lang="tr-TR" sz="2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tr-TR" sz="2400" dirty="0" smtClean="0"/>
                        <a:t>300.000TL’yi aşan kısmın amortismanı KKEG</a:t>
                      </a:r>
                    </a:p>
                    <a:p>
                      <a:endParaRPr lang="tr-TR" sz="2400" dirty="0"/>
                    </a:p>
                  </a:txBody>
                  <a:tcPr/>
                </a:tc>
              </a:tr>
            </a:tbl>
          </a:graphicData>
        </a:graphic>
      </p:graphicFrame>
    </p:spTree>
    <p:extLst>
      <p:ext uri="{BB962C8B-B14F-4D97-AF65-F5344CB8AC3E}">
        <p14:creationId xmlns:p14="http://schemas.microsoft.com/office/powerpoint/2010/main" val="20353057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28801" y="624110"/>
            <a:ext cx="9675812" cy="2484850"/>
          </a:xfrm>
        </p:spPr>
        <p:txBody>
          <a:bodyPr>
            <a:noAutofit/>
          </a:bodyPr>
          <a:lstStyle/>
          <a:p>
            <a:r>
              <a:rPr lang="tr-TR" sz="2400" dirty="0" err="1" smtClean="0">
                <a:solidFill>
                  <a:srgbClr val="C00000"/>
                </a:solidFill>
              </a:rPr>
              <a:t>Örnek:</a:t>
            </a:r>
            <a:r>
              <a:rPr lang="tr-TR" sz="2400" dirty="0" err="1" smtClean="0"/>
              <a:t>A</a:t>
            </a:r>
            <a:r>
              <a:rPr lang="tr-TR" sz="2400" dirty="0" smtClean="0"/>
              <a:t> </a:t>
            </a:r>
            <a:r>
              <a:rPr lang="tr-TR" sz="2400" dirty="0" err="1"/>
              <a:t>Ltd</a:t>
            </a:r>
            <a:r>
              <a:rPr lang="tr-TR" sz="2400" dirty="0"/>
              <a:t> </a:t>
            </a:r>
            <a:r>
              <a:rPr lang="tr-TR" sz="2400" dirty="0" err="1"/>
              <a:t>şti</a:t>
            </a:r>
            <a:r>
              <a:rPr lang="tr-TR" sz="2400" dirty="0"/>
              <a:t> 01.01.2019 tarihinde şirket işlerinde kullanılmak üzere </a:t>
            </a:r>
            <a:r>
              <a:rPr lang="tr-TR" sz="2400" dirty="0" smtClean="0"/>
              <a:t>Audi marka </a:t>
            </a:r>
            <a:r>
              <a:rPr lang="tr-TR" sz="2400" dirty="0"/>
              <a:t>sıfır km otomobil satın almıştır. Alış bedeline ilişkin bilgiler aşağıda belirtildiği gibidir</a:t>
            </a:r>
            <a:r>
              <a:rPr lang="tr-TR" sz="2400" dirty="0" smtClean="0"/>
              <a:t>.</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000" dirty="0" smtClean="0"/>
              <a:t>Firma ÖTV ve KDV toplamı olan 278.784TL’yi 2019 yılında doğrudan gider yazmıştır. </a:t>
            </a:r>
            <a:br>
              <a:rPr lang="tr-TR" sz="2000" dirty="0" smtClean="0"/>
            </a:br>
            <a:r>
              <a:rPr lang="tr-TR" sz="2000" dirty="0" smtClean="0"/>
              <a:t>Öte yandan ham bedel olan 180.000TL için de 2019 da %20 oranında amortisman ayırmıştır. </a:t>
            </a:r>
            <a:br>
              <a:rPr lang="tr-TR" sz="2000" dirty="0" smtClean="0"/>
            </a:br>
            <a:r>
              <a:rPr lang="tr-TR" sz="2000" dirty="0" smtClean="0"/>
              <a:t>Ham bedeli 160.000TL geçmesine rağmen iktisap tarihi 7.12.2019’dan önce olduğu için 2020 yılında da %20 amortismanın tamamını gider yazabilecektir. </a:t>
            </a:r>
            <a:br>
              <a:rPr lang="tr-TR" sz="2000" dirty="0" smtClean="0"/>
            </a:br>
            <a:r>
              <a:rPr lang="tr-TR" sz="2000" dirty="0" smtClean="0"/>
              <a:t>Ancak firma yıl içinde yapmış olduğu bakım onarım, yakıt, sigorta, OGS/HGS gibi giderlerinin ise %30’unu KKEG yapması gerekecektir.</a:t>
            </a:r>
            <a:br>
              <a:rPr lang="tr-TR" sz="2000" dirty="0" smtClean="0"/>
            </a:br>
            <a:r>
              <a:rPr lang="tr-TR" sz="2400" dirty="0"/>
              <a:t/>
            </a:r>
            <a:br>
              <a:rPr lang="tr-TR" sz="2400" dirty="0"/>
            </a:br>
            <a:r>
              <a:rPr lang="tr-TR" sz="2400" dirty="0"/>
              <a:t/>
            </a:r>
            <a:br>
              <a:rPr lang="tr-TR" sz="2400" dirty="0"/>
            </a:br>
            <a:endParaRPr lang="tr-TR" sz="24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709917705"/>
              </p:ext>
            </p:extLst>
          </p:nvPr>
        </p:nvGraphicFramePr>
        <p:xfrm>
          <a:off x="2030931" y="2079057"/>
          <a:ext cx="8171848" cy="1771050"/>
        </p:xfrm>
        <a:graphic>
          <a:graphicData uri="http://schemas.openxmlformats.org/drawingml/2006/table">
            <a:tbl>
              <a:tblPr firstRow="1" bandRow="1">
                <a:tableStyleId>{5C22544A-7EE6-4342-B048-85BDC9FD1C3A}</a:tableStyleId>
              </a:tblPr>
              <a:tblGrid>
                <a:gridCol w="3004350"/>
                <a:gridCol w="5167498"/>
              </a:tblGrid>
              <a:tr h="418426">
                <a:tc>
                  <a:txBody>
                    <a:bodyPr/>
                    <a:lstStyle/>
                    <a:p>
                      <a:endParaRPr lang="tr-TR" dirty="0"/>
                    </a:p>
                  </a:txBody>
                  <a:tcPr/>
                </a:tc>
                <a:tc>
                  <a:txBody>
                    <a:bodyPr/>
                    <a:lstStyle/>
                    <a:p>
                      <a:endParaRPr lang="tr-TR" dirty="0"/>
                    </a:p>
                  </a:txBody>
                  <a:tcPr/>
                </a:tc>
              </a:tr>
              <a:tr h="338156">
                <a:tc>
                  <a:txBody>
                    <a:bodyPr/>
                    <a:lstStyle/>
                    <a:p>
                      <a:pPr algn="l" fontAlgn="b"/>
                      <a:r>
                        <a:rPr lang="tr-TR" sz="2000" b="0" i="0" u="none" strike="noStrike" dirty="0">
                          <a:solidFill>
                            <a:srgbClr val="000000"/>
                          </a:solidFill>
                          <a:effectLst/>
                          <a:latin typeface="Calibri" panose="020F0502020204030204" pitchFamily="34" charset="0"/>
                        </a:rPr>
                        <a:t>Araç Ham bedeli</a:t>
                      </a:r>
                    </a:p>
                  </a:txBody>
                  <a:tcPr marL="6350" marR="6350" marT="6350" marB="0" anchor="b"/>
                </a:tc>
                <a:tc>
                  <a:txBody>
                    <a:bodyPr/>
                    <a:lstStyle/>
                    <a:p>
                      <a:pPr algn="l" fontAlgn="b"/>
                      <a:r>
                        <a:rPr lang="tr-TR" sz="2000" b="0" i="0" u="none" strike="noStrike" dirty="0">
                          <a:solidFill>
                            <a:srgbClr val="000000"/>
                          </a:solidFill>
                          <a:effectLst/>
                          <a:latin typeface="Calibri" panose="020F0502020204030204" pitchFamily="34" charset="0"/>
                        </a:rPr>
                        <a:t>        180.000   </a:t>
                      </a:r>
                    </a:p>
                  </a:txBody>
                  <a:tcPr marL="6350" marR="6350" marT="6350" marB="0" anchor="b"/>
                </a:tc>
              </a:tr>
              <a:tr h="338156">
                <a:tc>
                  <a:txBody>
                    <a:bodyPr/>
                    <a:lstStyle/>
                    <a:p>
                      <a:pPr algn="l" fontAlgn="b"/>
                      <a:r>
                        <a:rPr lang="tr-TR" sz="2000" b="0" i="0" u="none" strike="noStrike" dirty="0">
                          <a:solidFill>
                            <a:srgbClr val="000000"/>
                          </a:solidFill>
                          <a:effectLst/>
                          <a:latin typeface="Calibri" panose="020F0502020204030204" pitchFamily="34" charset="0"/>
                        </a:rPr>
                        <a:t>ÖTV (%160)</a:t>
                      </a:r>
                    </a:p>
                  </a:txBody>
                  <a:tcPr marL="6350" marR="6350" marT="6350" marB="0" anchor="b"/>
                </a:tc>
                <a:tc>
                  <a:txBody>
                    <a:bodyPr/>
                    <a:lstStyle/>
                    <a:p>
                      <a:pPr algn="l" fontAlgn="b"/>
                      <a:r>
                        <a:rPr lang="tr-TR" sz="2000" b="0" i="0" u="none" strike="noStrike" dirty="0">
                          <a:solidFill>
                            <a:srgbClr val="000000"/>
                          </a:solidFill>
                          <a:effectLst/>
                          <a:latin typeface="Calibri" panose="020F0502020204030204" pitchFamily="34" charset="0"/>
                        </a:rPr>
                        <a:t>        208.800   </a:t>
                      </a:r>
                    </a:p>
                  </a:txBody>
                  <a:tcPr marL="6350" marR="6350" marT="6350" marB="0" anchor="b"/>
                </a:tc>
              </a:tr>
              <a:tr h="338156">
                <a:tc>
                  <a:txBody>
                    <a:bodyPr/>
                    <a:lstStyle/>
                    <a:p>
                      <a:pPr algn="l" fontAlgn="b"/>
                      <a:r>
                        <a:rPr lang="tr-TR" sz="2000" b="0" i="0" u="none" strike="noStrike">
                          <a:solidFill>
                            <a:srgbClr val="000000"/>
                          </a:solidFill>
                          <a:effectLst/>
                          <a:latin typeface="Calibri" panose="020F0502020204030204" pitchFamily="34" charset="0"/>
                        </a:rPr>
                        <a:t>KDV</a:t>
                      </a:r>
                    </a:p>
                  </a:txBody>
                  <a:tcPr marL="6350" marR="6350" marT="6350" marB="0" anchor="b"/>
                </a:tc>
                <a:tc>
                  <a:txBody>
                    <a:bodyPr/>
                    <a:lstStyle/>
                    <a:p>
                      <a:pPr algn="l" fontAlgn="b"/>
                      <a:r>
                        <a:rPr lang="tr-TR" sz="2000" b="0" i="0" u="none" strike="noStrike" dirty="0">
                          <a:solidFill>
                            <a:srgbClr val="000000"/>
                          </a:solidFill>
                          <a:effectLst/>
                          <a:latin typeface="Calibri" panose="020F0502020204030204" pitchFamily="34" charset="0"/>
                        </a:rPr>
                        <a:t>           69.984   </a:t>
                      </a:r>
                    </a:p>
                  </a:txBody>
                  <a:tcPr marL="6350" marR="6350" marT="6350" marB="0" anchor="b"/>
                </a:tc>
              </a:tr>
              <a:tr h="338156">
                <a:tc>
                  <a:txBody>
                    <a:bodyPr/>
                    <a:lstStyle/>
                    <a:p>
                      <a:pPr algn="l" fontAlgn="b"/>
                      <a:r>
                        <a:rPr lang="tr-TR" sz="2000" b="1" i="0" u="none" strike="noStrike">
                          <a:solidFill>
                            <a:srgbClr val="000000"/>
                          </a:solidFill>
                          <a:effectLst/>
                          <a:latin typeface="Calibri" panose="020F0502020204030204" pitchFamily="34" charset="0"/>
                        </a:rPr>
                        <a:t>Toplam</a:t>
                      </a:r>
                    </a:p>
                  </a:txBody>
                  <a:tcPr marL="6350" marR="6350" marT="6350" marB="0" anchor="b"/>
                </a:tc>
                <a:tc>
                  <a:txBody>
                    <a:bodyPr/>
                    <a:lstStyle/>
                    <a:p>
                      <a:pPr algn="l" fontAlgn="b"/>
                      <a:r>
                        <a:rPr lang="tr-TR" sz="2000" b="1" i="0" u="none" strike="noStrike" dirty="0">
                          <a:solidFill>
                            <a:srgbClr val="000000"/>
                          </a:solidFill>
                          <a:effectLst/>
                          <a:latin typeface="Calibri" panose="020F0502020204030204" pitchFamily="34" charset="0"/>
                        </a:rPr>
                        <a:t>        458.784   </a:t>
                      </a:r>
                    </a:p>
                  </a:txBody>
                  <a:tcPr marL="6350" marR="6350" marT="6350" marB="0" anchor="b"/>
                </a:tc>
              </a:tr>
            </a:tbl>
          </a:graphicData>
        </a:graphic>
      </p:graphicFrame>
    </p:spTree>
    <p:extLst>
      <p:ext uri="{BB962C8B-B14F-4D97-AF65-F5344CB8AC3E}">
        <p14:creationId xmlns:p14="http://schemas.microsoft.com/office/powerpoint/2010/main" val="23098631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28801" y="624110"/>
            <a:ext cx="9675812" cy="2484850"/>
          </a:xfrm>
        </p:spPr>
        <p:txBody>
          <a:bodyPr>
            <a:noAutofit/>
          </a:bodyPr>
          <a:lstStyle/>
          <a:p>
            <a:r>
              <a:rPr lang="tr-TR" sz="2400" dirty="0" err="1" smtClean="0">
                <a:solidFill>
                  <a:srgbClr val="C00000"/>
                </a:solidFill>
              </a:rPr>
              <a:t>Örnek:</a:t>
            </a:r>
            <a:r>
              <a:rPr lang="tr-TR" sz="2400" dirty="0" err="1" smtClean="0"/>
              <a:t>A</a:t>
            </a:r>
            <a:r>
              <a:rPr lang="tr-TR" sz="2400" dirty="0" smtClean="0"/>
              <a:t> </a:t>
            </a:r>
            <a:r>
              <a:rPr lang="tr-TR" sz="2400" dirty="0" err="1"/>
              <a:t>Ltd</a:t>
            </a:r>
            <a:r>
              <a:rPr lang="tr-TR" sz="2400" dirty="0"/>
              <a:t> </a:t>
            </a:r>
            <a:r>
              <a:rPr lang="tr-TR" sz="2400" dirty="0" err="1"/>
              <a:t>şti</a:t>
            </a:r>
            <a:r>
              <a:rPr lang="tr-TR" sz="2400" dirty="0"/>
              <a:t> </a:t>
            </a:r>
            <a:r>
              <a:rPr lang="tr-TR" sz="2400" dirty="0" smtClean="0"/>
              <a:t>01.01.2020 </a:t>
            </a:r>
            <a:r>
              <a:rPr lang="tr-TR" sz="2400" dirty="0"/>
              <a:t>tarihinde şirket işlerinde kullanılmak üzere </a:t>
            </a:r>
            <a:r>
              <a:rPr lang="tr-TR" sz="2400" dirty="0" smtClean="0"/>
              <a:t>Audi marka </a:t>
            </a:r>
            <a:r>
              <a:rPr lang="tr-TR" sz="2400" dirty="0"/>
              <a:t>sıfır km otomobil satın almıştır. Alış bedeline ilişkin bilgiler aşağıda belirtildiği gibidir</a:t>
            </a:r>
            <a:r>
              <a:rPr lang="tr-TR" sz="2400" dirty="0" smtClean="0"/>
              <a:t>.</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000" dirty="0" smtClean="0"/>
              <a:t>Firma ÖTV ve KDV toplamı olan 278.784TL’yi 2020 yılında doğrudan gider yazmak istemektedir. ancak yasadaki kısıtlamadan dolayı sadece 140.000TL’sini gider yazabilecek, arta kalan kısmı KKEG yapacaktır.</a:t>
            </a:r>
            <a:br>
              <a:rPr lang="tr-TR" sz="2000" dirty="0" smtClean="0"/>
            </a:br>
            <a:r>
              <a:rPr lang="tr-TR" sz="2000" dirty="0" smtClean="0"/>
              <a:t> </a:t>
            </a:r>
            <a:br>
              <a:rPr lang="tr-TR" sz="2000" dirty="0" smtClean="0"/>
            </a:br>
            <a:r>
              <a:rPr lang="tr-TR" sz="2000" dirty="0" smtClean="0"/>
              <a:t>Öte yandan ham bedel olan 180.000TL için de 2020 ve takip eden yıllarda 160.000TL’yi aşan kısma isabet 20.000TL’nin %20’sini KKEG yapmak zorundadır.</a:t>
            </a:r>
            <a:br>
              <a:rPr lang="tr-TR" sz="2000" dirty="0" smtClean="0"/>
            </a:br>
            <a:r>
              <a:rPr lang="tr-TR" sz="2000" dirty="0" smtClean="0"/>
              <a:t> </a:t>
            </a:r>
            <a:br>
              <a:rPr lang="tr-TR" sz="2000" dirty="0" smtClean="0"/>
            </a:br>
            <a:r>
              <a:rPr lang="tr-TR" sz="2000" dirty="0" smtClean="0"/>
              <a:t>Yine firma yıl içinde yapmış olduğu bakım onarım, yakıt, sigorta, OGS/HGS gibi giderlerinin ise %30’unu KKEG yapması gerekecektir.</a:t>
            </a:r>
            <a:br>
              <a:rPr lang="tr-TR" sz="2000" dirty="0" smtClean="0"/>
            </a:br>
            <a:r>
              <a:rPr lang="tr-TR" sz="2400" dirty="0"/>
              <a:t/>
            </a:r>
            <a:br>
              <a:rPr lang="tr-TR" sz="2400" dirty="0"/>
            </a:br>
            <a:r>
              <a:rPr lang="tr-TR" sz="2400" dirty="0"/>
              <a:t/>
            </a:r>
            <a:br>
              <a:rPr lang="tr-TR" sz="2400" dirty="0"/>
            </a:br>
            <a:endParaRPr lang="tr-TR" sz="2400" dirty="0"/>
          </a:p>
        </p:txBody>
      </p:sp>
      <p:graphicFrame>
        <p:nvGraphicFramePr>
          <p:cNvPr id="4" name="İçerik Yer Tutucusu 3"/>
          <p:cNvGraphicFramePr>
            <a:graphicFrameLocks noGrp="1"/>
          </p:cNvGraphicFramePr>
          <p:nvPr>
            <p:ph idx="1"/>
          </p:nvPr>
        </p:nvGraphicFramePr>
        <p:xfrm>
          <a:off x="2030931" y="2079057"/>
          <a:ext cx="8171848" cy="1771050"/>
        </p:xfrm>
        <a:graphic>
          <a:graphicData uri="http://schemas.openxmlformats.org/drawingml/2006/table">
            <a:tbl>
              <a:tblPr firstRow="1" bandRow="1">
                <a:tableStyleId>{5C22544A-7EE6-4342-B048-85BDC9FD1C3A}</a:tableStyleId>
              </a:tblPr>
              <a:tblGrid>
                <a:gridCol w="3004350"/>
                <a:gridCol w="5167498"/>
              </a:tblGrid>
              <a:tr h="418426">
                <a:tc>
                  <a:txBody>
                    <a:bodyPr/>
                    <a:lstStyle/>
                    <a:p>
                      <a:endParaRPr lang="tr-TR" dirty="0"/>
                    </a:p>
                  </a:txBody>
                  <a:tcPr/>
                </a:tc>
                <a:tc>
                  <a:txBody>
                    <a:bodyPr/>
                    <a:lstStyle/>
                    <a:p>
                      <a:endParaRPr lang="tr-TR" dirty="0"/>
                    </a:p>
                  </a:txBody>
                  <a:tcPr/>
                </a:tc>
              </a:tr>
              <a:tr h="338156">
                <a:tc>
                  <a:txBody>
                    <a:bodyPr/>
                    <a:lstStyle/>
                    <a:p>
                      <a:pPr algn="l" fontAlgn="b"/>
                      <a:r>
                        <a:rPr lang="tr-TR" sz="2000" b="0" i="0" u="none" strike="noStrike" dirty="0">
                          <a:solidFill>
                            <a:srgbClr val="000000"/>
                          </a:solidFill>
                          <a:effectLst/>
                          <a:latin typeface="Calibri" panose="020F0502020204030204" pitchFamily="34" charset="0"/>
                        </a:rPr>
                        <a:t>Araç Ham bedeli</a:t>
                      </a:r>
                    </a:p>
                  </a:txBody>
                  <a:tcPr marL="6350" marR="6350" marT="6350" marB="0" anchor="b"/>
                </a:tc>
                <a:tc>
                  <a:txBody>
                    <a:bodyPr/>
                    <a:lstStyle/>
                    <a:p>
                      <a:pPr algn="l" fontAlgn="b"/>
                      <a:r>
                        <a:rPr lang="tr-TR" sz="2000" b="0" i="0" u="none" strike="noStrike" dirty="0">
                          <a:solidFill>
                            <a:srgbClr val="000000"/>
                          </a:solidFill>
                          <a:effectLst/>
                          <a:latin typeface="Calibri" panose="020F0502020204030204" pitchFamily="34" charset="0"/>
                        </a:rPr>
                        <a:t>        180.000   </a:t>
                      </a:r>
                    </a:p>
                  </a:txBody>
                  <a:tcPr marL="6350" marR="6350" marT="6350" marB="0" anchor="b"/>
                </a:tc>
              </a:tr>
              <a:tr h="338156">
                <a:tc>
                  <a:txBody>
                    <a:bodyPr/>
                    <a:lstStyle/>
                    <a:p>
                      <a:pPr algn="l" fontAlgn="b"/>
                      <a:r>
                        <a:rPr lang="tr-TR" sz="2000" b="0" i="0" u="none" strike="noStrike" dirty="0">
                          <a:solidFill>
                            <a:srgbClr val="000000"/>
                          </a:solidFill>
                          <a:effectLst/>
                          <a:latin typeface="Calibri" panose="020F0502020204030204" pitchFamily="34" charset="0"/>
                        </a:rPr>
                        <a:t>ÖTV (%160)</a:t>
                      </a:r>
                    </a:p>
                  </a:txBody>
                  <a:tcPr marL="6350" marR="6350" marT="6350" marB="0" anchor="b"/>
                </a:tc>
                <a:tc>
                  <a:txBody>
                    <a:bodyPr/>
                    <a:lstStyle/>
                    <a:p>
                      <a:pPr algn="l" fontAlgn="b"/>
                      <a:r>
                        <a:rPr lang="tr-TR" sz="2000" b="0" i="0" u="none" strike="noStrike" dirty="0">
                          <a:solidFill>
                            <a:srgbClr val="000000"/>
                          </a:solidFill>
                          <a:effectLst/>
                          <a:latin typeface="Calibri" panose="020F0502020204030204" pitchFamily="34" charset="0"/>
                        </a:rPr>
                        <a:t>        208.800   </a:t>
                      </a:r>
                    </a:p>
                  </a:txBody>
                  <a:tcPr marL="6350" marR="6350" marT="6350" marB="0" anchor="b"/>
                </a:tc>
              </a:tr>
              <a:tr h="338156">
                <a:tc>
                  <a:txBody>
                    <a:bodyPr/>
                    <a:lstStyle/>
                    <a:p>
                      <a:pPr algn="l" fontAlgn="b"/>
                      <a:r>
                        <a:rPr lang="tr-TR" sz="2000" b="0" i="0" u="none" strike="noStrike">
                          <a:solidFill>
                            <a:srgbClr val="000000"/>
                          </a:solidFill>
                          <a:effectLst/>
                          <a:latin typeface="Calibri" panose="020F0502020204030204" pitchFamily="34" charset="0"/>
                        </a:rPr>
                        <a:t>KDV</a:t>
                      </a:r>
                    </a:p>
                  </a:txBody>
                  <a:tcPr marL="6350" marR="6350" marT="6350" marB="0" anchor="b"/>
                </a:tc>
                <a:tc>
                  <a:txBody>
                    <a:bodyPr/>
                    <a:lstStyle/>
                    <a:p>
                      <a:pPr algn="l" fontAlgn="b"/>
                      <a:r>
                        <a:rPr lang="tr-TR" sz="2000" b="0" i="0" u="none" strike="noStrike" dirty="0">
                          <a:solidFill>
                            <a:srgbClr val="000000"/>
                          </a:solidFill>
                          <a:effectLst/>
                          <a:latin typeface="Calibri" panose="020F0502020204030204" pitchFamily="34" charset="0"/>
                        </a:rPr>
                        <a:t>           69.984   </a:t>
                      </a:r>
                    </a:p>
                  </a:txBody>
                  <a:tcPr marL="6350" marR="6350" marT="6350" marB="0" anchor="b"/>
                </a:tc>
              </a:tr>
              <a:tr h="338156">
                <a:tc>
                  <a:txBody>
                    <a:bodyPr/>
                    <a:lstStyle/>
                    <a:p>
                      <a:pPr algn="l" fontAlgn="b"/>
                      <a:r>
                        <a:rPr lang="tr-TR" sz="2000" b="1" i="0" u="none" strike="noStrike">
                          <a:solidFill>
                            <a:srgbClr val="000000"/>
                          </a:solidFill>
                          <a:effectLst/>
                          <a:latin typeface="Calibri" panose="020F0502020204030204" pitchFamily="34" charset="0"/>
                        </a:rPr>
                        <a:t>Toplam</a:t>
                      </a:r>
                    </a:p>
                  </a:txBody>
                  <a:tcPr marL="6350" marR="6350" marT="6350" marB="0" anchor="b"/>
                </a:tc>
                <a:tc>
                  <a:txBody>
                    <a:bodyPr/>
                    <a:lstStyle/>
                    <a:p>
                      <a:pPr algn="l" fontAlgn="b"/>
                      <a:r>
                        <a:rPr lang="tr-TR" sz="2000" b="1" i="0" u="none" strike="noStrike" dirty="0">
                          <a:solidFill>
                            <a:srgbClr val="000000"/>
                          </a:solidFill>
                          <a:effectLst/>
                          <a:latin typeface="Calibri" panose="020F0502020204030204" pitchFamily="34" charset="0"/>
                        </a:rPr>
                        <a:t>        458.784   </a:t>
                      </a:r>
                    </a:p>
                  </a:txBody>
                  <a:tcPr marL="6350" marR="6350" marT="6350" marB="0" anchor="b"/>
                </a:tc>
              </a:tr>
            </a:tbl>
          </a:graphicData>
        </a:graphic>
      </p:graphicFrame>
    </p:spTree>
    <p:extLst>
      <p:ext uri="{BB962C8B-B14F-4D97-AF65-F5344CB8AC3E}">
        <p14:creationId xmlns:p14="http://schemas.microsoft.com/office/powerpoint/2010/main" val="270899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Dinlediğiniz için teşekkür ederim.</a:t>
            </a:r>
          </a:p>
          <a:p>
            <a:r>
              <a:rPr lang="tr-TR" dirty="0" smtClean="0"/>
              <a:t>Hepinize sağlıklı mutlu günler diliyorum</a:t>
            </a:r>
            <a:endParaRPr lang="tr-TR" dirty="0"/>
          </a:p>
        </p:txBody>
      </p:sp>
    </p:spTree>
    <p:extLst>
      <p:ext uri="{BB962C8B-B14F-4D97-AF65-F5344CB8AC3E}">
        <p14:creationId xmlns:p14="http://schemas.microsoft.com/office/powerpoint/2010/main" val="1117754919"/>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145</TotalTime>
  <Words>217</Words>
  <Application>Microsoft Office PowerPoint</Application>
  <PresentationFormat>Geniş ekran</PresentationFormat>
  <Paragraphs>53</Paragraphs>
  <Slides>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Arial</vt:lpstr>
      <vt:lpstr>Calibri</vt:lpstr>
      <vt:lpstr>Century Gothic</vt:lpstr>
      <vt:lpstr>Wingdings 3</vt:lpstr>
      <vt:lpstr>Duman</vt:lpstr>
      <vt:lpstr>        BİNEK ARAÇLARIN GİDERLERİ VE AMORTİSMANLARI</vt:lpstr>
      <vt:lpstr>Binek otomobiller için Gider Kısıtlaması</vt:lpstr>
      <vt:lpstr>Binek Otoların Amortismanlarına ilişkin düzenlemeler</vt:lpstr>
      <vt:lpstr>Örnek:A Ltd şti 01.01.2019 tarihinde şirket işlerinde kullanılmak üzere Audi marka sıfır km otomobil satın almıştır. Alış bedeline ilişkin bilgiler aşağıda belirtildiği gibidir.       Firma ÖTV ve KDV toplamı olan 278.784TL’yi 2019 yılında doğrudan gider yazmıştır.  Öte yandan ham bedel olan 180.000TL için de 2019 da %20 oranında amortisman ayırmıştır.  Ham bedeli 160.000TL geçmesine rağmen iktisap tarihi 7.12.2019’dan önce olduğu için 2020 yılında da %20 amortismanın tamamını gider yazabilecektir.  Ancak firma yıl içinde yapmış olduğu bakım onarım, yakıt, sigorta, OGS/HGS gibi giderlerinin ise %30’unu KKEG yapması gerekecektir.   </vt:lpstr>
      <vt:lpstr>Örnek:A Ltd şti 01.01.2020 tarihinde şirket işlerinde kullanılmak üzere Audi marka sıfır km otomobil satın almıştır. Alış bedeline ilişkin bilgiler aşağıda belirtildiği gibidir.       Firma ÖTV ve KDV toplamı olan 278.784TL’yi 2020 yılında doğrudan gider yazmak istemektedir. ancak yasadaki kısıtlamadan dolayı sadece 140.000TL’sini gider yazabilecek, arta kalan kısmı KKEG yapacaktır.   Öte yandan ham bedel olan 180.000TL için de 2020 ve takip eden yıllarda 160.000TL’yi aşan kısma isabet 20.000TL’nin %20’sini KKEG yapmak zorundadır.   Yine firma yıl içinde yapmış olduğu bakım onarım, yakıt, sigorta, OGS/HGS gibi giderlerinin ise %30’unu KKEG yapması gerekecektir.   </vt:lpstr>
      <vt:lpstr>PowerPoint Sunusu</vt:lpstr>
    </vt:vector>
  </TitlesOfParts>
  <Company>Silentall Unattended Installer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BİNEK ARAÇLARIN GİDERLERİ VE AMORTİSNLARI</dc:title>
  <dc:creator>TUNAHAN SOYLU</dc:creator>
  <cp:lastModifiedBy>TUNAHAN SOYLU</cp:lastModifiedBy>
  <cp:revision>11</cp:revision>
  <dcterms:created xsi:type="dcterms:W3CDTF">2020-05-16T21:16:52Z</dcterms:created>
  <dcterms:modified xsi:type="dcterms:W3CDTF">2020-05-16T23:53:35Z</dcterms:modified>
</cp:coreProperties>
</file>