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07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25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192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466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7460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03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037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33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77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33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8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89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47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01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79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0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DCB6E-3596-4514-BE90-22DA099FF343}" type="datetimeFigureOut">
              <a:rPr lang="tr-TR" smtClean="0"/>
              <a:t>23.4.2020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21846F-E865-4007-B651-1394C0FBCE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93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tel:212-465-06-1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64066" y="279133"/>
            <a:ext cx="9194677" cy="154966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7244 Sayılı Yasa İle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Yapılan Değişiklikler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64067" y="2290814"/>
            <a:ext cx="9194677" cy="4042610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>
              <a:solidFill>
                <a:srgbClr val="002060"/>
              </a:solidFill>
            </a:endParaRPr>
          </a:p>
          <a:p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Tunahan SOYLU                                          </a:t>
            </a:r>
            <a:r>
              <a:rPr lang="tr-TR" dirty="0" smtClean="0"/>
              <a:t>Dünya </a:t>
            </a:r>
            <a:r>
              <a:rPr lang="tr-TR" dirty="0"/>
              <a:t>Ticaret merkezi B3 Blok K:5 no:217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/>
              <a:t>E. Vergi Müfettişi                                         Yeşilköy-Bakırköy/İSTANBUL</a:t>
            </a:r>
          </a:p>
          <a:p>
            <a:r>
              <a:rPr lang="tr-TR" dirty="0" smtClean="0"/>
              <a:t>Yeminli Mali Müşavir                                   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  <a:hlinkClick r:id="rId2"/>
              </a:rPr>
              <a:t>Tel:212-465-06-12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/>
              <a:t>Cep:0(533)-263-28-83</a:t>
            </a:r>
          </a:p>
          <a:p>
            <a:r>
              <a:rPr lang="tr-TR" dirty="0" smtClean="0"/>
              <a:t>                                                                       tunahansoylu@hotmail.com </a:t>
            </a:r>
          </a:p>
          <a:p>
            <a:r>
              <a:rPr lang="tr-TR" dirty="0" smtClean="0"/>
              <a:t>                                                                       www.paribus.com.tr</a:t>
            </a:r>
            <a:endParaRPr lang="tr-TR" dirty="0"/>
          </a:p>
        </p:txBody>
      </p:sp>
      <p:pic>
        <p:nvPicPr>
          <p:cNvPr id="1026" name="Resim 1" descr="Açıklama: C:\Users\user\AppData\Local\Microsoft\Windows\Temporary Internet Files\Content.Word\Kaşe ve Antetli-02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069" y="2360437"/>
            <a:ext cx="3128210" cy="11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55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8168" y="575983"/>
            <a:ext cx="9916444" cy="646425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2-Ekonomik ve Mali Düzenlemeler-devam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88168" y="1530416"/>
            <a:ext cx="9916444" cy="4380805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K-Fahiş fiyat artışı yapanlara ceza</a:t>
            </a:r>
          </a:p>
          <a:p>
            <a:r>
              <a:rPr lang="tr-TR" dirty="0" smtClean="0"/>
              <a:t>Ticaret Bakanlığı iç ticaret genel müdürlüğü bünyesinde </a:t>
            </a:r>
            <a:r>
              <a:rPr lang="tr-TR" i="1" dirty="0" smtClean="0"/>
              <a:t>Haksız </a:t>
            </a:r>
            <a:r>
              <a:rPr lang="tr-TR" i="1" dirty="0"/>
              <a:t>Fiyat </a:t>
            </a:r>
            <a:r>
              <a:rPr lang="tr-TR" i="1" dirty="0" smtClean="0"/>
              <a:t>Değerlendirme </a:t>
            </a:r>
            <a:r>
              <a:rPr lang="tr-TR" i="1" dirty="0"/>
              <a:t>Kurulu</a:t>
            </a:r>
            <a:r>
              <a:rPr lang="tr-TR" dirty="0"/>
              <a:t> </a:t>
            </a:r>
            <a:r>
              <a:rPr lang="tr-TR" dirty="0" smtClean="0"/>
              <a:t>oluşturuldu.</a:t>
            </a:r>
          </a:p>
          <a:p>
            <a:r>
              <a:rPr lang="tr-TR" dirty="0" smtClean="0"/>
              <a:t>Kurul toplam 13 üyeden oluşuyor. (7’si kamu diğerleri TOBB,TESK ve diğer meslek örgütlerinden)</a:t>
            </a:r>
          </a:p>
          <a:p>
            <a:r>
              <a:rPr lang="tr-TR" dirty="0" smtClean="0"/>
              <a:t>Kurulun çalışması ve diğer ayrıntılar için yönetmelik çıkarılacak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L-2019 KV beyan Süresi Uzatıldı.</a:t>
            </a:r>
          </a:p>
          <a:p>
            <a:r>
              <a:rPr lang="tr-TR" dirty="0" smtClean="0"/>
              <a:t>127 ve 128 No.lu </a:t>
            </a:r>
            <a:r>
              <a:rPr lang="tr-TR" dirty="0"/>
              <a:t>Vergi Usul Kanunu Sirküleri </a:t>
            </a:r>
            <a:r>
              <a:rPr lang="tr-TR" dirty="0" smtClean="0"/>
              <a:t>ile 2019 KV beyanı 01/06/2020 tarihine, Aralık/2019 ve Ocak/2020 </a:t>
            </a:r>
            <a:r>
              <a:rPr lang="tr-TR" dirty="0"/>
              <a:t>ayına </a:t>
            </a:r>
            <a:r>
              <a:rPr lang="tr-TR" dirty="0" smtClean="0"/>
              <a:t>ilişkin e-defter </a:t>
            </a:r>
            <a:r>
              <a:rPr lang="tr-TR" dirty="0"/>
              <a:t>berat </a:t>
            </a:r>
            <a:r>
              <a:rPr lang="tr-TR" dirty="0" smtClean="0"/>
              <a:t>dosyalarının oluşturulması ve </a:t>
            </a:r>
            <a:r>
              <a:rPr lang="tr-TR" dirty="0"/>
              <a:t>GİB onayına sunulma süresi de 1</a:t>
            </a:r>
            <a:r>
              <a:rPr lang="tr-TR" dirty="0" smtClean="0"/>
              <a:t> Haziran </a:t>
            </a:r>
            <a:r>
              <a:rPr lang="tr-TR" dirty="0"/>
              <a:t>2020 </a:t>
            </a:r>
            <a:r>
              <a:rPr lang="tr-TR" dirty="0" smtClean="0"/>
              <a:t>günü </a:t>
            </a:r>
            <a:r>
              <a:rPr lang="tr-TR" dirty="0"/>
              <a:t>sonuna kadar uzamış </a:t>
            </a:r>
            <a:endParaRPr lang="tr-TR" dirty="0" smtClean="0"/>
          </a:p>
          <a:p>
            <a:r>
              <a:rPr lang="tr-TR" dirty="0"/>
              <a:t>Ayrıca basit usulde vergilendirilen </a:t>
            </a:r>
            <a:r>
              <a:rPr lang="tr-TR" dirty="0" smtClean="0"/>
              <a:t>mükelleflerin 2020/Ocak-Şubat-Mart dönemine </a:t>
            </a:r>
            <a:r>
              <a:rPr lang="tr-TR" dirty="0"/>
              <a:t>ilişkin alış ve giderler ile satış ve hasılatlarına ilişkin </a:t>
            </a:r>
            <a:r>
              <a:rPr lang="tr-TR" dirty="0" smtClean="0"/>
              <a:t>defter -beyan </a:t>
            </a:r>
            <a:r>
              <a:rPr lang="tr-TR" dirty="0"/>
              <a:t>sistemine kayıt </a:t>
            </a:r>
            <a:r>
              <a:rPr lang="tr-TR" dirty="0" smtClean="0"/>
              <a:t>süresi 31 </a:t>
            </a:r>
            <a:r>
              <a:rPr lang="tr-TR" dirty="0"/>
              <a:t>Temmuz 2020 tarihine uzatılmıştır.</a:t>
            </a:r>
          </a:p>
          <a:p>
            <a:endParaRPr lang="tr-TR" dirty="0"/>
          </a:p>
          <a:p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51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9667" y="317634"/>
            <a:ext cx="10272578" cy="1155031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3-60 sayılı Cumhurbaşkanlığı Kararnamesi ile </a:t>
            </a:r>
            <a:r>
              <a:rPr lang="tr-TR" b="1" dirty="0" err="1" smtClean="0">
                <a:solidFill>
                  <a:srgbClr val="FF0000"/>
                </a:solidFill>
              </a:rPr>
              <a:t>VDK’nın</a:t>
            </a:r>
            <a:r>
              <a:rPr lang="tr-TR" b="1" dirty="0" smtClean="0">
                <a:solidFill>
                  <a:srgbClr val="FF0000"/>
                </a:solidFill>
              </a:rPr>
              <a:t> İdari Yapısı Değişti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9667" y="1636294"/>
            <a:ext cx="10272578" cy="4995512"/>
          </a:xfrm>
        </p:spPr>
        <p:txBody>
          <a:bodyPr/>
          <a:lstStyle/>
          <a:p>
            <a:r>
              <a:rPr lang="tr-TR" dirty="0"/>
              <a:t>Hazine ve Maliye Bakanlığı bünyesinde </a:t>
            </a:r>
            <a:r>
              <a:rPr lang="tr-TR" dirty="0" smtClean="0">
                <a:solidFill>
                  <a:srgbClr val="0070C0"/>
                </a:solidFill>
              </a:rPr>
              <a:t>Risk </a:t>
            </a:r>
            <a:r>
              <a:rPr lang="tr-TR" dirty="0">
                <a:solidFill>
                  <a:srgbClr val="0070C0"/>
                </a:solidFill>
              </a:rPr>
              <a:t>Analizi </a:t>
            </a:r>
            <a:r>
              <a:rPr lang="tr-TR" dirty="0" smtClean="0">
                <a:solidFill>
                  <a:srgbClr val="0070C0"/>
                </a:solidFill>
              </a:rPr>
              <a:t>Genel Müdürlüğü </a:t>
            </a:r>
            <a:r>
              <a:rPr lang="tr-TR" dirty="0" smtClean="0"/>
              <a:t>kuruldu</a:t>
            </a:r>
            <a:r>
              <a:rPr lang="tr-TR" dirty="0"/>
              <a:t>.</a:t>
            </a:r>
          </a:p>
          <a:p>
            <a:r>
              <a:rPr lang="tr-TR" dirty="0" err="1" smtClean="0"/>
              <a:t>VDK’nın</a:t>
            </a:r>
            <a:r>
              <a:rPr lang="tr-TR" dirty="0" smtClean="0"/>
              <a:t> illerdeki grup başkanlıkları Daire Başkanlığı şeklinde adı değişti. Ayrıca </a:t>
            </a:r>
            <a:r>
              <a:rPr lang="tr-TR" dirty="0" err="1" smtClean="0"/>
              <a:t>a,b,c</a:t>
            </a:r>
            <a:r>
              <a:rPr lang="tr-TR" dirty="0" smtClean="0"/>
              <a:t> şeklindeki ayrım kaldırıldı.</a:t>
            </a:r>
          </a:p>
          <a:p>
            <a:r>
              <a:rPr lang="tr-TR" dirty="0"/>
              <a:t>Denetim Daire </a:t>
            </a:r>
            <a:r>
              <a:rPr lang="tr-TR" dirty="0" smtClean="0"/>
              <a:t>Başkanlığı</a:t>
            </a:r>
            <a:r>
              <a:rPr lang="tr-TR" dirty="0"/>
              <a:t>, Vergi Kaçakçılığı Denetim Daire Başkanlığı, Vergi </a:t>
            </a:r>
            <a:r>
              <a:rPr lang="tr-TR" dirty="0" smtClean="0"/>
              <a:t>İadeleri </a:t>
            </a:r>
            <a:r>
              <a:rPr lang="tr-TR" dirty="0"/>
              <a:t>Denetim Daire Başkanlığı, </a:t>
            </a:r>
            <a:r>
              <a:rPr lang="tr-TR" dirty="0" err="1" smtClean="0"/>
              <a:t>Sektörel</a:t>
            </a:r>
            <a:r>
              <a:rPr lang="tr-TR" dirty="0" smtClean="0"/>
              <a:t> </a:t>
            </a:r>
            <a:r>
              <a:rPr lang="tr-TR" dirty="0"/>
              <a:t>Denetim Daire </a:t>
            </a:r>
            <a:r>
              <a:rPr lang="tr-TR" dirty="0" smtClean="0"/>
              <a:t>Başkanlığı kurulabilecektir</a:t>
            </a:r>
          </a:p>
          <a:p>
            <a:r>
              <a:rPr lang="tr-TR" dirty="0" smtClean="0"/>
              <a:t>Vergi Müfettişlerinin nerede ne şekilde görevlendirileceği yönetmelikle belirlenecek</a:t>
            </a:r>
          </a:p>
          <a:p>
            <a:r>
              <a:rPr lang="tr-TR" dirty="0" smtClean="0"/>
              <a:t>Vergi incelemelerinde uygulama birliğini sağlamak amacıyla DANIŞMA KOMİSYONU kurulmasına karar verildi.</a:t>
            </a:r>
          </a:p>
          <a:p>
            <a:r>
              <a:rPr lang="tr-TR" dirty="0"/>
              <a:t>Mükellef haklarının </a:t>
            </a:r>
            <a:r>
              <a:rPr lang="tr-TR" dirty="0" smtClean="0"/>
              <a:t>korunması amacıyla MÜKELLEF HAKLARI KURULU oluşturulacak. Üyelerin seçimi ve çalışma şekli yönetmelikle belirlenecek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8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7045" y="375386"/>
            <a:ext cx="9887567" cy="112615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4-Ceza infaz Yasasındaki Değişikliğin Vergi Suçlarına etkisi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30417" y="1386037"/>
            <a:ext cx="9974195" cy="523614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VUK/359-a maddesinde </a:t>
            </a:r>
            <a:r>
              <a:rPr lang="tr-TR" dirty="0" err="1" smtClean="0"/>
              <a:t>muhteyivatı</a:t>
            </a:r>
            <a:r>
              <a:rPr lang="tr-TR" dirty="0" smtClean="0"/>
              <a:t> itibariyle yanıltıcı belge düzenleyenler ve kullananlar ile muhasebe hilesi yapanlar </a:t>
            </a:r>
            <a:r>
              <a:rPr lang="tr-TR" u="sng" dirty="0" smtClean="0">
                <a:solidFill>
                  <a:srgbClr val="0070C0"/>
                </a:solidFill>
              </a:rPr>
              <a:t>18 aydan 3 </a:t>
            </a:r>
            <a:r>
              <a:rPr lang="tr-TR" u="sng" dirty="0">
                <a:solidFill>
                  <a:srgbClr val="0070C0"/>
                </a:solidFill>
              </a:rPr>
              <a:t>yıla </a:t>
            </a:r>
            <a:r>
              <a:rPr lang="tr-TR" dirty="0"/>
              <a:t>kadar hapis cezasına hükmolunur.</a:t>
            </a:r>
            <a:endParaRPr lang="tr-TR" dirty="0" smtClean="0"/>
          </a:p>
          <a:p>
            <a:r>
              <a:rPr lang="tr-TR" dirty="0" smtClean="0"/>
              <a:t>VUK/359-b maddesinde; </a:t>
            </a:r>
            <a:r>
              <a:rPr lang="tr-TR" dirty="0"/>
              <a:t>sahte </a:t>
            </a:r>
            <a:r>
              <a:rPr lang="tr-TR" dirty="0" smtClean="0"/>
              <a:t>belge </a:t>
            </a:r>
            <a:r>
              <a:rPr lang="tr-TR" dirty="0"/>
              <a:t>düzenleyenler veya bu belgeleri kullananlar, </a:t>
            </a:r>
            <a:r>
              <a:rPr lang="tr-TR" u="sng" dirty="0">
                <a:solidFill>
                  <a:srgbClr val="0070C0"/>
                </a:solidFill>
              </a:rPr>
              <a:t>3</a:t>
            </a:r>
            <a:r>
              <a:rPr lang="tr-TR" u="sng" dirty="0" smtClean="0">
                <a:solidFill>
                  <a:srgbClr val="0070C0"/>
                </a:solidFill>
              </a:rPr>
              <a:t> </a:t>
            </a:r>
            <a:r>
              <a:rPr lang="tr-TR" u="sng" dirty="0">
                <a:solidFill>
                  <a:srgbClr val="0070C0"/>
                </a:solidFill>
              </a:rPr>
              <a:t>yıldan 5</a:t>
            </a:r>
            <a:r>
              <a:rPr lang="tr-TR" u="sng" dirty="0" smtClean="0">
                <a:solidFill>
                  <a:srgbClr val="0070C0"/>
                </a:solidFill>
              </a:rPr>
              <a:t> </a:t>
            </a:r>
            <a:r>
              <a:rPr lang="tr-TR" u="sng" dirty="0">
                <a:solidFill>
                  <a:srgbClr val="0070C0"/>
                </a:solidFill>
              </a:rPr>
              <a:t>yıla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kadar hapis cezası ile cezalandırılır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VUK/359-c maddesinde;</a:t>
            </a:r>
            <a:r>
              <a:rPr lang="tr-TR" dirty="0"/>
              <a:t> Bakanlık ile anlaşması olmadığı halde </a:t>
            </a:r>
            <a:r>
              <a:rPr lang="tr-TR" dirty="0" smtClean="0"/>
              <a:t>belge basanlar </a:t>
            </a:r>
            <a:r>
              <a:rPr lang="tr-TR" dirty="0"/>
              <a:t>veya bilerek kullananlar </a:t>
            </a:r>
            <a:r>
              <a:rPr lang="tr-TR" u="sng" dirty="0">
                <a:solidFill>
                  <a:srgbClr val="0070C0"/>
                </a:solidFill>
              </a:rPr>
              <a:t>2</a:t>
            </a:r>
            <a:r>
              <a:rPr lang="tr-TR" u="sng" dirty="0" smtClean="0">
                <a:solidFill>
                  <a:srgbClr val="0070C0"/>
                </a:solidFill>
              </a:rPr>
              <a:t> </a:t>
            </a:r>
            <a:r>
              <a:rPr lang="tr-TR" u="sng" dirty="0">
                <a:solidFill>
                  <a:srgbClr val="0070C0"/>
                </a:solidFill>
              </a:rPr>
              <a:t>yıldan 5</a:t>
            </a:r>
            <a:r>
              <a:rPr lang="tr-TR" u="sng" dirty="0" smtClean="0">
                <a:solidFill>
                  <a:srgbClr val="0070C0"/>
                </a:solidFill>
              </a:rPr>
              <a:t> </a:t>
            </a:r>
            <a:r>
              <a:rPr lang="tr-TR" u="sng" dirty="0">
                <a:solidFill>
                  <a:srgbClr val="0070C0"/>
                </a:solidFill>
              </a:rPr>
              <a:t>yıla </a:t>
            </a:r>
            <a:r>
              <a:rPr lang="tr-TR" dirty="0"/>
              <a:t>kadar hapis cezası ile cezalandırılır</a:t>
            </a:r>
            <a:endParaRPr lang="tr-TR" dirty="0" smtClean="0"/>
          </a:p>
          <a:p>
            <a:r>
              <a:rPr lang="tr-TR" dirty="0" smtClean="0"/>
              <a:t>7242 </a:t>
            </a:r>
            <a:r>
              <a:rPr lang="tr-TR" dirty="0"/>
              <a:t>sayılı Ceza ve Güvenlik Tedbirlerinin İnfazı Hakkında Kanun </a:t>
            </a:r>
            <a:r>
              <a:rPr lang="tr-TR" dirty="0" smtClean="0"/>
              <a:t>15.04.2020 tarihinde yürürlüğe girdi. Bu yasa vergi suçlarını da ilgilendirmektedir.</a:t>
            </a:r>
          </a:p>
          <a:p>
            <a:r>
              <a:rPr lang="tr-TR" dirty="0" smtClean="0"/>
              <a:t>Yasa 30/03/2020 tarihine kadar işlenen suçları kapsamaktadır. Bu nedenle halen yargılaması devam edenleri kapsadığı gibi, henüz incelemesi yapılmamış, suç duyurusunda bulunulmamış olanları da kapsamaktadır.</a:t>
            </a:r>
          </a:p>
          <a:p>
            <a:r>
              <a:rPr lang="tr-TR" dirty="0"/>
              <a:t>Buna </a:t>
            </a:r>
            <a:r>
              <a:rPr lang="tr-TR" dirty="0" smtClean="0"/>
              <a:t>göre</a:t>
            </a:r>
            <a:r>
              <a:rPr lang="tr-TR" dirty="0"/>
              <a:t>, 30 Mart 2020 tarihine kadar işlenen suçlar bakımından, denetimli serbestliğe </a:t>
            </a:r>
            <a:r>
              <a:rPr lang="tr-TR" dirty="0" smtClean="0"/>
              <a:t>tabi </a:t>
            </a:r>
            <a:r>
              <a:rPr lang="tr-TR" dirty="0"/>
              <a:t>olabilme sınırı 3 yıla çıkmıştır. </a:t>
            </a:r>
            <a:endParaRPr lang="tr-TR" dirty="0" smtClean="0"/>
          </a:p>
          <a:p>
            <a:r>
              <a:rPr lang="tr-TR" dirty="0"/>
              <a:t>5275 sayılı Kanun’un 107’nci maddesinde de yapılan değişiklikle vergi </a:t>
            </a:r>
            <a:r>
              <a:rPr lang="tr-TR" dirty="0" smtClean="0"/>
              <a:t>suçlarından </a:t>
            </a:r>
            <a:r>
              <a:rPr lang="tr-TR" dirty="0"/>
              <a:t>mahkûm olanların koşullu salıverilmeden yararlanabilmesi için </a:t>
            </a:r>
            <a:r>
              <a:rPr lang="tr-TR" dirty="0" smtClean="0"/>
              <a:t>cezalarının yarısını </a:t>
            </a:r>
            <a:r>
              <a:rPr lang="tr-TR" dirty="0"/>
              <a:t>infaz kurumunda çekmeleri yeterli kabul </a:t>
            </a:r>
            <a:r>
              <a:rPr lang="tr-TR" dirty="0" smtClean="0"/>
              <a:t>edilecektir</a:t>
            </a:r>
          </a:p>
          <a:p>
            <a:r>
              <a:rPr lang="tr-TR" dirty="0"/>
              <a:t>vergi kaçakçılığı suçunu işleyen bir </a:t>
            </a:r>
            <a:r>
              <a:rPr lang="tr-TR" dirty="0" smtClean="0"/>
              <a:t>kişinin bu </a:t>
            </a:r>
            <a:r>
              <a:rPr lang="tr-TR" dirty="0"/>
              <a:t>nedenle 5 yıl ceza aldığından infaz yasası değişikliği gereği 2,5 yıl hapis </a:t>
            </a:r>
            <a:r>
              <a:rPr lang="tr-TR" dirty="0" smtClean="0"/>
              <a:t>yatması gerekecektir</a:t>
            </a:r>
            <a:r>
              <a:rPr lang="tr-TR" dirty="0"/>
              <a:t>. Ancak yukarıda da ifade edildiği üzere denetimli serbestlik </a:t>
            </a:r>
            <a:r>
              <a:rPr lang="tr-TR" dirty="0" smtClean="0"/>
              <a:t>sınırı </a:t>
            </a:r>
            <a:r>
              <a:rPr lang="tr-TR" dirty="0"/>
              <a:t>da 3 </a:t>
            </a:r>
            <a:r>
              <a:rPr lang="tr-TR" dirty="0" smtClean="0"/>
              <a:t>yıla çıkarıldığından </a:t>
            </a:r>
            <a:r>
              <a:rPr lang="tr-TR" dirty="0"/>
              <a:t>bu kişinin cezaevine girmeden cezasını çekmesi mümkün olacaktır</a:t>
            </a:r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033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0673" y="374655"/>
            <a:ext cx="9666187" cy="12808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1-ÇALIŞMA HAYATINDA YAPILAN DÜZENLEMELER (madde 7,8,9)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8543" y="1559293"/>
            <a:ext cx="9926069" cy="5072513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A-Ücretsiz İzne ayrılanlara aylık 1.177,2 </a:t>
            </a:r>
            <a:r>
              <a:rPr lang="tr-TR" b="1" dirty="0">
                <a:solidFill>
                  <a:srgbClr val="FF0000"/>
                </a:solidFill>
              </a:rPr>
              <a:t>TL nakdi ücret desteği </a:t>
            </a:r>
            <a:r>
              <a:rPr lang="tr-TR" b="1" dirty="0" smtClean="0">
                <a:solidFill>
                  <a:srgbClr val="FF0000"/>
                </a:solidFill>
              </a:rPr>
              <a:t>verilecektir.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Kimler bu hükümden yararlanabilir</a:t>
            </a:r>
            <a:r>
              <a:rPr lang="tr-TR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a)</a:t>
            </a:r>
            <a:r>
              <a:rPr lang="tr-TR" dirty="0" smtClean="0">
                <a:solidFill>
                  <a:schemeClr val="tx1"/>
                </a:solidFill>
              </a:rPr>
              <a:t>17.04.2020 tarihinden sonra ücretsiz izne çıkarılanlar (</a:t>
            </a:r>
            <a:r>
              <a:rPr lang="tr-TR" i="1" dirty="0" smtClean="0">
                <a:solidFill>
                  <a:schemeClr val="tx1"/>
                </a:solidFill>
              </a:rPr>
              <a:t>daha önce ücretsiz izne çıkanlar yararlanamaz)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b)</a:t>
            </a:r>
            <a:r>
              <a:rPr lang="tr-TR" dirty="0" smtClean="0">
                <a:solidFill>
                  <a:schemeClr val="tx1"/>
                </a:solidFill>
              </a:rPr>
              <a:t> 17.04.2020 itibariyle iş akdi devam edenler </a:t>
            </a:r>
          </a:p>
          <a:p>
            <a:r>
              <a:rPr lang="tr-TR" dirty="0">
                <a:solidFill>
                  <a:srgbClr val="FF0000"/>
                </a:solidFill>
              </a:rPr>
              <a:t>c</a:t>
            </a:r>
            <a:r>
              <a:rPr lang="tr-TR" dirty="0" smtClean="0">
                <a:solidFill>
                  <a:srgbClr val="FF0000"/>
                </a:solidFill>
              </a:rPr>
              <a:t>) </a:t>
            </a:r>
            <a:r>
              <a:rPr lang="tr-TR" dirty="0"/>
              <a:t>15/3/2020 tarihinden sonra 4447 sayılı Kanunun 51’inci maddesi </a:t>
            </a:r>
            <a:r>
              <a:rPr lang="tr-TR" dirty="0" smtClean="0"/>
              <a:t>kapsamında iş sözleşmesi </a:t>
            </a:r>
            <a:r>
              <a:rPr lang="tr-TR" dirty="0"/>
              <a:t>feshedilen ve aynı Kanunun diğer hükümlerine göre </a:t>
            </a:r>
            <a:r>
              <a:rPr lang="tr-TR" u="sng" dirty="0"/>
              <a:t>işsizlik </a:t>
            </a:r>
            <a:r>
              <a:rPr lang="tr-TR" u="sng" dirty="0" smtClean="0"/>
              <a:t>ödeneğinden yararlanamayan işçiler</a:t>
            </a:r>
          </a:p>
          <a:p>
            <a:r>
              <a:rPr lang="tr-TR" dirty="0">
                <a:solidFill>
                  <a:srgbClr val="FF0000"/>
                </a:solidFill>
              </a:rPr>
              <a:t>d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r>
              <a:rPr lang="tr-TR" dirty="0" smtClean="0"/>
              <a:t>herhangi </a:t>
            </a:r>
            <a:r>
              <a:rPr lang="tr-TR" dirty="0"/>
              <a:t>bir sosyal güvenlik kuruluşundan yaşlılık aylığı </a:t>
            </a:r>
            <a:r>
              <a:rPr lang="tr-TR" dirty="0" smtClean="0"/>
              <a:t>almayanlar. </a:t>
            </a:r>
          </a:p>
          <a:p>
            <a:r>
              <a:rPr lang="tr-TR" dirty="0"/>
              <a:t>Nakdi ücret desteği alacak sigortalılar için </a:t>
            </a:r>
            <a:r>
              <a:rPr lang="tr-TR" dirty="0">
                <a:solidFill>
                  <a:srgbClr val="0070C0"/>
                </a:solidFill>
              </a:rPr>
              <a:t>“28 -</a:t>
            </a:r>
            <a:r>
              <a:rPr lang="tr-TR" dirty="0" err="1">
                <a:solidFill>
                  <a:srgbClr val="0070C0"/>
                </a:solidFill>
              </a:rPr>
              <a:t>Pandemi</a:t>
            </a:r>
            <a:r>
              <a:rPr lang="tr-TR" dirty="0">
                <a:solidFill>
                  <a:srgbClr val="0070C0"/>
                </a:solidFill>
              </a:rPr>
              <a:t> Ücretsiz İzin</a:t>
            </a:r>
            <a:r>
              <a:rPr lang="tr-TR" dirty="0"/>
              <a:t>” aynı ay içinde başka eksik gün nedeni olması durumunda </a:t>
            </a:r>
            <a:r>
              <a:rPr lang="tr-TR" dirty="0">
                <a:solidFill>
                  <a:srgbClr val="0070C0"/>
                </a:solidFill>
              </a:rPr>
              <a:t>“29 -</a:t>
            </a:r>
            <a:r>
              <a:rPr lang="tr-TR" dirty="0" err="1">
                <a:solidFill>
                  <a:srgbClr val="0070C0"/>
                </a:solidFill>
              </a:rPr>
              <a:t>Pandemi</a:t>
            </a:r>
            <a:r>
              <a:rPr lang="tr-TR" dirty="0">
                <a:solidFill>
                  <a:srgbClr val="0070C0"/>
                </a:solidFill>
              </a:rPr>
              <a:t> Ücretsiz İzin ve diğer” </a:t>
            </a:r>
            <a:r>
              <a:rPr lang="tr-TR" dirty="0"/>
              <a:t>adında yeni kod oluşturulmuş, yabancı uyruklu sigortalılar için 28 ve 29 numaralı eksik gün kodlarının da seçilebilme imkanı getirilmiştir</a:t>
            </a:r>
          </a:p>
          <a:p>
            <a:r>
              <a:rPr lang="tr-TR" dirty="0"/>
              <a:t>fiilen çalıştırıldığının tespiti halinde; </a:t>
            </a:r>
            <a:r>
              <a:rPr lang="tr-TR" b="1" dirty="0"/>
              <a:t>işverene</a:t>
            </a:r>
            <a:r>
              <a:rPr lang="tr-TR" dirty="0"/>
              <a:t>, bu şekilde çalıştırılan </a:t>
            </a:r>
            <a:r>
              <a:rPr lang="tr-TR" b="1" dirty="0"/>
              <a:t>her işçi</a:t>
            </a:r>
            <a:r>
              <a:rPr lang="tr-TR" dirty="0"/>
              <a:t> ve çalıştırıldığı </a:t>
            </a:r>
            <a:r>
              <a:rPr lang="tr-TR" b="1" dirty="0"/>
              <a:t>her ay için ayrı ayrı</a:t>
            </a:r>
            <a:r>
              <a:rPr lang="tr-TR" dirty="0"/>
              <a:t> olmak üzere fiilin işlendiği tarihteki </a:t>
            </a:r>
            <a:r>
              <a:rPr lang="tr-TR" b="1" dirty="0"/>
              <a:t>aylık brüt asgari ücret tutarında</a:t>
            </a:r>
            <a:r>
              <a:rPr lang="tr-TR" dirty="0"/>
              <a:t> çalışma ve iş kurumu il müdürlüklerince idari para cezası uygulanacaktır.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01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55545" y="336884"/>
            <a:ext cx="9849067" cy="1049154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1-ÇALIŞMA HAYATINDA YAPILAN DÜZENLEMELER (madde 7,8,9</a:t>
            </a:r>
            <a:r>
              <a:rPr lang="tr-TR" b="1" dirty="0" smtClean="0">
                <a:solidFill>
                  <a:srgbClr val="FF0000"/>
                </a:solidFill>
              </a:rPr>
              <a:t>)-devam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8918" y="1386039"/>
            <a:ext cx="9935694" cy="5236142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B-uygunluk tespitinin tamamlanması beklenmeksizin, işverenlerin beyanı doğrultusunda kısa çalışma ödemesi gerçekleştirilecektir</a:t>
            </a:r>
          </a:p>
          <a:p>
            <a:r>
              <a:rPr lang="tr-TR" dirty="0">
                <a:solidFill>
                  <a:schemeClr val="tx1"/>
                </a:solidFill>
              </a:rPr>
              <a:t>Ancak hatalı bilgi verilmesi durumunda yasal faizi ile birlikte geri alınacaktır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29/02/2020 den itibaren geçerlidir.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C-17/4/2020 </a:t>
            </a:r>
            <a:r>
              <a:rPr lang="tr-TR" b="1" dirty="0">
                <a:solidFill>
                  <a:srgbClr val="FF0000"/>
                </a:solidFill>
              </a:rPr>
              <a:t>tarihinden </a:t>
            </a:r>
            <a:r>
              <a:rPr lang="tr-TR" b="1" dirty="0" smtClean="0">
                <a:solidFill>
                  <a:srgbClr val="FF0000"/>
                </a:solidFill>
              </a:rPr>
              <a:t>17/7/2020 </a:t>
            </a:r>
            <a:r>
              <a:rPr lang="tr-TR" b="1" dirty="0">
                <a:solidFill>
                  <a:srgbClr val="FF0000"/>
                </a:solidFill>
              </a:rPr>
              <a:t>tarihine </a:t>
            </a:r>
            <a:r>
              <a:rPr lang="tr-TR" b="1" dirty="0" smtClean="0">
                <a:solidFill>
                  <a:srgbClr val="FF0000"/>
                </a:solidFill>
              </a:rPr>
              <a:t>kadar işten çıkarma yasaklanmıştır.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Ahlak ve iyi niyet kurallarına aykırılık müstesna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D-Ücretsiz izne çıkarma işçi açısından fesih sebebi sayılamayacak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2020/Mart </a:t>
            </a:r>
            <a:r>
              <a:rPr lang="tr-TR" dirty="0">
                <a:solidFill>
                  <a:srgbClr val="0070C0"/>
                </a:solidFill>
              </a:rPr>
              <a:t>ayına ait aylık prim hizmet belgesinin son verilme süresi tüm </a:t>
            </a:r>
            <a:r>
              <a:rPr lang="tr-TR" dirty="0" smtClean="0">
                <a:solidFill>
                  <a:srgbClr val="0070C0"/>
                </a:solidFill>
              </a:rPr>
              <a:t>Türkiye</a:t>
            </a:r>
            <a:r>
              <a:rPr lang="tr-TR" dirty="0">
                <a:solidFill>
                  <a:srgbClr val="0070C0"/>
                </a:solidFill>
              </a:rPr>
              <a:t>’ de 27/4/2020 tarihi sonuna kadar </a:t>
            </a:r>
            <a:r>
              <a:rPr lang="tr-TR" dirty="0" smtClean="0">
                <a:solidFill>
                  <a:srgbClr val="0070C0"/>
                </a:solidFill>
              </a:rPr>
              <a:t>uzatılmıştır.</a:t>
            </a:r>
          </a:p>
          <a:p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2-Ekonomik ve Mali Düzenlemeler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5288" y="1241659"/>
            <a:ext cx="10099324" cy="5274644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A-</a:t>
            </a:r>
            <a:r>
              <a:rPr lang="tr-TR" b="1" dirty="0" err="1" smtClean="0">
                <a:solidFill>
                  <a:srgbClr val="FF0000"/>
                </a:solidFill>
              </a:rPr>
              <a:t>Ecrimisil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ve benzeri </a:t>
            </a:r>
            <a:r>
              <a:rPr lang="tr-TR" b="1" dirty="0" smtClean="0">
                <a:solidFill>
                  <a:srgbClr val="FF0000"/>
                </a:solidFill>
              </a:rPr>
              <a:t>ödemelerin ertelenmesi</a:t>
            </a:r>
          </a:p>
          <a:p>
            <a:r>
              <a:rPr lang="tr-TR" dirty="0" smtClean="0"/>
              <a:t>Hazine taşınmazlarından alınan ecri misiller 1/4/2020 </a:t>
            </a:r>
            <a:r>
              <a:rPr lang="tr-TR" dirty="0"/>
              <a:t>tarihinden itibaren 3 aylık döneme </a:t>
            </a:r>
            <a:r>
              <a:rPr lang="tr-TR" dirty="0" smtClean="0"/>
              <a:t>ilişkin </a:t>
            </a:r>
            <a:r>
              <a:rPr lang="tr-TR" dirty="0"/>
              <a:t>tahsil edilmesi gerekenleri başvuru şartı </a:t>
            </a:r>
            <a:r>
              <a:rPr lang="tr-TR" dirty="0" err="1" smtClean="0"/>
              <a:t>aranmasızın</a:t>
            </a:r>
            <a:r>
              <a:rPr lang="tr-TR" dirty="0" smtClean="0"/>
              <a:t> </a:t>
            </a:r>
            <a:r>
              <a:rPr lang="tr-TR" dirty="0"/>
              <a:t>3 ay süreyle </a:t>
            </a:r>
            <a:r>
              <a:rPr lang="tr-TR" dirty="0" smtClean="0"/>
              <a:t>ertelemeye </a:t>
            </a:r>
            <a:r>
              <a:rPr lang="tr-TR" dirty="0"/>
              <a:t>Çevre ve Şehircilik </a:t>
            </a:r>
            <a:r>
              <a:rPr lang="tr-TR" dirty="0" smtClean="0"/>
              <a:t>Bakanı yetkili kılınmıştır. (çevre bakanı üç ay daha uzatabilecek) 3 ay sonra üç taksitte ödenecek</a:t>
            </a:r>
            <a:endParaRPr lang="tr-TR" dirty="0"/>
          </a:p>
          <a:p>
            <a:r>
              <a:rPr lang="tr-TR" dirty="0" smtClean="0"/>
              <a:t>Millî </a:t>
            </a:r>
            <a:r>
              <a:rPr lang="tr-TR" dirty="0"/>
              <a:t>Parklar Kanununa tabi yerlerde 2886 sayılı Kanun hükümlerine göre yapılan </a:t>
            </a:r>
            <a:r>
              <a:rPr lang="tr-TR" dirty="0" smtClean="0"/>
              <a:t>kiralamalardan </a:t>
            </a:r>
            <a:r>
              <a:rPr lang="tr-TR" dirty="0"/>
              <a:t>1/4/2020 tarihinden itibaren 3 aylık döneme ilişkin tahsil edilmesi </a:t>
            </a:r>
            <a:r>
              <a:rPr lang="tr-TR" dirty="0" smtClean="0"/>
              <a:t>gereken </a:t>
            </a:r>
            <a:r>
              <a:rPr lang="tr-TR" dirty="0"/>
              <a:t>bedeller başvuru şartı aranmaksızın 3 ay süreyle ertelenmektedir. </a:t>
            </a:r>
            <a:r>
              <a:rPr lang="tr-TR" dirty="0" smtClean="0"/>
              <a:t>(Tarım bakanı Üç daha uzatabilecek)</a:t>
            </a:r>
            <a:r>
              <a:rPr lang="tr-TR" dirty="0"/>
              <a:t> 3 ay sonra üç taksitte ödenecek</a:t>
            </a:r>
          </a:p>
          <a:p>
            <a:r>
              <a:rPr lang="tr-TR" dirty="0" smtClean="0"/>
              <a:t>Mahalli idarelere veya bağlı kuruluşlara ait olan taşınmazlara </a:t>
            </a:r>
            <a:r>
              <a:rPr lang="tr-TR" dirty="0"/>
              <a:t>ilişkin </a:t>
            </a:r>
            <a:r>
              <a:rPr lang="tr-TR" dirty="0" smtClean="0"/>
              <a:t>olarak </a:t>
            </a:r>
            <a:r>
              <a:rPr lang="tr-TR" dirty="0"/>
              <a:t>ilgili </a:t>
            </a:r>
            <a:r>
              <a:rPr lang="tr-TR" dirty="0" smtClean="0"/>
              <a:t>mevzuatınca </a:t>
            </a:r>
            <a:r>
              <a:rPr lang="tr-TR" dirty="0"/>
              <a:t>yapılan satış, </a:t>
            </a:r>
            <a:r>
              <a:rPr lang="tr-TR" dirty="0" err="1"/>
              <a:t>ecrimisil</a:t>
            </a:r>
            <a:r>
              <a:rPr lang="tr-TR" dirty="0"/>
              <a:t> ve kiralamadan kaynaklanan </a:t>
            </a:r>
            <a:r>
              <a:rPr lang="tr-TR" dirty="0" smtClean="0"/>
              <a:t>bedellerin, 19/3/2020 </a:t>
            </a:r>
            <a:r>
              <a:rPr lang="tr-TR" dirty="0"/>
              <a:t>tarihinden itibaren 3 aylık döneme ilişkin tahsil </a:t>
            </a:r>
            <a:r>
              <a:rPr lang="tr-TR" dirty="0" smtClean="0"/>
              <a:t>edilmesi </a:t>
            </a:r>
            <a:r>
              <a:rPr lang="tr-TR" dirty="0"/>
              <a:t>gereken kısımlarının 3 ay </a:t>
            </a:r>
            <a:r>
              <a:rPr lang="tr-TR" dirty="0" smtClean="0"/>
              <a:t>ertelenmesine belediye Meclisleri veya bağlı kuruluşun idari organları yetkili kılınmıştır.(Bu süreler Çevre bakanınca üç aya kadar uzatılabilecek)</a:t>
            </a:r>
          </a:p>
          <a:p>
            <a:r>
              <a:rPr lang="tr-TR" dirty="0"/>
              <a:t>Söz konusu alacaklar ertelenen süre sonunda, ertelenen süre kadar aylık eşit </a:t>
            </a:r>
            <a:r>
              <a:rPr lang="tr-TR" dirty="0" smtClean="0"/>
              <a:t>taksitler </a:t>
            </a:r>
            <a:r>
              <a:rPr lang="tr-TR" dirty="0"/>
              <a:t>halinde, herhangi bir gecikme zammı ve faiz uygulanmadan tahsil edilir. </a:t>
            </a:r>
            <a:endParaRPr lang="tr-TR" dirty="0" smtClean="0"/>
          </a:p>
          <a:p>
            <a:r>
              <a:rPr lang="tr-TR" dirty="0" smtClean="0">
                <a:solidFill>
                  <a:srgbClr val="0070C0"/>
                </a:solidFill>
              </a:rPr>
              <a:t>Faaliyetleri </a:t>
            </a:r>
            <a:r>
              <a:rPr lang="tr-TR" dirty="0">
                <a:solidFill>
                  <a:srgbClr val="0070C0"/>
                </a:solidFill>
              </a:rPr>
              <a:t>durdurulan veya faaliyette bulunamayan işletmelerin </a:t>
            </a:r>
            <a:r>
              <a:rPr lang="tr-TR" dirty="0" smtClean="0">
                <a:solidFill>
                  <a:srgbClr val="0070C0"/>
                </a:solidFill>
              </a:rPr>
              <a:t>faaliyette bulunmadığı </a:t>
            </a:r>
            <a:r>
              <a:rPr lang="tr-TR" dirty="0">
                <a:solidFill>
                  <a:srgbClr val="0070C0"/>
                </a:solidFill>
              </a:rPr>
              <a:t>döneme ilişkin </a:t>
            </a:r>
            <a:r>
              <a:rPr lang="tr-TR" dirty="0" smtClean="0">
                <a:solidFill>
                  <a:srgbClr val="0070C0"/>
                </a:solidFill>
              </a:rPr>
              <a:t>olarak kira </a:t>
            </a:r>
            <a:r>
              <a:rPr lang="tr-TR" dirty="0">
                <a:solidFill>
                  <a:srgbClr val="0070C0"/>
                </a:solidFill>
              </a:rPr>
              <a:t>bedelleri tahsil edilmeyecektir.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451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5921" y="624110"/>
            <a:ext cx="9858692" cy="76192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2-Ekonomik ve Mali </a:t>
            </a:r>
            <a:r>
              <a:rPr lang="tr-TR" b="1" dirty="0" smtClean="0">
                <a:solidFill>
                  <a:srgbClr val="FF0000"/>
                </a:solidFill>
              </a:rPr>
              <a:t>Düzenlemeler-devam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47537" y="1386037"/>
            <a:ext cx="10157075" cy="5207267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B-Büyükşehir </a:t>
            </a:r>
            <a:r>
              <a:rPr lang="tr-TR" b="1" dirty="0">
                <a:solidFill>
                  <a:srgbClr val="FF0000"/>
                </a:solidFill>
              </a:rPr>
              <a:t>belediyeleri, </a:t>
            </a:r>
            <a:r>
              <a:rPr lang="tr-TR" b="1" dirty="0" smtClean="0">
                <a:solidFill>
                  <a:srgbClr val="FF0000"/>
                </a:solidFill>
              </a:rPr>
              <a:t>belediyeler </a:t>
            </a:r>
            <a:r>
              <a:rPr lang="tr-TR" b="1" dirty="0">
                <a:solidFill>
                  <a:srgbClr val="FF0000"/>
                </a:solidFill>
              </a:rPr>
              <a:t>ve bağlı kuruluşlarının gelir </a:t>
            </a:r>
            <a:r>
              <a:rPr lang="tr-TR" b="1" dirty="0" smtClean="0">
                <a:solidFill>
                  <a:srgbClr val="FF0000"/>
                </a:solidFill>
              </a:rPr>
              <a:t>vergisi </a:t>
            </a:r>
            <a:r>
              <a:rPr lang="tr-TR" b="1" dirty="0" err="1">
                <a:solidFill>
                  <a:srgbClr val="FF0000"/>
                </a:solidFill>
              </a:rPr>
              <a:t>tevkifatı</a:t>
            </a:r>
            <a:r>
              <a:rPr lang="tr-TR" b="1" dirty="0">
                <a:solidFill>
                  <a:srgbClr val="FF0000"/>
                </a:solidFill>
              </a:rPr>
              <a:t> beyan ve ödeme süreleri tüm sosyal sigorta prim </a:t>
            </a:r>
            <a:r>
              <a:rPr lang="tr-TR" b="1" dirty="0" smtClean="0">
                <a:solidFill>
                  <a:srgbClr val="FF0000"/>
                </a:solidFill>
              </a:rPr>
              <a:t>ödemeleri </a:t>
            </a:r>
            <a:r>
              <a:rPr lang="tr-TR" b="1" dirty="0">
                <a:solidFill>
                  <a:srgbClr val="FF0000"/>
                </a:solidFill>
              </a:rPr>
              <a:t>3 ay </a:t>
            </a:r>
            <a:r>
              <a:rPr lang="tr-TR" b="1" dirty="0" smtClean="0">
                <a:solidFill>
                  <a:srgbClr val="FF0000"/>
                </a:solidFill>
              </a:rPr>
              <a:t>ertelenmesi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Belediyeler tarafından devlet su işlerine yapılan su bedelleri de 3 ay ertelendi. (cumhurbaşkanı 3 daha uzatabilir)</a:t>
            </a:r>
          </a:p>
          <a:p>
            <a:r>
              <a:rPr lang="tr-TR" dirty="0"/>
              <a:t>Bunlar ertelenen süre sonunda, </a:t>
            </a:r>
            <a:r>
              <a:rPr lang="tr-TR" dirty="0" smtClean="0"/>
              <a:t>ertelenen </a:t>
            </a:r>
            <a:r>
              <a:rPr lang="tr-TR" dirty="0"/>
              <a:t>süre kadar </a:t>
            </a:r>
            <a:r>
              <a:rPr lang="tr-TR" dirty="0" smtClean="0"/>
              <a:t>aylık eşit </a:t>
            </a:r>
            <a:r>
              <a:rPr lang="tr-TR" dirty="0"/>
              <a:t>taksitler halinde, </a:t>
            </a:r>
            <a:r>
              <a:rPr lang="tr-TR" dirty="0" smtClean="0"/>
              <a:t>herhangi </a:t>
            </a:r>
            <a:r>
              <a:rPr lang="tr-TR" dirty="0"/>
              <a:t>bir gecikme zammı ve faiz uygulanmadan tahsil edilir.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C-</a:t>
            </a:r>
            <a:r>
              <a:rPr lang="tr-TR" b="1" dirty="0">
                <a:solidFill>
                  <a:srgbClr val="FF0000"/>
                </a:solidFill>
              </a:rPr>
              <a:t>Büyükşehir belediyeleri, belediyeler ve bağlı kuruluşlarının su </a:t>
            </a:r>
            <a:r>
              <a:rPr lang="tr-TR" b="1" dirty="0" smtClean="0">
                <a:solidFill>
                  <a:srgbClr val="FF0000"/>
                </a:solidFill>
              </a:rPr>
              <a:t>tüketimine </a:t>
            </a:r>
            <a:r>
              <a:rPr lang="tr-TR" b="1" dirty="0">
                <a:solidFill>
                  <a:srgbClr val="FF0000"/>
                </a:solidFill>
              </a:rPr>
              <a:t>bağlı </a:t>
            </a:r>
            <a:r>
              <a:rPr lang="tr-TR" b="1" dirty="0" smtClean="0">
                <a:solidFill>
                  <a:srgbClr val="FF0000"/>
                </a:solidFill>
              </a:rPr>
              <a:t>alacaklarının ertelenmesi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Konutlar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u="sng" dirty="0" smtClean="0">
                <a:solidFill>
                  <a:srgbClr val="0070C0"/>
                </a:solidFill>
              </a:rPr>
              <a:t>faaliyetleri </a:t>
            </a:r>
            <a:r>
              <a:rPr lang="tr-TR" u="sng" dirty="0">
                <a:solidFill>
                  <a:srgbClr val="0070C0"/>
                </a:solidFill>
              </a:rPr>
              <a:t>durdurulan </a:t>
            </a:r>
            <a:r>
              <a:rPr lang="tr-TR" dirty="0"/>
              <a:t>veya </a:t>
            </a:r>
            <a:r>
              <a:rPr lang="tr-TR" u="sng" dirty="0">
                <a:solidFill>
                  <a:srgbClr val="0070C0"/>
                </a:solidFill>
              </a:rPr>
              <a:t>faaliyette bulunamayan </a:t>
            </a:r>
            <a:r>
              <a:rPr lang="tr-TR" dirty="0" smtClean="0"/>
              <a:t>işyerlerine </a:t>
            </a:r>
            <a:r>
              <a:rPr lang="tr-TR" dirty="0"/>
              <a:t>ilişkin su tüketimine bağlı alacaklarının, </a:t>
            </a:r>
            <a:r>
              <a:rPr lang="tr-TR" dirty="0" smtClean="0"/>
              <a:t>17/04/2020 tarihinden itibaren </a:t>
            </a:r>
            <a:r>
              <a:rPr lang="tr-TR" dirty="0"/>
              <a:t>3 aylık döneme ilişkin </a:t>
            </a:r>
            <a:r>
              <a:rPr lang="tr-TR" u="sng" dirty="0">
                <a:solidFill>
                  <a:srgbClr val="0070C0"/>
                </a:solidFill>
              </a:rPr>
              <a:t>tahsil edilmesi </a:t>
            </a:r>
            <a:r>
              <a:rPr lang="tr-TR" dirty="0"/>
              <a:t>gerekenlerle sınırlı olmak üzere belediye </a:t>
            </a:r>
            <a:r>
              <a:rPr lang="tr-TR" dirty="0" smtClean="0"/>
              <a:t>meclisi </a:t>
            </a:r>
            <a:r>
              <a:rPr lang="tr-TR" dirty="0"/>
              <a:t>tarafından 3 ay ertelenebilmesi yetkisi verilmektedir</a:t>
            </a:r>
            <a:r>
              <a:rPr lang="tr-TR" dirty="0" smtClean="0"/>
              <a:t>. Meclis bu süreyi 3 daha uzatabilir.</a:t>
            </a:r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Tahsilat ne zaman yapılır: </a:t>
            </a:r>
            <a:r>
              <a:rPr lang="tr-TR" dirty="0" smtClean="0"/>
              <a:t>Ertelenen </a:t>
            </a:r>
            <a:r>
              <a:rPr lang="tr-TR" dirty="0"/>
              <a:t>süre kadar aylık </a:t>
            </a:r>
            <a:r>
              <a:rPr lang="tr-TR" dirty="0" smtClean="0"/>
              <a:t>eşit </a:t>
            </a:r>
            <a:r>
              <a:rPr lang="tr-TR" dirty="0"/>
              <a:t>taksitler halinde, </a:t>
            </a:r>
            <a:r>
              <a:rPr lang="tr-TR" dirty="0" smtClean="0"/>
              <a:t>herhangi </a:t>
            </a:r>
            <a:r>
              <a:rPr lang="tr-TR" dirty="0"/>
              <a:t>bir gecikme zammı ve faiz uygulanmadan tahsil edilir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5921" y="624110"/>
            <a:ext cx="9858692" cy="675301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2-Ekonomik ve Mali Düzenlemeler-devam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8918" y="1299411"/>
            <a:ext cx="9935694" cy="4611811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D-Toplu </a:t>
            </a:r>
            <a:r>
              <a:rPr lang="tr-TR" b="1" dirty="0">
                <a:solidFill>
                  <a:srgbClr val="FF0000"/>
                </a:solidFill>
              </a:rPr>
              <a:t>taşıma hizmeti verenlere </a:t>
            </a:r>
            <a:r>
              <a:rPr lang="tr-TR" b="1" dirty="0" smtClean="0">
                <a:solidFill>
                  <a:srgbClr val="FF0000"/>
                </a:solidFill>
              </a:rPr>
              <a:t>Sağlanacak destekler. Sadece Belediyelerden izinli ve ruhsatlı (hat kiralamak da dahil) olarak çalışanlar kapsamdadır.</a:t>
            </a:r>
          </a:p>
          <a:p>
            <a:r>
              <a:rPr lang="tr-TR" dirty="0" smtClean="0"/>
              <a:t>17/04/2020 tarihinden itibaren </a:t>
            </a:r>
            <a:r>
              <a:rPr lang="tr-TR" dirty="0"/>
              <a:t>3 aylık süreyle sınırlı olmak üzere </a:t>
            </a:r>
            <a:r>
              <a:rPr lang="tr-TR" dirty="0" smtClean="0"/>
              <a:t>meclis kararıyla</a:t>
            </a:r>
            <a:r>
              <a:rPr lang="tr-TR" dirty="0"/>
              <a:t>; gelir desteği ödemesi </a:t>
            </a:r>
            <a:r>
              <a:rPr lang="tr-TR" dirty="0" smtClean="0"/>
              <a:t>yapabilecektir.</a:t>
            </a:r>
          </a:p>
          <a:p>
            <a:r>
              <a:rPr lang="tr-TR" dirty="0"/>
              <a:t>Belirlenen döneme tekabül eden ruhsat, izin, hat kirası borçlarını faizsiz olarak </a:t>
            </a:r>
            <a:r>
              <a:rPr lang="tr-TR" dirty="0" smtClean="0"/>
              <a:t>3 </a:t>
            </a:r>
            <a:r>
              <a:rPr lang="tr-TR" dirty="0"/>
              <a:t>ay </a:t>
            </a:r>
            <a:r>
              <a:rPr lang="tr-TR" dirty="0" smtClean="0"/>
              <a:t>ertelenebilecektir.</a:t>
            </a:r>
          </a:p>
          <a:p>
            <a:r>
              <a:rPr lang="tr-TR" dirty="0" smtClean="0"/>
              <a:t>Çevre bakanı bu süreleri 3 ay kadar uzatabilecek.</a:t>
            </a:r>
          </a:p>
          <a:p>
            <a:r>
              <a:rPr lang="tr-TR" dirty="0"/>
              <a:t>E</a:t>
            </a:r>
            <a:r>
              <a:rPr lang="tr-TR" dirty="0" smtClean="0"/>
              <a:t>rtelenen </a:t>
            </a:r>
            <a:r>
              <a:rPr lang="tr-TR" dirty="0"/>
              <a:t>süre sonunda, ertelenen süre kadar </a:t>
            </a:r>
            <a:r>
              <a:rPr lang="tr-TR" dirty="0" smtClean="0"/>
              <a:t>aylık eşit taksitler </a:t>
            </a:r>
            <a:r>
              <a:rPr lang="tr-TR" dirty="0"/>
              <a:t>halinde, herhangi bir gecikme zammı ve faiz uygulanmadan tahsil edilir.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E-</a:t>
            </a:r>
            <a:r>
              <a:rPr lang="tr-TR" b="1" dirty="0">
                <a:solidFill>
                  <a:srgbClr val="FF0000"/>
                </a:solidFill>
              </a:rPr>
              <a:t>Yıllık İlan ve Reklam Vergileri İle Yıllık Çevre Temizlik Vergilerinin </a:t>
            </a:r>
            <a:r>
              <a:rPr lang="tr-TR" b="1" dirty="0" smtClean="0">
                <a:solidFill>
                  <a:srgbClr val="FF0000"/>
                </a:solidFill>
              </a:rPr>
              <a:t>Alınmaması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Hangi Mükellefler: </a:t>
            </a:r>
            <a:r>
              <a:rPr lang="tr-TR" dirty="0" smtClean="0"/>
              <a:t>Faaliyetleri durdurulan </a:t>
            </a:r>
            <a:r>
              <a:rPr lang="tr-TR" dirty="0"/>
              <a:t>veya faaliyette </a:t>
            </a:r>
            <a:r>
              <a:rPr lang="tr-TR" dirty="0" smtClean="0"/>
              <a:t>bulunamayan işletmeler</a:t>
            </a:r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Hangi dönem</a:t>
            </a:r>
            <a:r>
              <a:rPr lang="tr-TR" dirty="0" smtClean="0"/>
              <a:t>: faaliyetleri </a:t>
            </a:r>
            <a:r>
              <a:rPr lang="tr-TR" dirty="0"/>
              <a:t>durdurulan veya faaliyette bulunulamayan dönemlere isabet eden kısmı </a:t>
            </a:r>
          </a:p>
          <a:p>
            <a:endParaRPr lang="tr-TR" dirty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/>
          </a:p>
          <a:p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4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55545" y="624110"/>
            <a:ext cx="9849067" cy="76192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2-Ekonomik ve Mali Düzenlemeler-devam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5545" y="1232034"/>
            <a:ext cx="9849067" cy="467918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F-TEDAŞ’ın </a:t>
            </a:r>
            <a:r>
              <a:rPr lang="tr-TR" b="1" dirty="0">
                <a:solidFill>
                  <a:srgbClr val="FF0000"/>
                </a:solidFill>
              </a:rPr>
              <a:t>elektrik </a:t>
            </a:r>
            <a:r>
              <a:rPr lang="tr-TR" b="1" dirty="0" smtClean="0">
                <a:solidFill>
                  <a:srgbClr val="FF0000"/>
                </a:solidFill>
              </a:rPr>
              <a:t>tüketiminden </a:t>
            </a:r>
            <a:r>
              <a:rPr lang="tr-TR" b="1" dirty="0">
                <a:solidFill>
                  <a:srgbClr val="FF0000"/>
                </a:solidFill>
              </a:rPr>
              <a:t>kaynaklanan </a:t>
            </a:r>
            <a:r>
              <a:rPr lang="tr-TR" b="1" dirty="0" smtClean="0">
                <a:solidFill>
                  <a:srgbClr val="FF0000"/>
                </a:solidFill>
              </a:rPr>
              <a:t>alacaklarının yapılandırılması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Hangi alacaklar: </a:t>
            </a:r>
            <a:r>
              <a:rPr lang="tr-TR" dirty="0" smtClean="0"/>
              <a:t>Vadesi 1/2/2020 tarihi </a:t>
            </a:r>
            <a:r>
              <a:rPr lang="tr-TR" dirty="0"/>
              <a:t>(bu </a:t>
            </a:r>
            <a:r>
              <a:rPr lang="tr-TR" dirty="0" smtClean="0"/>
              <a:t>tarih dâhil</a:t>
            </a:r>
            <a:r>
              <a:rPr lang="tr-TR" dirty="0"/>
              <a:t>) </a:t>
            </a:r>
            <a:r>
              <a:rPr lang="tr-TR" dirty="0" smtClean="0"/>
              <a:t>itibarıyla gelen, 17/04/2020 itibarıyla </a:t>
            </a:r>
            <a:r>
              <a:rPr lang="tr-TR" dirty="0"/>
              <a:t>ödenmemiş ve ilgili Kanunlar uyarınca yapılandırılmamış olan </a:t>
            </a:r>
            <a:r>
              <a:rPr lang="tr-TR" dirty="0" smtClean="0"/>
              <a:t>alacaklar </a:t>
            </a:r>
          </a:p>
          <a:p>
            <a:r>
              <a:rPr lang="tr-TR" dirty="0">
                <a:solidFill>
                  <a:srgbClr val="FF0000"/>
                </a:solidFill>
              </a:rPr>
              <a:t>Erteleme için başvuru şart: </a:t>
            </a:r>
            <a:r>
              <a:rPr lang="tr-TR" dirty="0"/>
              <a:t>TEDAŞ’a iletilmek üzere dağıtım/perakende satış şirketlerine veya TEDAŞ’a yazılı başvuruda </a:t>
            </a:r>
            <a:r>
              <a:rPr lang="tr-TR" dirty="0" smtClean="0"/>
              <a:t>bulunulması.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Son Başvuru</a:t>
            </a:r>
            <a:r>
              <a:rPr lang="tr-TR" dirty="0" smtClean="0"/>
              <a:t>: 2021/Eylül sonuna kadar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Ödeme ne </a:t>
            </a:r>
            <a:r>
              <a:rPr lang="tr-TR" dirty="0" err="1" smtClean="0">
                <a:solidFill>
                  <a:srgbClr val="FF0000"/>
                </a:solidFill>
              </a:rPr>
              <a:t>zaman:</a:t>
            </a:r>
            <a:r>
              <a:rPr lang="tr-TR" dirty="0" err="1" smtClean="0"/>
              <a:t>İlk</a:t>
            </a:r>
            <a:r>
              <a:rPr lang="tr-TR" dirty="0" smtClean="0"/>
              <a:t> ödeme 202/ekim </a:t>
            </a:r>
            <a:r>
              <a:rPr lang="tr-TR" dirty="0"/>
              <a:t>yılının </a:t>
            </a:r>
            <a:r>
              <a:rPr lang="tr-TR" dirty="0" smtClean="0"/>
              <a:t>ekim </a:t>
            </a:r>
            <a:r>
              <a:rPr lang="tr-TR" dirty="0"/>
              <a:t>ayı sonuna </a:t>
            </a:r>
            <a:r>
              <a:rPr lang="tr-TR" dirty="0" smtClean="0"/>
              <a:t>kadar ve </a:t>
            </a:r>
            <a:r>
              <a:rPr lang="tr-TR" dirty="0"/>
              <a:t>her yıl ilk taksitin tekabül ettiği ayda toplam üç eşit taksitte ödenmesi şartıyla, bu </a:t>
            </a:r>
            <a:r>
              <a:rPr lang="tr-TR" dirty="0" smtClean="0"/>
              <a:t>alacakların ödenen kısmına </a:t>
            </a:r>
            <a:r>
              <a:rPr lang="tr-TR" dirty="0"/>
              <a:t>isabet eden </a:t>
            </a:r>
            <a:r>
              <a:rPr lang="tr-TR" dirty="0" err="1"/>
              <a:t>fer’ilerinin</a:t>
            </a:r>
            <a:r>
              <a:rPr lang="tr-TR" dirty="0"/>
              <a:t> tahsilinden vazgeçilmektedir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Ayrıntılar için TEDAŞ yönetmelik çıkaracaktır.</a:t>
            </a:r>
            <a:endParaRPr lang="tr-TR" dirty="0"/>
          </a:p>
          <a:p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1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8169" y="624110"/>
            <a:ext cx="9916444" cy="128089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2-Ekonomik ve Mali Düzenlemeler-devam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88169" y="1203158"/>
            <a:ext cx="9916443" cy="545752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G-Ar-Ge </a:t>
            </a:r>
            <a:r>
              <a:rPr lang="tr-TR" b="1" dirty="0">
                <a:solidFill>
                  <a:srgbClr val="FF0000"/>
                </a:solidFill>
              </a:rPr>
              <a:t>ve tasarım merkezlerinde yürütülen </a:t>
            </a:r>
            <a:r>
              <a:rPr lang="tr-TR" b="1" dirty="0" smtClean="0">
                <a:solidFill>
                  <a:srgbClr val="FF0000"/>
                </a:solidFill>
              </a:rPr>
              <a:t>faaliyetlerin </a:t>
            </a:r>
            <a:r>
              <a:rPr lang="tr-TR" b="1" dirty="0">
                <a:solidFill>
                  <a:srgbClr val="FF0000"/>
                </a:solidFill>
              </a:rPr>
              <a:t>4 ay süreyle </a:t>
            </a:r>
            <a:r>
              <a:rPr lang="tr-TR" b="1" dirty="0" smtClean="0">
                <a:solidFill>
                  <a:srgbClr val="FF0000"/>
                </a:solidFill>
              </a:rPr>
              <a:t>Ar-Ge </a:t>
            </a:r>
            <a:r>
              <a:rPr lang="tr-TR" b="1" dirty="0">
                <a:solidFill>
                  <a:srgbClr val="FF0000"/>
                </a:solidFill>
              </a:rPr>
              <a:t>ve tasarım merkezleri dışında da yapılabilmesi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Kapsam:</a:t>
            </a:r>
            <a:r>
              <a:rPr lang="tr-TR" dirty="0"/>
              <a:t> 5746 sayılı </a:t>
            </a:r>
            <a:r>
              <a:rPr lang="tr-TR" dirty="0" smtClean="0"/>
              <a:t>Araştırma </a:t>
            </a:r>
            <a:r>
              <a:rPr lang="tr-TR" dirty="0"/>
              <a:t>Geliştirme ve </a:t>
            </a:r>
            <a:r>
              <a:rPr lang="tr-TR" dirty="0" smtClean="0"/>
              <a:t>Tasarım </a:t>
            </a:r>
            <a:r>
              <a:rPr lang="tr-TR" dirty="0"/>
              <a:t>Faaliyetlerinin Desteklenmesi Hakkında </a:t>
            </a:r>
            <a:r>
              <a:rPr lang="tr-TR" dirty="0" smtClean="0"/>
              <a:t>Kanun ve 4691 </a:t>
            </a:r>
            <a:r>
              <a:rPr lang="tr-TR" dirty="0"/>
              <a:t>sayılı Teknoloji Geliştirme Bölgeleri Kanunu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Süre başlama ve bitişi:</a:t>
            </a:r>
            <a:r>
              <a:rPr lang="tr-TR" dirty="0" smtClean="0"/>
              <a:t>11/3/2020 </a:t>
            </a:r>
            <a:r>
              <a:rPr lang="tr-TR" dirty="0"/>
              <a:t>tarihinden </a:t>
            </a:r>
            <a:r>
              <a:rPr lang="tr-TR" dirty="0" smtClean="0"/>
              <a:t>itibaren </a:t>
            </a:r>
            <a:r>
              <a:rPr lang="tr-TR" dirty="0"/>
              <a:t>4 ay </a:t>
            </a:r>
            <a:r>
              <a:rPr lang="tr-TR" dirty="0" smtClean="0"/>
              <a:t>süreyle </a:t>
            </a:r>
            <a:r>
              <a:rPr lang="tr-TR" dirty="0"/>
              <a:t>sınırlı olmak üzere, Sanayi ve Teknoloji Bakanı tarafından izin </a:t>
            </a:r>
            <a:r>
              <a:rPr lang="tr-TR" dirty="0" smtClean="0"/>
              <a:t>verilebilecektir. Bakanlık bu süreyi üç ay daha uzatabilir.</a:t>
            </a:r>
            <a:endParaRPr lang="tr-TR" dirty="0"/>
          </a:p>
          <a:p>
            <a:r>
              <a:rPr lang="tr-TR" dirty="0" smtClean="0">
                <a:solidFill>
                  <a:schemeClr val="tx1"/>
                </a:solidFill>
              </a:rPr>
              <a:t>Uygulama </a:t>
            </a:r>
            <a:r>
              <a:rPr lang="tr-TR" dirty="0" err="1" smtClean="0">
                <a:solidFill>
                  <a:schemeClr val="tx1"/>
                </a:solidFill>
              </a:rPr>
              <a:t>re’sen</a:t>
            </a:r>
            <a:r>
              <a:rPr lang="tr-TR" dirty="0" smtClean="0">
                <a:solidFill>
                  <a:schemeClr val="tx1"/>
                </a:solidFill>
              </a:rPr>
              <a:t> olmayıp sanayi ve teknoloji bakanlığına bildirilmesi ve izin alınması gerekmektedir.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H-</a:t>
            </a:r>
            <a:r>
              <a:rPr lang="tr-TR" b="1" dirty="0">
                <a:solidFill>
                  <a:srgbClr val="FF0000"/>
                </a:solidFill>
              </a:rPr>
              <a:t>T</a:t>
            </a:r>
            <a:r>
              <a:rPr lang="tr-TR" b="1" dirty="0" smtClean="0">
                <a:solidFill>
                  <a:srgbClr val="FF0000"/>
                </a:solidFill>
              </a:rPr>
              <a:t>oplu </a:t>
            </a:r>
            <a:r>
              <a:rPr lang="tr-TR" b="1" dirty="0">
                <a:solidFill>
                  <a:srgbClr val="FF0000"/>
                </a:solidFill>
              </a:rPr>
              <a:t>iş sözleşmesinin yapılması, toplu iş </a:t>
            </a:r>
            <a:r>
              <a:rPr lang="tr-TR" b="1" dirty="0" smtClean="0">
                <a:solidFill>
                  <a:srgbClr val="FF0000"/>
                </a:solidFill>
              </a:rPr>
              <a:t>uyuşmazlıklarının </a:t>
            </a:r>
            <a:r>
              <a:rPr lang="tr-TR" b="1" dirty="0">
                <a:solidFill>
                  <a:srgbClr val="FF0000"/>
                </a:solidFill>
              </a:rPr>
              <a:t>çözümü ile grev ve lokavta ilişkin süreçlerin </a:t>
            </a:r>
            <a:r>
              <a:rPr lang="tr-TR" b="1" dirty="0" smtClean="0">
                <a:solidFill>
                  <a:srgbClr val="FF0000"/>
                </a:solidFill>
              </a:rPr>
              <a:t>uzatılması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6356 sayılı Sendikalar ve Toplu İş </a:t>
            </a:r>
            <a:r>
              <a:rPr lang="tr-TR" dirty="0" smtClean="0"/>
              <a:t>Sözleşmesi </a:t>
            </a:r>
            <a:r>
              <a:rPr lang="tr-TR" dirty="0"/>
              <a:t>Kanunu </a:t>
            </a:r>
            <a:r>
              <a:rPr lang="tr-TR" dirty="0" smtClean="0"/>
              <a:t>kapsamındaki, </a:t>
            </a:r>
            <a:r>
              <a:rPr lang="tr-TR" dirty="0"/>
              <a:t>toplu iş sözleşmelerinin </a:t>
            </a:r>
            <a:r>
              <a:rPr lang="tr-TR" dirty="0" smtClean="0"/>
              <a:t>yapılması</a:t>
            </a:r>
            <a:r>
              <a:rPr lang="tr-TR" dirty="0"/>
              <a:t>, toplu iş uyuşmazlıklarının çözümü ile grev ve lokavta ilişkin </a:t>
            </a:r>
            <a:r>
              <a:rPr lang="tr-TR" dirty="0" smtClean="0"/>
              <a:t>17/04/2020 den </a:t>
            </a:r>
            <a:r>
              <a:rPr lang="tr-TR" dirty="0"/>
              <a:t>itibaren 3</a:t>
            </a:r>
            <a:r>
              <a:rPr lang="tr-TR" dirty="0" smtClean="0"/>
              <a:t> </a:t>
            </a:r>
            <a:r>
              <a:rPr lang="tr-TR" dirty="0"/>
              <a:t>ay süreyle uzatılmıştır</a:t>
            </a:r>
            <a:r>
              <a:rPr lang="tr-TR" dirty="0" smtClean="0"/>
              <a:t>. Cumhurbaşkanı 3 ay daha uzatabilir.</a:t>
            </a:r>
            <a:endParaRPr lang="tr-TR" dirty="0"/>
          </a:p>
          <a:p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660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36295" y="624110"/>
            <a:ext cx="9868317" cy="665675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2-Ekonomik ve Mali Düzenlemeler-devam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6295" y="1155032"/>
            <a:ext cx="9868317" cy="4756190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İ-Kaçakçılıkla </a:t>
            </a:r>
            <a:r>
              <a:rPr lang="tr-TR" b="1" dirty="0">
                <a:solidFill>
                  <a:srgbClr val="FF0000"/>
                </a:solidFill>
              </a:rPr>
              <a:t>Mücadele Kanunu kapsamında el konulan ve bulaşıcı </a:t>
            </a:r>
            <a:r>
              <a:rPr lang="tr-TR" b="1" dirty="0" smtClean="0">
                <a:solidFill>
                  <a:srgbClr val="FF0000"/>
                </a:solidFill>
              </a:rPr>
              <a:t>salgın </a:t>
            </a:r>
            <a:r>
              <a:rPr lang="tr-TR" b="1" dirty="0">
                <a:solidFill>
                  <a:srgbClr val="FF0000"/>
                </a:solidFill>
              </a:rPr>
              <a:t>hastalıkla mücadele ile doğrudan ilgili tıbbi cihaz ve malzemeler </a:t>
            </a:r>
            <a:r>
              <a:rPr lang="tr-TR" b="1" dirty="0" smtClean="0">
                <a:solidFill>
                  <a:srgbClr val="FF0000"/>
                </a:solidFill>
              </a:rPr>
              <a:t>vb.nin </a:t>
            </a:r>
            <a:r>
              <a:rPr lang="tr-TR" b="1" dirty="0">
                <a:solidFill>
                  <a:srgbClr val="FF0000"/>
                </a:solidFill>
              </a:rPr>
              <a:t>kovuşturma evresinde mahkemeden tahsisinin talep edilebilmesi</a:t>
            </a:r>
          </a:p>
          <a:p>
            <a:r>
              <a:rPr lang="tr-TR" dirty="0" smtClean="0"/>
              <a:t>30/09/2020 tarihine kadar, 5607 sayılı kanuna dayalı olarak el konulan kaçak tıbbi malzemelerden salgında kullanılması mümkün olanlar için mahkemeden talep edilebilecek.</a:t>
            </a:r>
          </a:p>
          <a:p>
            <a:r>
              <a:rPr lang="tr-TR" dirty="0"/>
              <a:t>Hakim veya mahkemece tahsisi uygun </a:t>
            </a:r>
            <a:r>
              <a:rPr lang="tr-TR" dirty="0" smtClean="0"/>
              <a:t>bulunan </a:t>
            </a:r>
            <a:r>
              <a:rPr lang="tr-TR" dirty="0"/>
              <a:t>eşyanın soruşturma veya </a:t>
            </a:r>
            <a:r>
              <a:rPr lang="tr-TR" dirty="0" smtClean="0"/>
              <a:t>kovuşturma </a:t>
            </a:r>
            <a:r>
              <a:rPr lang="tr-TR" dirty="0"/>
              <a:t>sonunda iadesine karar verildiği takdirde </a:t>
            </a:r>
            <a:r>
              <a:rPr lang="tr-TR" dirty="0" smtClean="0"/>
              <a:t>eşyanın </a:t>
            </a:r>
            <a:r>
              <a:rPr lang="tr-TR" dirty="0"/>
              <a:t>rayiç değerinden varsa gümrük vergileri ve para </a:t>
            </a:r>
            <a:r>
              <a:rPr lang="tr-TR" dirty="0" smtClean="0"/>
              <a:t>cezaları </a:t>
            </a:r>
            <a:r>
              <a:rPr lang="tr-TR" dirty="0"/>
              <a:t>ayrıldıktan sonra kalan </a:t>
            </a:r>
            <a:r>
              <a:rPr lang="tr-TR" dirty="0" smtClean="0"/>
              <a:t>tutar</a:t>
            </a:r>
            <a:r>
              <a:rPr lang="tr-TR" dirty="0"/>
              <a:t>, tahsis yapılan kurum tarafından eşya sahibine ödenir. </a:t>
            </a:r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J-2019 ve önceki yılların </a:t>
            </a:r>
            <a:r>
              <a:rPr lang="tr-TR" b="1" dirty="0">
                <a:solidFill>
                  <a:srgbClr val="FF0000"/>
                </a:solidFill>
              </a:rPr>
              <a:t>karının </a:t>
            </a:r>
            <a:r>
              <a:rPr lang="tr-TR" b="1" dirty="0" smtClean="0">
                <a:solidFill>
                  <a:srgbClr val="FF0000"/>
                </a:solidFill>
              </a:rPr>
              <a:t>Nakit olarak dağıtılmasına 30.09.2020 </a:t>
            </a:r>
            <a:r>
              <a:rPr lang="tr-TR" b="1" dirty="0">
                <a:solidFill>
                  <a:srgbClr val="FF0000"/>
                </a:solidFill>
              </a:rPr>
              <a:t>tarihine kadar sınır </a:t>
            </a:r>
            <a:r>
              <a:rPr lang="tr-TR" b="1" dirty="0" smtClean="0">
                <a:solidFill>
                  <a:srgbClr val="FF0000"/>
                </a:solidFill>
              </a:rPr>
              <a:t>getirilmesi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 smtClean="0"/>
              <a:t>Daha önce ticaret bakanlığı kararı ile yapılan düzenleme, artık kanuna girmiş durumdadır.</a:t>
            </a:r>
          </a:p>
          <a:p>
            <a:r>
              <a:rPr lang="tr-TR" dirty="0" smtClean="0"/>
              <a:t>Sadece 2019 yılı karının %25’i kadarına isabet eden kısım kadar dağıtılabilir. Daha önceki yıl karları hiç dağıtılamaz.</a:t>
            </a:r>
          </a:p>
          <a:p>
            <a:r>
              <a:rPr lang="tr-TR" dirty="0" smtClean="0"/>
              <a:t>Kanundan önce karar alınmış ancak henüz ödeme yapılmamış ise, %25’i aşan kısım ödenmeyecek, ancak ödeme de yapılmış ise yapılacak bir işlem yok.</a:t>
            </a:r>
          </a:p>
          <a:p>
            <a:r>
              <a:rPr lang="tr-TR" dirty="0" smtClean="0"/>
              <a:t>Avans kar payı dağıtımı yapılamaz.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26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1526</Words>
  <Application>Microsoft Office PowerPoint</Application>
  <PresentationFormat>Geniş ekran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Duman</vt:lpstr>
      <vt:lpstr>7244 Sayılı Yasa İle  Yapılan Değişiklikler</vt:lpstr>
      <vt:lpstr>1-ÇALIŞMA HAYATINDA YAPILAN DÜZENLEMELER (madde 7,8,9) </vt:lpstr>
      <vt:lpstr>1-ÇALIŞMA HAYATINDA YAPILAN DÜZENLEMELER (madde 7,8,9)-devam </vt:lpstr>
      <vt:lpstr>2-Ekonomik ve Mali Düzenlemeler</vt:lpstr>
      <vt:lpstr>2-Ekonomik ve Mali Düzenlemeler-devam</vt:lpstr>
      <vt:lpstr>2-Ekonomik ve Mali Düzenlemeler-devam</vt:lpstr>
      <vt:lpstr>2-Ekonomik ve Mali Düzenlemeler-devam</vt:lpstr>
      <vt:lpstr>2-Ekonomik ve Mali Düzenlemeler-devam</vt:lpstr>
      <vt:lpstr>2-Ekonomik ve Mali Düzenlemeler-devam</vt:lpstr>
      <vt:lpstr>2-Ekonomik ve Mali Düzenlemeler-devam</vt:lpstr>
      <vt:lpstr>3-60 sayılı Cumhurbaşkanlığı Kararnamesi ile VDK’nın İdari Yapısı Değişti</vt:lpstr>
      <vt:lpstr>4-Ceza infaz Yasasındaki Değişikliğin Vergi Suçlarına etkisi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7244 Sayılı Yasa İle  Yapılan Değişiklikler</dc:title>
  <dc:creator>TUNAHAN SOYLU</dc:creator>
  <cp:lastModifiedBy>TUNAHAN SOYLU</cp:lastModifiedBy>
  <cp:revision>36</cp:revision>
  <dcterms:created xsi:type="dcterms:W3CDTF">2020-04-20T09:11:05Z</dcterms:created>
  <dcterms:modified xsi:type="dcterms:W3CDTF">2020-04-23T10:20:37Z</dcterms:modified>
</cp:coreProperties>
</file>