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76"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14" autoAdjust="0"/>
  </p:normalViewPr>
  <p:slideViewPr>
    <p:cSldViewPr snapToGrid="0">
      <p:cViewPr varScale="1">
        <p:scale>
          <a:sx n="64" d="100"/>
          <a:sy n="64"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5225157-A358-4B11-A648-F210934F3FEE}" type="datetimeFigureOut">
              <a:rPr lang="tr-TR" smtClean="0"/>
              <a:t>17.1.2020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1100339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5225157-A358-4B11-A648-F210934F3FEE}" type="datetimeFigureOut">
              <a:rPr lang="tr-TR" smtClean="0"/>
              <a:t>17.1.2020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76284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5225157-A358-4B11-A648-F210934F3FEE}" type="datetimeFigureOut">
              <a:rPr lang="tr-TR" smtClean="0"/>
              <a:t>17.1.2020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0DB164-98F3-40A6-B2A4-7344F6A71BF9}"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951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5225157-A358-4B11-A648-F210934F3FEE}" type="datetimeFigureOut">
              <a:rPr lang="tr-TR" smtClean="0"/>
              <a:t>17.1.2020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17012084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5225157-A358-4B11-A648-F210934F3FEE}" type="datetimeFigureOut">
              <a:rPr lang="tr-TR" smtClean="0"/>
              <a:t>17.1.2020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0DB164-98F3-40A6-B2A4-7344F6A71BF9}"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37602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5225157-A358-4B11-A648-F210934F3FEE}" type="datetimeFigureOut">
              <a:rPr lang="tr-TR" smtClean="0"/>
              <a:t>17.1.2020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2742871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5225157-A358-4B11-A648-F210934F3FEE}" type="datetimeFigureOut">
              <a:rPr lang="tr-TR" smtClean="0"/>
              <a:t>17.1.2020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70439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5225157-A358-4B11-A648-F210934F3FEE}" type="datetimeFigureOut">
              <a:rPr lang="tr-TR" smtClean="0"/>
              <a:t>17.1.2020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703069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5225157-A358-4B11-A648-F210934F3FEE}" type="datetimeFigureOut">
              <a:rPr lang="tr-TR" smtClean="0"/>
              <a:t>17.1.2020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903488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5225157-A358-4B11-A648-F210934F3FEE}" type="datetimeFigureOut">
              <a:rPr lang="tr-TR" smtClean="0"/>
              <a:t>17.1.2020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2388339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5225157-A358-4B11-A648-F210934F3FEE}" type="datetimeFigureOut">
              <a:rPr lang="tr-TR" smtClean="0"/>
              <a:t>17.1.2020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2699424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5225157-A358-4B11-A648-F210934F3FEE}" type="datetimeFigureOut">
              <a:rPr lang="tr-TR" smtClean="0"/>
              <a:t>17.1.2020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2627612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5225157-A358-4B11-A648-F210934F3FEE}" type="datetimeFigureOut">
              <a:rPr lang="tr-TR" smtClean="0"/>
              <a:t>17.1.2020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2861302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225157-A358-4B11-A648-F210934F3FEE}" type="datetimeFigureOut">
              <a:rPr lang="tr-TR" smtClean="0"/>
              <a:t>17.1.2020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516898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5225157-A358-4B11-A648-F210934F3FEE}" type="datetimeFigureOut">
              <a:rPr lang="tr-TR" smtClean="0"/>
              <a:t>17.1.2020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408928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5225157-A358-4B11-A648-F210934F3FEE}" type="datetimeFigureOut">
              <a:rPr lang="tr-TR" smtClean="0"/>
              <a:t>17.1.2020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0DB164-98F3-40A6-B2A4-7344F6A71BF9}" type="slidenum">
              <a:rPr lang="tr-TR" smtClean="0"/>
              <a:t>‹#›</a:t>
            </a:fld>
            <a:endParaRPr lang="tr-TR"/>
          </a:p>
        </p:txBody>
      </p:sp>
    </p:spTree>
    <p:extLst>
      <p:ext uri="{BB962C8B-B14F-4D97-AF65-F5344CB8AC3E}">
        <p14:creationId xmlns:p14="http://schemas.microsoft.com/office/powerpoint/2010/main" val="1515679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5225157-A358-4B11-A648-F210934F3FEE}" type="datetimeFigureOut">
              <a:rPr lang="tr-TR" smtClean="0"/>
              <a:t>17.1.2020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80DB164-98F3-40A6-B2A4-7344F6A71BF9}" type="slidenum">
              <a:rPr lang="tr-TR" smtClean="0"/>
              <a:t>‹#›</a:t>
            </a:fld>
            <a:endParaRPr lang="tr-TR"/>
          </a:p>
        </p:txBody>
      </p:sp>
    </p:spTree>
    <p:extLst>
      <p:ext uri="{BB962C8B-B14F-4D97-AF65-F5344CB8AC3E}">
        <p14:creationId xmlns:p14="http://schemas.microsoft.com/office/powerpoint/2010/main" val="89513198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unahansoylu@paribus.com.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1674796"/>
            <a:ext cx="8915399" cy="1636295"/>
          </a:xfrm>
        </p:spPr>
        <p:txBody>
          <a:bodyPr>
            <a:normAutofit fontScale="90000"/>
          </a:bodyPr>
          <a:lstStyle/>
          <a:p>
            <a:r>
              <a:rPr lang="tr-TR" dirty="0" smtClean="0">
                <a:solidFill>
                  <a:srgbClr val="FF0000"/>
                </a:solidFill>
              </a:rPr>
              <a:t>Güncel Vergi Düzenlemeleri 7194 sayılı kanun</a:t>
            </a:r>
            <a:endParaRPr lang="tr-TR" dirty="0">
              <a:solidFill>
                <a:srgbClr val="FF0000"/>
              </a:solidFill>
            </a:endParaRPr>
          </a:p>
        </p:txBody>
      </p:sp>
      <p:sp>
        <p:nvSpPr>
          <p:cNvPr id="3" name="Alt Başlık 2"/>
          <p:cNvSpPr>
            <a:spLocks noGrp="1"/>
          </p:cNvSpPr>
          <p:nvPr>
            <p:ph type="subTitle" idx="1"/>
          </p:nvPr>
        </p:nvSpPr>
        <p:spPr/>
        <p:txBody>
          <a:bodyPr>
            <a:normAutofit lnSpcReduction="10000"/>
          </a:bodyPr>
          <a:lstStyle/>
          <a:p>
            <a:r>
              <a:rPr lang="tr-TR" dirty="0" smtClean="0"/>
              <a:t>Tunahan SOYLU                www.paribus.com.tr</a:t>
            </a:r>
          </a:p>
          <a:p>
            <a:r>
              <a:rPr lang="tr-TR" dirty="0" smtClean="0"/>
              <a:t>Yeminli Mali Müşavir         </a:t>
            </a:r>
            <a:r>
              <a:rPr lang="tr-TR" dirty="0" smtClean="0">
                <a:hlinkClick r:id="rId2"/>
              </a:rPr>
              <a:t>tunahansoylu@paribus.com.tr</a:t>
            </a:r>
            <a:endParaRPr lang="tr-TR" dirty="0" smtClean="0"/>
          </a:p>
          <a:p>
            <a:r>
              <a:rPr lang="tr-TR" dirty="0"/>
              <a:t> </a:t>
            </a:r>
            <a:r>
              <a:rPr lang="tr-TR" dirty="0" smtClean="0"/>
              <a:t>                                            0533-263 28 83</a:t>
            </a:r>
            <a:endParaRPr lang="tr-TR" dirty="0"/>
          </a:p>
        </p:txBody>
      </p:sp>
      <p:pic>
        <p:nvPicPr>
          <p:cNvPr id="4" name="Resim 3"/>
          <p:cNvPicPr>
            <a:picLocks noChangeAspect="1"/>
          </p:cNvPicPr>
          <p:nvPr/>
        </p:nvPicPr>
        <p:blipFill>
          <a:blip r:embed="rId3"/>
          <a:stretch>
            <a:fillRect/>
          </a:stretch>
        </p:blipFill>
        <p:spPr>
          <a:xfrm>
            <a:off x="9237945" y="4916710"/>
            <a:ext cx="2266667" cy="847619"/>
          </a:xfrm>
          <a:prstGeom prst="rect">
            <a:avLst/>
          </a:prstGeom>
        </p:spPr>
      </p:pic>
    </p:spTree>
    <p:extLst>
      <p:ext uri="{BB962C8B-B14F-4D97-AF65-F5344CB8AC3E}">
        <p14:creationId xmlns:p14="http://schemas.microsoft.com/office/powerpoint/2010/main" val="2555736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3179" y="202131"/>
            <a:ext cx="9885145" cy="1702869"/>
          </a:xfrm>
        </p:spPr>
        <p:txBody>
          <a:bodyPr>
            <a:normAutofit fontScale="90000"/>
          </a:bodyPr>
          <a:lstStyle/>
          <a:p>
            <a:r>
              <a:rPr lang="tr-TR" b="1" dirty="0" smtClean="0">
                <a:solidFill>
                  <a:srgbClr val="FF0000"/>
                </a:solidFill>
              </a:rPr>
              <a:t>7-PERSONELE </a:t>
            </a:r>
            <a:r>
              <a:rPr lang="tr-TR" b="1" dirty="0">
                <a:solidFill>
                  <a:srgbClr val="FF0000"/>
                </a:solidFill>
              </a:rPr>
              <a:t>ULAŞIM BEDELİ OLARAK VERİLEN VE 10TL’Yİ AŞMAYAN TUTAR GELİR VERGİSİNDEN İSTİSNA EDİLMİŞTİR</a:t>
            </a:r>
          </a:p>
        </p:txBody>
      </p:sp>
      <p:sp>
        <p:nvSpPr>
          <p:cNvPr id="3" name="İçerik Yer Tutucusu 2"/>
          <p:cNvSpPr>
            <a:spLocks noGrp="1"/>
          </p:cNvSpPr>
          <p:nvPr>
            <p:ph idx="1"/>
          </p:nvPr>
        </p:nvSpPr>
        <p:spPr>
          <a:xfrm>
            <a:off x="1973178" y="1722922"/>
            <a:ext cx="9531433" cy="4188300"/>
          </a:xfrm>
        </p:spPr>
        <p:txBody>
          <a:bodyPr/>
          <a:lstStyle/>
          <a:p>
            <a:r>
              <a:rPr lang="tr-TR" dirty="0" smtClean="0"/>
              <a:t>Çalışanlara</a:t>
            </a:r>
          </a:p>
          <a:p>
            <a:r>
              <a:rPr lang="tr-TR" dirty="0" smtClean="0"/>
              <a:t>toplu </a:t>
            </a:r>
            <a:r>
              <a:rPr lang="tr-TR" dirty="0"/>
              <a:t>taşıma kartı, </a:t>
            </a:r>
            <a:endParaRPr lang="tr-TR" dirty="0" smtClean="0"/>
          </a:p>
          <a:p>
            <a:r>
              <a:rPr lang="tr-TR" dirty="0" smtClean="0"/>
              <a:t>bileti </a:t>
            </a:r>
            <a:r>
              <a:rPr lang="tr-TR" dirty="0"/>
              <a:t>veya bu amaçla kullanılan ödeme araçları </a:t>
            </a:r>
            <a:endParaRPr lang="tr-TR" dirty="0" smtClean="0"/>
          </a:p>
          <a:p>
            <a:r>
              <a:rPr lang="tr-TR" dirty="0" smtClean="0"/>
              <a:t>temin </a:t>
            </a:r>
            <a:r>
              <a:rPr lang="tr-TR" dirty="0"/>
              <a:t>edilmek suretiyle verilecek 10 TL’ye kadar ulaşım bedeli doğrudan gider yazılabilecek</a:t>
            </a:r>
            <a:r>
              <a:rPr lang="tr-TR" dirty="0" smtClean="0"/>
              <a:t>.</a:t>
            </a:r>
          </a:p>
          <a:p>
            <a:r>
              <a:rPr lang="tr-TR" dirty="0"/>
              <a:t>(01.01.2020 de) yürürlüğe girecektir.</a:t>
            </a:r>
          </a:p>
        </p:txBody>
      </p:sp>
    </p:spTree>
    <p:extLst>
      <p:ext uri="{BB962C8B-B14F-4D97-AF65-F5344CB8AC3E}">
        <p14:creationId xmlns:p14="http://schemas.microsoft.com/office/powerpoint/2010/main" val="3171377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48051" y="173256"/>
            <a:ext cx="9656561" cy="1270534"/>
          </a:xfrm>
        </p:spPr>
        <p:txBody>
          <a:bodyPr/>
          <a:lstStyle/>
          <a:p>
            <a:r>
              <a:rPr lang="tr-TR" b="1" dirty="0" smtClean="0">
                <a:solidFill>
                  <a:srgbClr val="FF0000"/>
                </a:solidFill>
              </a:rPr>
              <a:t>8-BİNEK </a:t>
            </a:r>
            <a:r>
              <a:rPr lang="tr-TR" b="1" dirty="0">
                <a:solidFill>
                  <a:srgbClr val="FF0000"/>
                </a:solidFill>
              </a:rPr>
              <a:t>OTOMOBİLLERİN GİDERLERİNE KISITLAMA GETİRİLMİŞTİR</a:t>
            </a:r>
          </a:p>
        </p:txBody>
      </p:sp>
      <p:sp>
        <p:nvSpPr>
          <p:cNvPr id="3" name="İçerik Yer Tutucusu 2"/>
          <p:cNvSpPr>
            <a:spLocks noGrp="1"/>
          </p:cNvSpPr>
          <p:nvPr>
            <p:ph idx="1"/>
          </p:nvPr>
        </p:nvSpPr>
        <p:spPr>
          <a:xfrm>
            <a:off x="2021305" y="1443789"/>
            <a:ext cx="9483307" cy="5130265"/>
          </a:xfrm>
        </p:spPr>
        <p:txBody>
          <a:bodyPr>
            <a:normAutofit/>
          </a:bodyPr>
          <a:lstStyle/>
          <a:p>
            <a:r>
              <a:rPr lang="tr-TR" dirty="0"/>
              <a:t>Eğer araç kiralaması yapılıyor ise aylık kira bedeli 5.500 TL (KDV hariç) ile sınırlandırılmakta, bu tutarı aşan kısmın (KDV’si ile birlikte) KKEG olarak dikkate alınması gerekmektedir</a:t>
            </a:r>
            <a:r>
              <a:rPr lang="tr-TR" dirty="0" smtClean="0"/>
              <a:t>.</a:t>
            </a:r>
          </a:p>
          <a:p>
            <a:r>
              <a:rPr lang="tr-TR" dirty="0"/>
              <a:t>Binek otomobillere ilişkin her türlü harcamanın (</a:t>
            </a:r>
            <a:r>
              <a:rPr lang="tr-TR" dirty="0" err="1"/>
              <a:t>yakıt,bakım</a:t>
            </a:r>
            <a:r>
              <a:rPr lang="tr-TR" dirty="0"/>
              <a:t> sigorta </a:t>
            </a:r>
            <a:r>
              <a:rPr lang="tr-TR" dirty="0" err="1"/>
              <a:t>vs</a:t>
            </a:r>
            <a:r>
              <a:rPr lang="tr-TR" dirty="0"/>
              <a:t>) %30’u gider olarak kabul edilmeyecektir. %30 </a:t>
            </a:r>
            <a:r>
              <a:rPr lang="tr-TR" dirty="0" err="1"/>
              <a:t>luk</a:t>
            </a:r>
            <a:r>
              <a:rPr lang="tr-TR" dirty="0"/>
              <a:t> kısım (KDV’si ile birlikte) KKEG olarak dikkate alınacaktır. </a:t>
            </a:r>
            <a:endParaRPr lang="tr-TR" dirty="0" smtClean="0"/>
          </a:p>
          <a:p>
            <a:r>
              <a:rPr lang="tr-TR" dirty="0" smtClean="0"/>
              <a:t>Sıfır </a:t>
            </a:r>
            <a:r>
              <a:rPr lang="tr-TR" dirty="0"/>
              <a:t>km araç alımlarında ÖTV ve KDV toplamının sadece 115.000TL’si gider yazılacaktır. Aşan tutar KKEG olarak dikkate alınacaktır</a:t>
            </a:r>
            <a:r>
              <a:rPr lang="tr-TR" dirty="0" smtClean="0"/>
              <a:t>.</a:t>
            </a:r>
          </a:p>
          <a:p>
            <a:r>
              <a:rPr lang="tr-TR" dirty="0" smtClean="0"/>
              <a:t>Sıfır </a:t>
            </a:r>
            <a:r>
              <a:rPr lang="tr-TR" dirty="0"/>
              <a:t>km araç alımlarında ÖTV ve KDV hariç araç bedeli 135.000TL’yi geçemeyecektir. Eğer bu tutarı geçerse aşan kısım için ayrılan amortisman </a:t>
            </a:r>
            <a:r>
              <a:rPr lang="tr-TR" dirty="0" err="1"/>
              <a:t>KKEG’ye</a:t>
            </a:r>
            <a:r>
              <a:rPr lang="tr-TR" dirty="0"/>
              <a:t> atılacaktır</a:t>
            </a:r>
            <a:r>
              <a:rPr lang="tr-TR" dirty="0" smtClean="0"/>
              <a:t>.</a:t>
            </a:r>
          </a:p>
          <a:p>
            <a:r>
              <a:rPr lang="tr-TR" dirty="0" smtClean="0"/>
              <a:t>Sıfır </a:t>
            </a:r>
            <a:r>
              <a:rPr lang="tr-TR" dirty="0"/>
              <a:t>alımlarda ÖTV ve  KDV’nin maliyet bedeline eklendiği durum ile 2. El alımlarda araç bedelinin 250.000TL tutarındaki kısmı için amortisman ayrılabilecektir. Aşan kısım için ayrılan amortisman </a:t>
            </a:r>
            <a:r>
              <a:rPr lang="tr-TR" dirty="0" err="1"/>
              <a:t>KKEG’ye</a:t>
            </a:r>
            <a:r>
              <a:rPr lang="tr-TR" dirty="0"/>
              <a:t> atılacaktır.</a:t>
            </a:r>
          </a:p>
          <a:p>
            <a:r>
              <a:rPr lang="tr-TR" dirty="0"/>
              <a:t>Düzenleme 01.01.2020 yürürlüğe girecektir.</a:t>
            </a:r>
          </a:p>
        </p:txBody>
      </p:sp>
    </p:spTree>
    <p:extLst>
      <p:ext uri="{BB962C8B-B14F-4D97-AF65-F5344CB8AC3E}">
        <p14:creationId xmlns:p14="http://schemas.microsoft.com/office/powerpoint/2010/main" val="207093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5921" y="211756"/>
            <a:ext cx="9858692" cy="1203158"/>
          </a:xfrm>
        </p:spPr>
        <p:txBody>
          <a:bodyPr/>
          <a:lstStyle/>
          <a:p>
            <a:r>
              <a:rPr lang="tr-TR" b="1" dirty="0" smtClean="0">
                <a:solidFill>
                  <a:srgbClr val="FF0000"/>
                </a:solidFill>
              </a:rPr>
              <a:t>9-TELİF </a:t>
            </a:r>
            <a:r>
              <a:rPr lang="tr-TR" b="1" dirty="0">
                <a:solidFill>
                  <a:srgbClr val="FF0000"/>
                </a:solidFill>
              </a:rPr>
              <a:t>KAZANÇLARI İSTİSNASINA SINIRLAMA GETİRİLMİŞTİR</a:t>
            </a:r>
          </a:p>
        </p:txBody>
      </p:sp>
      <p:sp>
        <p:nvSpPr>
          <p:cNvPr id="3" name="İçerik Yer Tutucusu 2"/>
          <p:cNvSpPr>
            <a:spLocks noGrp="1"/>
          </p:cNvSpPr>
          <p:nvPr>
            <p:ph idx="1"/>
          </p:nvPr>
        </p:nvSpPr>
        <p:spPr>
          <a:xfrm>
            <a:off x="1761423" y="1414914"/>
            <a:ext cx="9743189" cy="4496308"/>
          </a:xfrm>
        </p:spPr>
        <p:txBody>
          <a:bodyPr/>
          <a:lstStyle/>
          <a:p>
            <a:r>
              <a:rPr lang="tr-TR" dirty="0"/>
              <a:t>Bilindiği üzere, Gelir Vergisi Kanunu’nun 18 </a:t>
            </a:r>
            <a:r>
              <a:rPr lang="tr-TR" dirty="0" err="1"/>
              <a:t>nci</a:t>
            </a:r>
            <a:r>
              <a:rPr lang="tr-TR" dirty="0"/>
              <a:t> maddesinde belirtilen gazete köşe yazarları gibi serbest meslek (Müellif, mütercim, bilgisayar programcısı, roman, makale vb.) kazançları tutarına bakılmaksızın gelir vergisinden istisna idi. Sadece stopaj yöntemiyle vergilendiriliyorlardı</a:t>
            </a:r>
            <a:r>
              <a:rPr lang="tr-TR" dirty="0" smtClean="0"/>
              <a:t>.</a:t>
            </a:r>
          </a:p>
          <a:p>
            <a:r>
              <a:rPr lang="tr-TR" dirty="0"/>
              <a:t>Gelir vergisi tarifesinin 4 üncü gelir diliminde yer alan tutarın (500 Bin TL) üzerinde telif kazancı elde edenler, gelir vergisi beyannamesi vermeleri gerekecektir</a:t>
            </a:r>
            <a:r>
              <a:rPr lang="tr-TR" dirty="0" smtClean="0"/>
              <a:t>.</a:t>
            </a:r>
          </a:p>
          <a:p>
            <a:r>
              <a:rPr lang="tr-TR" dirty="0"/>
              <a:t>Düzenleme 01/01/2020 yürürlüğe girecektir.</a:t>
            </a:r>
          </a:p>
        </p:txBody>
      </p:sp>
    </p:spTree>
    <p:extLst>
      <p:ext uri="{BB962C8B-B14F-4D97-AF65-F5344CB8AC3E}">
        <p14:creationId xmlns:p14="http://schemas.microsoft.com/office/powerpoint/2010/main" val="152711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80675" y="154004"/>
            <a:ext cx="9723938" cy="1289785"/>
          </a:xfrm>
        </p:spPr>
        <p:txBody>
          <a:bodyPr/>
          <a:lstStyle/>
          <a:p>
            <a:r>
              <a:rPr lang="tr-TR" b="1" dirty="0" smtClean="0">
                <a:solidFill>
                  <a:srgbClr val="FF0000"/>
                </a:solidFill>
              </a:rPr>
              <a:t>10-KARŞI </a:t>
            </a:r>
            <a:r>
              <a:rPr lang="tr-TR" b="1" dirty="0">
                <a:solidFill>
                  <a:srgbClr val="FF0000"/>
                </a:solidFill>
              </a:rPr>
              <a:t>TARAF AVUKATINA YÜKLETİLEN VEKALET ÜCRETİNE İLİŞKİN DÜZENLEME</a:t>
            </a:r>
          </a:p>
        </p:txBody>
      </p:sp>
      <p:sp>
        <p:nvSpPr>
          <p:cNvPr id="3" name="İçerik Yer Tutucusu 2"/>
          <p:cNvSpPr>
            <a:spLocks noGrp="1"/>
          </p:cNvSpPr>
          <p:nvPr>
            <p:ph idx="1"/>
          </p:nvPr>
        </p:nvSpPr>
        <p:spPr>
          <a:xfrm>
            <a:off x="1896177" y="1443789"/>
            <a:ext cx="9608435" cy="5005137"/>
          </a:xfrm>
        </p:spPr>
        <p:txBody>
          <a:bodyPr/>
          <a:lstStyle/>
          <a:p>
            <a:r>
              <a:rPr lang="tr-TR" dirty="0"/>
              <a:t> Yapılan düzenleme uyarınca 2004 sayılı İcra ve İflas Kanunu ile Avukatlık Kanunu uyarınca karşı tarafa yükletilen vekalet ücretini (icra ve iflas müdürlüklerine yatırılanlar dahil) ödeyenler tarafından gelir vergisi </a:t>
            </a:r>
            <a:r>
              <a:rPr lang="tr-TR" dirty="0" err="1"/>
              <a:t>tevkifatı</a:t>
            </a:r>
            <a:r>
              <a:rPr lang="tr-TR" dirty="0"/>
              <a:t> (%20) yapılması gerekecektir.</a:t>
            </a:r>
          </a:p>
          <a:p>
            <a:endParaRPr lang="tr-TR" dirty="0"/>
          </a:p>
          <a:p>
            <a:r>
              <a:rPr lang="tr-TR" dirty="0"/>
              <a:t>Düzenleme Kanunun yayım tarihinde (7.12.2019 da) yürürlüğe girecektir.</a:t>
            </a:r>
          </a:p>
        </p:txBody>
      </p:sp>
    </p:spTree>
    <p:extLst>
      <p:ext uri="{BB962C8B-B14F-4D97-AF65-F5344CB8AC3E}">
        <p14:creationId xmlns:p14="http://schemas.microsoft.com/office/powerpoint/2010/main" val="11627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5921" y="202131"/>
            <a:ext cx="9858692" cy="1078029"/>
          </a:xfrm>
        </p:spPr>
        <p:txBody>
          <a:bodyPr>
            <a:normAutofit fontScale="90000"/>
          </a:bodyPr>
          <a:lstStyle/>
          <a:p>
            <a:r>
              <a:rPr lang="tr-TR" b="1" dirty="0">
                <a:solidFill>
                  <a:srgbClr val="FF0000"/>
                </a:solidFill>
              </a:rPr>
              <a:t>10-SPOR YARIŞMALARINI YÖNETEN HAKEMLERE ÖDENEN ÜCRETLERDEKİ İSTİSNA KALDIRILMIŞTIR</a:t>
            </a:r>
          </a:p>
        </p:txBody>
      </p:sp>
      <p:sp>
        <p:nvSpPr>
          <p:cNvPr id="3" name="İçerik Yer Tutucusu 2"/>
          <p:cNvSpPr>
            <a:spLocks noGrp="1"/>
          </p:cNvSpPr>
          <p:nvPr>
            <p:ph idx="1"/>
          </p:nvPr>
        </p:nvSpPr>
        <p:spPr>
          <a:xfrm>
            <a:off x="1645921" y="1280160"/>
            <a:ext cx="9858691" cy="4631062"/>
          </a:xfrm>
        </p:spPr>
        <p:txBody>
          <a:bodyPr/>
          <a:lstStyle/>
          <a:p>
            <a:r>
              <a:rPr lang="tr-TR" dirty="0"/>
              <a:t>GVK 29. Maddeye göre spor yarışmalarını yöneten hakemlere yapılan ödemeler </a:t>
            </a:r>
            <a:r>
              <a:rPr lang="tr-TR" dirty="0" err="1"/>
              <a:t>GV’den</a:t>
            </a:r>
            <a:r>
              <a:rPr lang="tr-TR" dirty="0"/>
              <a:t> istisna iken, yapılan düzenlemeye göre istisnanın kapsamı daraltılmış olup, </a:t>
            </a:r>
            <a:r>
              <a:rPr lang="tr-TR" i="1" dirty="0">
                <a:solidFill>
                  <a:srgbClr val="FF0000"/>
                </a:solidFill>
              </a:rPr>
              <a:t>sadece amatör spor yarışmalarını yöneten hakemlere ödenen ücretler </a:t>
            </a:r>
            <a:r>
              <a:rPr lang="tr-TR" dirty="0"/>
              <a:t>istisna olmaya devam edecektir.</a:t>
            </a:r>
          </a:p>
          <a:p>
            <a:pPr marL="0" indent="0">
              <a:buNone/>
            </a:pPr>
            <a:endParaRPr lang="tr-TR" dirty="0"/>
          </a:p>
          <a:p>
            <a:r>
              <a:rPr lang="tr-TR" dirty="0"/>
              <a:t>Düzenleme </a:t>
            </a:r>
            <a:r>
              <a:rPr lang="tr-TR" dirty="0" smtClean="0"/>
              <a:t>(1.1.2020 </a:t>
            </a:r>
            <a:r>
              <a:rPr lang="tr-TR" dirty="0"/>
              <a:t>de) yürürlüğe girecektir.</a:t>
            </a:r>
          </a:p>
        </p:txBody>
      </p:sp>
    </p:spTree>
    <p:extLst>
      <p:ext uri="{BB962C8B-B14F-4D97-AF65-F5344CB8AC3E}">
        <p14:creationId xmlns:p14="http://schemas.microsoft.com/office/powerpoint/2010/main" val="123380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3179" y="221382"/>
            <a:ext cx="9531433" cy="1309036"/>
          </a:xfrm>
        </p:spPr>
        <p:txBody>
          <a:bodyPr/>
          <a:lstStyle/>
          <a:p>
            <a:r>
              <a:rPr lang="tr-TR" b="1" dirty="0" smtClean="0">
                <a:solidFill>
                  <a:srgbClr val="FF0000"/>
                </a:solidFill>
              </a:rPr>
              <a:t>11-SPORCULARA </a:t>
            </a:r>
            <a:r>
              <a:rPr lang="tr-TR" b="1" dirty="0">
                <a:solidFill>
                  <a:srgbClr val="FF0000"/>
                </a:solidFill>
              </a:rPr>
              <a:t>YAPILAN ÜCRET </a:t>
            </a:r>
            <a:r>
              <a:rPr lang="tr-TR" b="1" dirty="0" smtClean="0">
                <a:solidFill>
                  <a:srgbClr val="FF0000"/>
                </a:solidFill>
              </a:rPr>
              <a:t>ÖDEMELERİ</a:t>
            </a:r>
            <a:endParaRPr lang="tr-TR" b="1" dirty="0">
              <a:solidFill>
                <a:srgbClr val="FF0000"/>
              </a:solidFill>
            </a:endParaRPr>
          </a:p>
        </p:txBody>
      </p:sp>
      <p:sp>
        <p:nvSpPr>
          <p:cNvPr id="3" name="İçerik Yer Tutucusu 2"/>
          <p:cNvSpPr>
            <a:spLocks noGrp="1"/>
          </p:cNvSpPr>
          <p:nvPr>
            <p:ph idx="1"/>
          </p:nvPr>
        </p:nvSpPr>
        <p:spPr>
          <a:xfrm>
            <a:off x="1674796" y="1386038"/>
            <a:ext cx="9829816" cy="4525184"/>
          </a:xfrm>
        </p:spPr>
        <p:txBody>
          <a:bodyPr/>
          <a:lstStyle/>
          <a:p>
            <a:r>
              <a:rPr lang="tr-TR" dirty="0"/>
              <a:t>Sporcuların </a:t>
            </a:r>
            <a:r>
              <a:rPr lang="tr-TR" dirty="0" err="1"/>
              <a:t>tevkifat</a:t>
            </a:r>
            <a:r>
              <a:rPr lang="tr-TR" dirty="0"/>
              <a:t> yöntemiyle vergilendirilmesi sistemi 31/12/2019 da sona ermekte iken, bu yöntem 31/12/2023 kadar uzatılmıştır. Ancak %15 olan </a:t>
            </a:r>
            <a:r>
              <a:rPr lang="tr-TR" dirty="0" err="1"/>
              <a:t>tevkifat</a:t>
            </a:r>
            <a:r>
              <a:rPr lang="tr-TR" dirty="0"/>
              <a:t> oranı %20’ye çıkarılmıştır.</a:t>
            </a:r>
          </a:p>
          <a:p>
            <a:endParaRPr lang="tr-TR" dirty="0"/>
          </a:p>
          <a:p>
            <a:r>
              <a:rPr lang="tr-TR" dirty="0"/>
              <a:t> </a:t>
            </a:r>
            <a:r>
              <a:rPr lang="tr-TR" dirty="0" smtClean="0"/>
              <a:t>Ayrıca </a:t>
            </a:r>
            <a:r>
              <a:rPr lang="tr-TR" dirty="0"/>
              <a:t>sporculara yapılan ücret ve ücret sayılan ödemelerin tutarı 500.000.-TL’yi geçmesi durumunda yıllık gelir vergisi beyannamesi ile beyan edilmesi gerekmektedir.</a:t>
            </a:r>
          </a:p>
          <a:p>
            <a:endParaRPr lang="tr-TR" dirty="0"/>
          </a:p>
          <a:p>
            <a:r>
              <a:rPr lang="tr-TR" dirty="0"/>
              <a:t>Düzenleme 01/01/2020 de yürürlüğe girecektir.</a:t>
            </a:r>
          </a:p>
        </p:txBody>
      </p:sp>
    </p:spTree>
    <p:extLst>
      <p:ext uri="{BB962C8B-B14F-4D97-AF65-F5344CB8AC3E}">
        <p14:creationId xmlns:p14="http://schemas.microsoft.com/office/powerpoint/2010/main" val="230991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05803" y="192506"/>
            <a:ext cx="9598810" cy="1251284"/>
          </a:xfrm>
        </p:spPr>
        <p:txBody>
          <a:bodyPr>
            <a:normAutofit fontScale="90000"/>
          </a:bodyPr>
          <a:lstStyle/>
          <a:p>
            <a:r>
              <a:rPr lang="tr-TR" b="1" dirty="0">
                <a:solidFill>
                  <a:srgbClr val="FF0000"/>
                </a:solidFill>
              </a:rPr>
              <a:t>12-KAMBİYO İŞLEMLERİNDE BSMV ORANI ARTIRILMIŞTIR:</a:t>
            </a:r>
            <a:br>
              <a:rPr lang="tr-TR" b="1" dirty="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2589212" y="1655545"/>
            <a:ext cx="8915400" cy="4255677"/>
          </a:xfrm>
        </p:spPr>
        <p:txBody>
          <a:bodyPr/>
          <a:lstStyle/>
          <a:p>
            <a:endParaRPr lang="tr-TR" dirty="0"/>
          </a:p>
          <a:p>
            <a:r>
              <a:rPr lang="tr-TR" dirty="0"/>
              <a:t>Gider Vergileri Kanununun 33 üncü maddesinde yapılan değişiklik ile kambiyo işlemlerinde uygulanmakta olan banka ve sigorta muameleleri vergisi (BSMV) oranı </a:t>
            </a:r>
            <a:r>
              <a:rPr lang="tr-TR" dirty="0">
                <a:solidFill>
                  <a:srgbClr val="FF0000"/>
                </a:solidFill>
              </a:rPr>
              <a:t>binde 1’den binde 2’ye çıkartılmış</a:t>
            </a:r>
            <a:r>
              <a:rPr lang="tr-TR" dirty="0"/>
              <a:t>, ayrıca bu oranı 10 katına kadar artırma konusunda Cumhurbaşkanına yetki verilmiştir.</a:t>
            </a:r>
          </a:p>
          <a:p>
            <a:endParaRPr lang="tr-TR" dirty="0"/>
          </a:p>
          <a:p>
            <a:r>
              <a:rPr lang="tr-TR" dirty="0" smtClean="0"/>
              <a:t>Düzenleme(7.12.2019</a:t>
            </a:r>
            <a:r>
              <a:rPr lang="tr-TR" dirty="0"/>
              <a:t>) itibariyle yürürlüğe girecektir.</a:t>
            </a:r>
          </a:p>
        </p:txBody>
      </p:sp>
    </p:spTree>
    <p:extLst>
      <p:ext uri="{BB962C8B-B14F-4D97-AF65-F5344CB8AC3E}">
        <p14:creationId xmlns:p14="http://schemas.microsoft.com/office/powerpoint/2010/main" val="323090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3673" y="221381"/>
            <a:ext cx="9800940" cy="1683619"/>
          </a:xfrm>
        </p:spPr>
        <p:txBody>
          <a:bodyPr>
            <a:normAutofit fontScale="90000"/>
          </a:bodyPr>
          <a:lstStyle/>
          <a:p>
            <a:r>
              <a:rPr lang="tr-TR" b="1" dirty="0">
                <a:solidFill>
                  <a:srgbClr val="FF0000"/>
                </a:solidFill>
              </a:rPr>
              <a:t>13-VERGİYE UYUMLU MÜKELLEFLERE %5’lik VERGİ İNDİRİMİ UYGULAMA ŞARTLARINDA MÜKELLEF LEHİNE DÜZENLEMELER YAPILMIŞTIR</a:t>
            </a:r>
          </a:p>
        </p:txBody>
      </p:sp>
      <p:sp>
        <p:nvSpPr>
          <p:cNvPr id="3" name="İçerik Yer Tutucusu 2"/>
          <p:cNvSpPr>
            <a:spLocks noGrp="1"/>
          </p:cNvSpPr>
          <p:nvPr>
            <p:ph idx="1"/>
          </p:nvPr>
        </p:nvSpPr>
        <p:spPr>
          <a:xfrm>
            <a:off x="1703673" y="1819175"/>
            <a:ext cx="9800939" cy="4889633"/>
          </a:xfrm>
        </p:spPr>
        <p:txBody>
          <a:bodyPr>
            <a:normAutofit/>
          </a:bodyPr>
          <a:lstStyle/>
          <a:p>
            <a:r>
              <a:rPr lang="tr-TR" dirty="0"/>
              <a:t>Mevcut uygulamaya göre %5’lik vergi indiriminden yararlanmak için son iki yıla ait tüm beyannamelerin </a:t>
            </a:r>
            <a:r>
              <a:rPr lang="tr-TR" i="1" dirty="0">
                <a:solidFill>
                  <a:srgbClr val="FF0000"/>
                </a:solidFill>
              </a:rPr>
              <a:t>zamanında verilmiş ve zamanında ödenmiş olması </a:t>
            </a:r>
            <a:r>
              <a:rPr lang="tr-TR" dirty="0"/>
              <a:t>gerekmekteydi.      </a:t>
            </a:r>
            <a:endParaRPr lang="tr-TR" dirty="0" smtClean="0"/>
          </a:p>
          <a:p>
            <a:r>
              <a:rPr lang="tr-TR" dirty="0" smtClean="0"/>
              <a:t>Yapılan </a:t>
            </a:r>
            <a:r>
              <a:rPr lang="tr-TR" dirty="0"/>
              <a:t>yeni düzenleme ile beyannameler yine zamanında verilmiş olma şartı devam etmekte, ancak ödemenin ise indirimin hesaplanacağı beyannamenin verildiği tarihe kadar ödenmesi yeterli olacaktır</a:t>
            </a:r>
            <a:r>
              <a:rPr lang="tr-TR" dirty="0" smtClean="0"/>
              <a:t>.</a:t>
            </a:r>
          </a:p>
          <a:p>
            <a:r>
              <a:rPr lang="tr-TR" dirty="0" smtClean="0"/>
              <a:t> </a:t>
            </a:r>
            <a:r>
              <a:rPr lang="tr-TR" dirty="0"/>
              <a:t>Zamanında verilmiş olması gereken beyannamelerin hangileri olduğu da açıkça belirtilmiştir. Bu beyannameler şunlardır</a:t>
            </a:r>
            <a:r>
              <a:rPr lang="tr-TR" dirty="0" smtClean="0"/>
              <a:t>; </a:t>
            </a:r>
            <a:r>
              <a:rPr lang="tr-TR" dirty="0" smtClean="0">
                <a:solidFill>
                  <a:srgbClr val="FF0000"/>
                </a:solidFill>
              </a:rPr>
              <a:t>Gelir </a:t>
            </a:r>
            <a:r>
              <a:rPr lang="tr-TR" dirty="0">
                <a:solidFill>
                  <a:srgbClr val="FF0000"/>
                </a:solidFill>
              </a:rPr>
              <a:t>vergisi </a:t>
            </a:r>
            <a:r>
              <a:rPr lang="tr-TR" dirty="0"/>
              <a:t>ve kurumlar vergisi </a:t>
            </a:r>
            <a:r>
              <a:rPr lang="tr-TR" dirty="0" smtClean="0"/>
              <a:t>,</a:t>
            </a:r>
            <a:r>
              <a:rPr lang="tr-TR" dirty="0" smtClean="0">
                <a:solidFill>
                  <a:srgbClr val="FF0000"/>
                </a:solidFill>
              </a:rPr>
              <a:t>Geçici vergi</a:t>
            </a:r>
            <a:r>
              <a:rPr lang="tr-TR" dirty="0" smtClean="0"/>
              <a:t>, Muhtasar, </a:t>
            </a:r>
            <a:r>
              <a:rPr lang="tr-TR" dirty="0" smtClean="0">
                <a:solidFill>
                  <a:srgbClr val="FF0000"/>
                </a:solidFill>
              </a:rPr>
              <a:t>Muhtasar </a:t>
            </a:r>
            <a:r>
              <a:rPr lang="tr-TR" dirty="0">
                <a:solidFill>
                  <a:srgbClr val="FF0000"/>
                </a:solidFill>
              </a:rPr>
              <a:t>ve prim hizmet </a:t>
            </a:r>
            <a:r>
              <a:rPr lang="tr-TR" dirty="0" smtClean="0">
                <a:solidFill>
                  <a:srgbClr val="FF0000"/>
                </a:solidFill>
              </a:rPr>
              <a:t>beyannameleri </a:t>
            </a:r>
            <a:r>
              <a:rPr lang="tr-TR" dirty="0" smtClean="0"/>
              <a:t>KDV </a:t>
            </a:r>
            <a:r>
              <a:rPr lang="tr-TR" dirty="0"/>
              <a:t>ve </a:t>
            </a:r>
            <a:r>
              <a:rPr lang="tr-TR" dirty="0">
                <a:solidFill>
                  <a:srgbClr val="FF0000"/>
                </a:solidFill>
              </a:rPr>
              <a:t>ÖTV</a:t>
            </a:r>
            <a:r>
              <a:rPr lang="tr-TR" dirty="0"/>
              <a:t> beyannamelerini</a:t>
            </a:r>
          </a:p>
          <a:p>
            <a:r>
              <a:rPr lang="tr-TR" dirty="0"/>
              <a:t>Düzenleme 01/01/2020 tarihinden itibaren verilmesi gereken yıllık gelir ve kurumlar vergisi beyannamelerinde uygulanmak üzere Kanunun yayım tarihinde yürürlüğe girecektir.</a:t>
            </a:r>
          </a:p>
        </p:txBody>
      </p:sp>
    </p:spTree>
    <p:extLst>
      <p:ext uri="{BB962C8B-B14F-4D97-AF65-F5344CB8AC3E}">
        <p14:creationId xmlns:p14="http://schemas.microsoft.com/office/powerpoint/2010/main" val="354122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9175" y="144379"/>
            <a:ext cx="10058400" cy="1760621"/>
          </a:xfrm>
        </p:spPr>
        <p:txBody>
          <a:bodyPr>
            <a:normAutofit/>
          </a:bodyPr>
          <a:lstStyle/>
          <a:p>
            <a:r>
              <a:rPr lang="tr-TR" b="1" dirty="0">
                <a:solidFill>
                  <a:srgbClr val="FF0000"/>
                </a:solidFill>
              </a:rPr>
              <a:t>14-VERGİ USUL KANUNUNDA YAPILAN DÜZENLEMELER</a:t>
            </a:r>
            <a:r>
              <a:rPr lang="tr-TR" b="1" dirty="0" smtClean="0">
                <a:solidFill>
                  <a:srgbClr val="FF0000"/>
                </a:solidFill>
              </a:rPr>
              <a:t>:</a:t>
            </a:r>
            <a:r>
              <a:rPr lang="tr-TR" b="1" dirty="0">
                <a:solidFill>
                  <a:srgbClr val="FF0000"/>
                </a:solidFill>
              </a:rPr>
              <a:t/>
            </a:r>
            <a:br>
              <a:rPr lang="tr-TR" b="1" dirty="0">
                <a:solidFill>
                  <a:srgbClr val="FF0000"/>
                </a:solidFill>
              </a:rPr>
            </a:br>
            <a:r>
              <a:rPr lang="tr-TR" b="1" i="1" dirty="0">
                <a:solidFill>
                  <a:srgbClr val="FF0000"/>
                </a:solidFill>
              </a:rPr>
              <a:t>A) KANUN YOLUNDAN VAZGEÇME</a:t>
            </a:r>
          </a:p>
        </p:txBody>
      </p:sp>
      <p:sp>
        <p:nvSpPr>
          <p:cNvPr id="3" name="İçerik Yer Tutucusu 2"/>
          <p:cNvSpPr>
            <a:spLocks noGrp="1"/>
          </p:cNvSpPr>
          <p:nvPr>
            <p:ph idx="1"/>
          </p:nvPr>
        </p:nvSpPr>
        <p:spPr>
          <a:xfrm>
            <a:off x="952901" y="1904999"/>
            <a:ext cx="10551711" cy="4592053"/>
          </a:xfrm>
        </p:spPr>
        <p:txBody>
          <a:bodyPr>
            <a:normAutofit/>
          </a:bodyPr>
          <a:lstStyle/>
          <a:p>
            <a:r>
              <a:rPr lang="tr-TR" dirty="0"/>
              <a:t>“Kanun yolundan vazgeçme” adı altında yeni bir müessese ihdas edilmiştir. Yapılan düzenleme ile yargı aşamasında mükelleflerin istinaf veya temyiz yolundan vazgeçmeleri halinde ilk derece mahkemesi tarafından verilen kararın niteliğine göre vergi ve cezalarda indirimler öngörülmektedir. </a:t>
            </a:r>
            <a:endParaRPr lang="tr-TR" dirty="0" smtClean="0"/>
          </a:p>
          <a:p>
            <a:r>
              <a:rPr lang="tr-TR" dirty="0"/>
              <a:t>Söz konusu düzenlemeden "İstinaf" ve "Temyiz" aşamasındaki vergi davaları için yararlanılabilecektir. Danıştay’ın bozma kararı üzerine verilen kararlar uygulama kapsamında değildir</a:t>
            </a:r>
            <a:r>
              <a:rPr lang="tr-TR" dirty="0" smtClean="0"/>
              <a:t>.</a:t>
            </a:r>
          </a:p>
          <a:p>
            <a:r>
              <a:rPr lang="tr-TR" i="1" dirty="0">
                <a:solidFill>
                  <a:srgbClr val="0070C0"/>
                </a:solidFill>
              </a:rPr>
              <a:t>Mahkeme kararı mükellef lehine ise</a:t>
            </a:r>
            <a:r>
              <a:rPr lang="tr-TR" dirty="0"/>
              <a:t>; Mükellef verginin %60’ını ödeyerek davayı sonuçlandırabilecek. Diğer cezalar kalkmış olacaktır</a:t>
            </a:r>
            <a:r>
              <a:rPr lang="tr-TR" dirty="0" smtClean="0"/>
              <a:t>.</a:t>
            </a:r>
          </a:p>
          <a:p>
            <a:r>
              <a:rPr lang="tr-TR" i="1" dirty="0" smtClean="0">
                <a:solidFill>
                  <a:srgbClr val="0070C0"/>
                </a:solidFill>
              </a:rPr>
              <a:t>Mahkeme </a:t>
            </a:r>
            <a:r>
              <a:rPr lang="tr-TR" i="1" dirty="0">
                <a:solidFill>
                  <a:srgbClr val="0070C0"/>
                </a:solidFill>
              </a:rPr>
              <a:t>kararı mükellef aleyhine ise</a:t>
            </a:r>
            <a:r>
              <a:rPr lang="tr-TR" dirty="0"/>
              <a:t>; Mükellef verginin tamamı ile Vergi </a:t>
            </a:r>
            <a:r>
              <a:rPr lang="tr-TR" dirty="0" err="1"/>
              <a:t>ziyaı</a:t>
            </a:r>
            <a:r>
              <a:rPr lang="tr-TR" dirty="0"/>
              <a:t> cezasının %75’ini ödeyerek davayı sonuçlandırabilecek.</a:t>
            </a:r>
          </a:p>
        </p:txBody>
      </p:sp>
    </p:spTree>
    <p:extLst>
      <p:ext uri="{BB962C8B-B14F-4D97-AF65-F5344CB8AC3E}">
        <p14:creationId xmlns:p14="http://schemas.microsoft.com/office/powerpoint/2010/main" val="1262662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250257"/>
            <a:ext cx="8911687" cy="221381"/>
          </a:xfrm>
        </p:spPr>
        <p:txBody>
          <a:bodyPr>
            <a:normAutofit fontScale="90000"/>
          </a:bodyPr>
          <a:lstStyle/>
          <a:p>
            <a:endParaRPr lang="tr-TR" dirty="0"/>
          </a:p>
        </p:txBody>
      </p:sp>
      <p:sp>
        <p:nvSpPr>
          <p:cNvPr id="3" name="İçerik Yer Tutucusu 2"/>
          <p:cNvSpPr>
            <a:spLocks noGrp="1"/>
          </p:cNvSpPr>
          <p:nvPr>
            <p:ph idx="1"/>
          </p:nvPr>
        </p:nvSpPr>
        <p:spPr>
          <a:xfrm>
            <a:off x="2589212" y="895148"/>
            <a:ext cx="8915400" cy="5794409"/>
          </a:xfrm>
        </p:spPr>
        <p:txBody>
          <a:bodyPr>
            <a:normAutofit/>
          </a:bodyPr>
          <a:lstStyle/>
          <a:p>
            <a:r>
              <a:rPr lang="tr-TR" dirty="0"/>
              <a:t>Vergi aslına bağlı olmaksızın kesilen usulsüzlük ve özel usulsüzlük cezaları ile, bağlı olduğu vergi aslı dava konusu yapılmayıp, </a:t>
            </a:r>
            <a:r>
              <a:rPr lang="tr-TR" dirty="0">
                <a:solidFill>
                  <a:srgbClr val="FF0000"/>
                </a:solidFill>
              </a:rPr>
              <a:t>usulsüzlük ve özel usulsüzlük cezalarını  dava konusu yapıldığı hallerde</a:t>
            </a:r>
            <a:r>
              <a:rPr lang="tr-TR" dirty="0" smtClean="0">
                <a:solidFill>
                  <a:srgbClr val="FF0000"/>
                </a:solidFill>
              </a:rPr>
              <a:t>;</a:t>
            </a:r>
            <a:endParaRPr lang="tr-TR" dirty="0">
              <a:solidFill>
                <a:srgbClr val="FF0000"/>
              </a:solidFill>
            </a:endParaRPr>
          </a:p>
          <a:p>
            <a:pPr marL="0" indent="0">
              <a:buNone/>
            </a:pPr>
            <a:r>
              <a:rPr lang="tr-TR" i="1" dirty="0">
                <a:solidFill>
                  <a:srgbClr val="0070C0"/>
                </a:solidFill>
              </a:rPr>
              <a:t>Mahkeme kararı mükellef lehine ise</a:t>
            </a:r>
            <a:r>
              <a:rPr lang="tr-TR" dirty="0"/>
              <a:t>; mükellef cezanın %25’ini ödeyerek davayı sonuçlandırabilecek.</a:t>
            </a:r>
          </a:p>
          <a:p>
            <a:pPr marL="0" indent="0">
              <a:buNone/>
            </a:pPr>
            <a:r>
              <a:rPr lang="tr-TR" i="1" dirty="0" smtClean="0">
                <a:solidFill>
                  <a:srgbClr val="0070C0"/>
                </a:solidFill>
              </a:rPr>
              <a:t>Mahkeme </a:t>
            </a:r>
            <a:r>
              <a:rPr lang="tr-TR" i="1" dirty="0">
                <a:solidFill>
                  <a:srgbClr val="0070C0"/>
                </a:solidFill>
              </a:rPr>
              <a:t>kararı mükellef aleyhine ise; </a:t>
            </a:r>
            <a:r>
              <a:rPr lang="tr-TR" dirty="0"/>
              <a:t>mükellef cezanın %75’ini ödeyerek davayı sonuçlandırabilecek</a:t>
            </a:r>
            <a:r>
              <a:rPr lang="tr-TR" dirty="0" smtClean="0"/>
              <a:t>.</a:t>
            </a:r>
          </a:p>
          <a:p>
            <a:pPr marL="0" indent="0">
              <a:buNone/>
            </a:pPr>
            <a:r>
              <a:rPr lang="tr-TR" dirty="0"/>
              <a:t>Ancak tahakkuk eden tutarlar tahakkuk tarihinden itibaren bir ay içinde </a:t>
            </a:r>
            <a:r>
              <a:rPr lang="tr-TR" dirty="0" smtClean="0"/>
              <a:t>ödenecektir.</a:t>
            </a:r>
          </a:p>
          <a:p>
            <a:pPr marL="0" indent="0">
              <a:buNone/>
            </a:pPr>
            <a:r>
              <a:rPr lang="tr-TR" dirty="0" smtClean="0"/>
              <a:t>Yukarıda </a:t>
            </a:r>
            <a:r>
              <a:rPr lang="tr-TR" dirty="0"/>
              <a:t>özetlendiği şekliyle mahkeme karı lehe yada aleyhe sonuçlanan mükellefler ‘’Kanun Yolundan vazgeçerlerse’’ tahakkuk eden tutarları bir ay içerisinde gecikme faizi ile birlikte </a:t>
            </a:r>
            <a:r>
              <a:rPr lang="tr-TR" dirty="0" smtClean="0"/>
              <a:t>ödemeleri halinde </a:t>
            </a:r>
            <a:r>
              <a:rPr lang="tr-TR" dirty="0"/>
              <a:t>%20 oranında ilave indirim </a:t>
            </a:r>
            <a:r>
              <a:rPr lang="tr-TR" dirty="0" smtClean="0"/>
              <a:t>alacaklardır.</a:t>
            </a:r>
          </a:p>
          <a:p>
            <a:pPr marL="0" indent="0">
              <a:buNone/>
            </a:pPr>
            <a:r>
              <a:rPr lang="tr-TR" dirty="0" smtClean="0"/>
              <a:t>Ancak </a:t>
            </a:r>
            <a:r>
              <a:rPr lang="tr-TR" dirty="0"/>
              <a:t>mahkeme kararı mükellefin aleyhine ise; sadece vergi tutarında indirim yapılmayacaktır. Cezalarda ise yine %20 nispetinde indirim uygulanacaktır.</a:t>
            </a:r>
          </a:p>
          <a:p>
            <a:pPr marL="0" indent="0">
              <a:buNone/>
            </a:pPr>
            <a:endParaRPr lang="tr-TR" dirty="0"/>
          </a:p>
          <a:p>
            <a:pPr marL="0" indent="0">
              <a:buNone/>
            </a:pPr>
            <a:r>
              <a:rPr lang="tr-TR" dirty="0" smtClean="0"/>
              <a:t>Düzenleme </a:t>
            </a:r>
            <a:r>
              <a:rPr lang="tr-TR" dirty="0"/>
              <a:t>01.01.2020 tarihinde yürürlüğe girecektir.</a:t>
            </a:r>
          </a:p>
        </p:txBody>
      </p:sp>
    </p:spTree>
    <p:extLst>
      <p:ext uri="{BB962C8B-B14F-4D97-AF65-F5344CB8AC3E}">
        <p14:creationId xmlns:p14="http://schemas.microsoft.com/office/powerpoint/2010/main" val="3542728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FF0000"/>
                </a:solidFill>
              </a:rPr>
              <a:t>1-DİJİTAL </a:t>
            </a:r>
            <a:r>
              <a:rPr lang="tr-TR" b="1" u="sng" dirty="0">
                <a:solidFill>
                  <a:srgbClr val="FF0000"/>
                </a:solidFill>
              </a:rPr>
              <a:t>HİZMET VERGİSİ</a:t>
            </a:r>
            <a:endParaRPr lang="tr-TR" dirty="0">
              <a:solidFill>
                <a:srgbClr val="FF0000"/>
              </a:solidFill>
            </a:endParaRPr>
          </a:p>
        </p:txBody>
      </p:sp>
      <p:sp>
        <p:nvSpPr>
          <p:cNvPr id="3" name="İçerik Yer Tutucusu 2"/>
          <p:cNvSpPr>
            <a:spLocks noGrp="1"/>
          </p:cNvSpPr>
          <p:nvPr>
            <p:ph idx="1"/>
          </p:nvPr>
        </p:nvSpPr>
        <p:spPr>
          <a:xfrm>
            <a:off x="1896177" y="1472665"/>
            <a:ext cx="9952522" cy="4812632"/>
          </a:xfrm>
        </p:spPr>
        <p:txBody>
          <a:bodyPr>
            <a:normAutofit fontScale="62500" lnSpcReduction="20000"/>
          </a:bodyPr>
          <a:lstStyle/>
          <a:p>
            <a:r>
              <a:rPr lang="tr-TR" sz="2800" dirty="0" smtClean="0"/>
              <a:t>Yeni </a:t>
            </a:r>
            <a:r>
              <a:rPr lang="tr-TR" sz="2800" dirty="0"/>
              <a:t>bir vergi olup, dijital hizmet sağlayan internet siteleri bu vergiyi ödeyeceklerdir</a:t>
            </a:r>
            <a:r>
              <a:rPr lang="tr-TR" sz="2800" dirty="0" smtClean="0"/>
              <a:t>. Hepsiburada.com n11.com gibi siteler </a:t>
            </a:r>
            <a:endParaRPr lang="tr-TR" sz="2800" dirty="0"/>
          </a:p>
          <a:p>
            <a:r>
              <a:rPr lang="tr-TR" sz="2800" dirty="0" smtClean="0"/>
              <a:t>Öte </a:t>
            </a:r>
            <a:r>
              <a:rPr lang="tr-TR" sz="2800" dirty="0"/>
              <a:t>yandan dijital ortamda içerik sunan ve yıllık cirosu yurtiçinden 20 milyonu geçenler ile yurt dışı hasılatı 750 milyon Avrodan fazla olanlar da bu vergiyi ödeyeceklerdir.</a:t>
            </a:r>
          </a:p>
          <a:p>
            <a:r>
              <a:rPr lang="tr-TR" sz="2800" dirty="0" smtClean="0"/>
              <a:t>Vergi </a:t>
            </a:r>
            <a:r>
              <a:rPr lang="tr-TR" sz="2800" dirty="0"/>
              <a:t>hasılat üzerinden ödenecek olup, oranı %7,5’tir</a:t>
            </a:r>
            <a:r>
              <a:rPr lang="tr-TR" sz="2800" dirty="0" smtClean="0"/>
              <a:t>. Cumhurbaşkanı bu oranı %1’e kadar indirmeye %15’e </a:t>
            </a:r>
            <a:r>
              <a:rPr lang="tr-TR" sz="2800" dirty="0" err="1" smtClean="0"/>
              <a:t>kafar</a:t>
            </a:r>
            <a:r>
              <a:rPr lang="tr-TR" sz="2800" dirty="0" smtClean="0"/>
              <a:t> artırabilecektir. </a:t>
            </a:r>
          </a:p>
          <a:p>
            <a:r>
              <a:rPr lang="tr-TR" sz="2800" dirty="0" smtClean="0"/>
              <a:t>Tam yada dar mükellef olmasının bu mükellefiyete herhangi bir etkisi yoktur. Ancak bakanlık isterse </a:t>
            </a:r>
            <a:r>
              <a:rPr lang="tr-TR" sz="2800" dirty="0" err="1" smtClean="0"/>
              <a:t>türkiyede</a:t>
            </a:r>
            <a:r>
              <a:rPr lang="tr-TR" sz="2800" dirty="0" smtClean="0"/>
              <a:t> ikameti olmayanlar için sorumlu tayin edebilecektir.</a:t>
            </a:r>
          </a:p>
          <a:p>
            <a:r>
              <a:rPr lang="tr-TR" sz="2800" dirty="0" smtClean="0"/>
              <a:t>Dijital ödeme hizmetleri, ÖİV tabi hizmetler, Ar-Ge neticesi üretilen mal ve hizmetlerin satışı bu vergiden istisnadır.</a:t>
            </a:r>
          </a:p>
          <a:p>
            <a:r>
              <a:rPr lang="tr-TR" sz="2800" dirty="0" smtClean="0"/>
              <a:t>Mükellefiyetini yerine getirmeyenlerin sitelerine erişim engellenebilecektir.</a:t>
            </a:r>
          </a:p>
          <a:p>
            <a:r>
              <a:rPr lang="tr-TR" sz="2800" dirty="0" smtClean="0"/>
              <a:t>Beyanname aylık olarak takip eden ayın sonuna kadar verilecektir.</a:t>
            </a:r>
          </a:p>
          <a:p>
            <a:r>
              <a:rPr lang="tr-TR" sz="2800" dirty="0" smtClean="0"/>
              <a:t>Bu vergi gider yazılabilecek.</a:t>
            </a:r>
          </a:p>
          <a:p>
            <a:r>
              <a:rPr lang="tr-TR" sz="2800" dirty="0" smtClean="0"/>
              <a:t>Yürürlük tarihi: 01.03.2020</a:t>
            </a:r>
            <a:endParaRPr lang="tr-TR" sz="2800" dirty="0"/>
          </a:p>
        </p:txBody>
      </p:sp>
    </p:spTree>
    <p:extLst>
      <p:ext uri="{BB962C8B-B14F-4D97-AF65-F5344CB8AC3E}">
        <p14:creationId xmlns:p14="http://schemas.microsoft.com/office/powerpoint/2010/main" val="419007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13297" y="221381"/>
            <a:ext cx="10231655" cy="1683619"/>
          </a:xfrm>
        </p:spPr>
        <p:txBody>
          <a:bodyPr>
            <a:normAutofit fontScale="90000"/>
          </a:bodyPr>
          <a:lstStyle/>
          <a:p>
            <a:r>
              <a:rPr lang="tr-TR" b="1" dirty="0">
                <a:solidFill>
                  <a:srgbClr val="FF0000"/>
                </a:solidFill>
              </a:rPr>
              <a:t>14-VERGİ USUL KANUNUNDA YAPILAN DÜZENLEMELER</a:t>
            </a:r>
            <a:r>
              <a:rPr lang="tr-TR" b="1" dirty="0" smtClean="0">
                <a:solidFill>
                  <a:srgbClr val="FF0000"/>
                </a:solidFill>
              </a:rPr>
              <a:t>:</a:t>
            </a:r>
            <a:br>
              <a:rPr lang="tr-TR" b="1" dirty="0" smtClean="0">
                <a:solidFill>
                  <a:srgbClr val="FF0000"/>
                </a:solidFill>
              </a:rPr>
            </a:br>
            <a:r>
              <a:rPr lang="tr-TR" b="1" dirty="0" smtClean="0">
                <a:solidFill>
                  <a:srgbClr val="FF0000"/>
                </a:solidFill>
              </a:rPr>
              <a:t>B</a:t>
            </a:r>
            <a:r>
              <a:rPr lang="tr-TR" b="1" dirty="0">
                <a:solidFill>
                  <a:srgbClr val="FF0000"/>
                </a:solidFill>
              </a:rPr>
              <a:t>) İZAHA DAVET MÜESSESESİ</a:t>
            </a:r>
          </a:p>
        </p:txBody>
      </p:sp>
      <p:sp>
        <p:nvSpPr>
          <p:cNvPr id="3" name="İçerik Yer Tutucusu 2"/>
          <p:cNvSpPr>
            <a:spLocks noGrp="1"/>
          </p:cNvSpPr>
          <p:nvPr>
            <p:ph idx="1"/>
          </p:nvPr>
        </p:nvSpPr>
        <p:spPr>
          <a:xfrm>
            <a:off x="1713297" y="1732547"/>
            <a:ext cx="10106526" cy="4880009"/>
          </a:xfrm>
        </p:spPr>
        <p:txBody>
          <a:bodyPr/>
          <a:lstStyle/>
          <a:p>
            <a:r>
              <a:rPr lang="tr-TR" dirty="0" smtClean="0"/>
              <a:t>izaha </a:t>
            </a:r>
            <a:r>
              <a:rPr lang="tr-TR" dirty="0"/>
              <a:t>davet müessesinde; izah ve beyanname verme süresi 15 gün iken 30 güne çıkarılmıştır.</a:t>
            </a:r>
          </a:p>
          <a:p>
            <a:r>
              <a:rPr lang="tr-TR" dirty="0" smtClean="0"/>
              <a:t>Sahte </a:t>
            </a:r>
            <a:r>
              <a:rPr lang="tr-TR" dirty="0"/>
              <a:t>Belge Kullandığı tespit edilen ve bir yıl içerisinde kullandığı sahte belge tutarı 100.000TL’yi geçmeyen veya 100.000TL’yi geçmekle beraber ilgili yıldaki alışlarının %5’ini geçmeyen mükellef izaha davet edileceklerdir.</a:t>
            </a:r>
          </a:p>
          <a:p>
            <a:r>
              <a:rPr lang="tr-TR" dirty="0" smtClean="0"/>
              <a:t> </a:t>
            </a:r>
            <a:r>
              <a:rPr lang="tr-TR" dirty="0"/>
              <a:t>Mükellef izaha davet yazısının tebliğinden itibaren 30 gün içerisinde düzeltmeyi kabul ederse ve tahakkuk eden vergiyi aynı süre içerisinde öderse, Vergi </a:t>
            </a:r>
            <a:r>
              <a:rPr lang="tr-TR" dirty="0" err="1"/>
              <a:t>ziyaı</a:t>
            </a:r>
            <a:r>
              <a:rPr lang="tr-TR" dirty="0"/>
              <a:t> cezası %20 oranında hesaplanacaktır.</a:t>
            </a:r>
          </a:p>
          <a:p>
            <a:r>
              <a:rPr lang="tr-TR" dirty="0" smtClean="0"/>
              <a:t> </a:t>
            </a:r>
            <a:r>
              <a:rPr lang="tr-TR" dirty="0"/>
              <a:t>D</a:t>
            </a:r>
            <a:r>
              <a:rPr lang="tr-TR" dirty="0" smtClean="0"/>
              <a:t>üzenleme </a:t>
            </a:r>
            <a:r>
              <a:rPr lang="tr-TR" dirty="0"/>
              <a:t>01.01.2020 tarihinde yürürlüğe girecektir. </a:t>
            </a:r>
          </a:p>
        </p:txBody>
      </p:sp>
    </p:spTree>
    <p:extLst>
      <p:ext uri="{BB962C8B-B14F-4D97-AF65-F5344CB8AC3E}">
        <p14:creationId xmlns:p14="http://schemas.microsoft.com/office/powerpoint/2010/main" val="275770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1049" y="1"/>
            <a:ext cx="9923646" cy="1578542"/>
          </a:xfrm>
        </p:spPr>
        <p:txBody>
          <a:bodyPr>
            <a:normAutofit fontScale="90000"/>
          </a:bodyPr>
          <a:lstStyle/>
          <a:p>
            <a:r>
              <a:rPr lang="tr-TR" b="1" dirty="0">
                <a:solidFill>
                  <a:srgbClr val="FF0000"/>
                </a:solidFill>
              </a:rPr>
              <a:t>14-VERGİ USUL KANUNUNDA YAPILAN </a:t>
            </a:r>
            <a:r>
              <a:rPr lang="tr-TR" b="1" dirty="0" smtClean="0">
                <a:solidFill>
                  <a:srgbClr val="FF0000"/>
                </a:solidFill>
              </a:rPr>
              <a:t>DÜZENLEMELER</a:t>
            </a:r>
            <a:br>
              <a:rPr lang="tr-TR" b="1" dirty="0" smtClean="0">
                <a:solidFill>
                  <a:srgbClr val="FF0000"/>
                </a:solidFill>
              </a:rPr>
            </a:br>
            <a:r>
              <a:rPr lang="tr-TR" b="1" dirty="0" smtClean="0">
                <a:solidFill>
                  <a:srgbClr val="FF0000"/>
                </a:solidFill>
              </a:rPr>
              <a:t>C</a:t>
            </a:r>
            <a:r>
              <a:rPr lang="tr-TR" b="1" dirty="0">
                <a:solidFill>
                  <a:srgbClr val="FF0000"/>
                </a:solidFill>
              </a:rPr>
              <a:t>) VERGİ VE CEZALARDA İNDİRİM </a:t>
            </a:r>
            <a:r>
              <a:rPr lang="tr-TR" b="1" dirty="0" smtClean="0">
                <a:solidFill>
                  <a:srgbClr val="FF0000"/>
                </a:solidFill>
              </a:rPr>
              <a:t>MÜESSESESİ</a:t>
            </a:r>
            <a:endParaRPr lang="tr-TR" b="1" dirty="0">
              <a:solidFill>
                <a:srgbClr val="FF0000"/>
              </a:solidFill>
            </a:endParaRPr>
          </a:p>
        </p:txBody>
      </p:sp>
      <p:sp>
        <p:nvSpPr>
          <p:cNvPr id="3" name="İçerik Yer Tutucusu 2"/>
          <p:cNvSpPr>
            <a:spLocks noGrp="1"/>
          </p:cNvSpPr>
          <p:nvPr>
            <p:ph idx="1"/>
          </p:nvPr>
        </p:nvSpPr>
        <p:spPr>
          <a:xfrm>
            <a:off x="1886552" y="1578543"/>
            <a:ext cx="9618060" cy="5101389"/>
          </a:xfrm>
        </p:spPr>
        <p:txBody>
          <a:bodyPr>
            <a:normAutofit/>
          </a:bodyPr>
          <a:lstStyle/>
          <a:p>
            <a:r>
              <a:rPr lang="tr-TR" dirty="0"/>
              <a:t>213 sayılı Vergi Usul Kanununun 376 </a:t>
            </a:r>
            <a:r>
              <a:rPr lang="tr-TR" dirty="0" err="1"/>
              <a:t>ncı</a:t>
            </a:r>
            <a:r>
              <a:rPr lang="tr-TR" dirty="0"/>
              <a:t> maddesinde yapılan değişiklik ile vergi cezalarında indirim müessesinde mükellef lehine düzenlemeler yapılmıştır.</a:t>
            </a:r>
          </a:p>
          <a:p>
            <a:r>
              <a:rPr lang="tr-TR" dirty="0" smtClean="0"/>
              <a:t>Bilindiği </a:t>
            </a:r>
            <a:r>
              <a:rPr lang="tr-TR" dirty="0"/>
              <a:t>üzere, Vergi </a:t>
            </a:r>
            <a:r>
              <a:rPr lang="tr-TR" dirty="0" err="1"/>
              <a:t>Ziyaı</a:t>
            </a:r>
            <a:r>
              <a:rPr lang="tr-TR" dirty="0"/>
              <a:t>, Usulsüzlük ve Özel Usulsüzlük Cezalarında İndirme başlığını taşıyan 213 sayılı Vergi Usul Kanunu’nun 376’ncı maddesine göre </a:t>
            </a:r>
            <a:r>
              <a:rPr lang="tr-TR" dirty="0">
                <a:solidFill>
                  <a:srgbClr val="FF0000"/>
                </a:solidFill>
              </a:rPr>
              <a:t>vergi </a:t>
            </a:r>
            <a:r>
              <a:rPr lang="tr-TR" dirty="0" err="1">
                <a:solidFill>
                  <a:srgbClr val="FF0000"/>
                </a:solidFill>
              </a:rPr>
              <a:t>ziyaı</a:t>
            </a:r>
            <a:r>
              <a:rPr lang="tr-TR" dirty="0">
                <a:solidFill>
                  <a:srgbClr val="FF0000"/>
                </a:solidFill>
              </a:rPr>
              <a:t> cezasında </a:t>
            </a:r>
            <a:r>
              <a:rPr lang="tr-TR" i="1" dirty="0">
                <a:solidFill>
                  <a:srgbClr val="FF0000"/>
                </a:solidFill>
              </a:rPr>
              <a:t>birinci defada </a:t>
            </a:r>
            <a:r>
              <a:rPr lang="tr-TR" i="1" dirty="0" smtClean="0">
                <a:solidFill>
                  <a:srgbClr val="FF0000"/>
                </a:solidFill>
              </a:rPr>
              <a:t>%50’si, </a:t>
            </a:r>
            <a:r>
              <a:rPr lang="tr-TR" i="1" dirty="0">
                <a:solidFill>
                  <a:srgbClr val="FF0000"/>
                </a:solidFill>
              </a:rPr>
              <a:t>müteakiben kesilenlerde </a:t>
            </a:r>
            <a:r>
              <a:rPr lang="tr-TR" i="1" dirty="0" smtClean="0">
                <a:solidFill>
                  <a:srgbClr val="FF0000"/>
                </a:solidFill>
              </a:rPr>
              <a:t>1/3’ü, </a:t>
            </a:r>
          </a:p>
          <a:p>
            <a:pPr marL="0" indent="0">
              <a:buNone/>
            </a:pPr>
            <a:r>
              <a:rPr lang="tr-TR" i="1" dirty="0">
                <a:solidFill>
                  <a:srgbClr val="FF0000"/>
                </a:solidFill>
              </a:rPr>
              <a:t> </a:t>
            </a:r>
            <a:r>
              <a:rPr lang="tr-TR" i="1" dirty="0" smtClean="0">
                <a:solidFill>
                  <a:srgbClr val="FF0000"/>
                </a:solidFill>
              </a:rPr>
              <a:t>     usulsüzlük </a:t>
            </a:r>
            <a:r>
              <a:rPr lang="tr-TR" i="1" dirty="0">
                <a:solidFill>
                  <a:srgbClr val="FF0000"/>
                </a:solidFill>
              </a:rPr>
              <a:t>veya özel usulsüzlük cezalarında ise </a:t>
            </a:r>
            <a:r>
              <a:rPr lang="tr-TR" i="1" dirty="0" smtClean="0">
                <a:solidFill>
                  <a:srgbClr val="FF0000"/>
                </a:solidFill>
              </a:rPr>
              <a:t>%50 </a:t>
            </a:r>
            <a:r>
              <a:rPr lang="tr-TR" i="1" dirty="0">
                <a:solidFill>
                  <a:srgbClr val="FF0000"/>
                </a:solidFill>
              </a:rPr>
              <a:t>indirilmekte idi. </a:t>
            </a:r>
          </a:p>
          <a:p>
            <a:r>
              <a:rPr lang="tr-TR" i="1" dirty="0" smtClean="0">
                <a:solidFill>
                  <a:srgbClr val="FF0000"/>
                </a:solidFill>
              </a:rPr>
              <a:t>Yapılan </a:t>
            </a:r>
            <a:r>
              <a:rPr lang="tr-TR" i="1" dirty="0">
                <a:solidFill>
                  <a:srgbClr val="FF0000"/>
                </a:solidFill>
              </a:rPr>
              <a:t>yasal düzenleme uyarınca;</a:t>
            </a:r>
          </a:p>
          <a:p>
            <a:r>
              <a:rPr lang="tr-TR" dirty="0"/>
              <a:t>S</a:t>
            </a:r>
            <a:r>
              <a:rPr lang="tr-TR" dirty="0" smtClean="0"/>
              <a:t>onradan </a:t>
            </a:r>
            <a:r>
              <a:rPr lang="tr-TR" dirty="0"/>
              <a:t>tarh edilen vergi ile kesilen cezalara ilişkin olarak indirim getirilmiştir. </a:t>
            </a:r>
            <a:r>
              <a:rPr lang="tr-TR" i="1" dirty="0">
                <a:solidFill>
                  <a:srgbClr val="FF0000"/>
                </a:solidFill>
              </a:rPr>
              <a:t>yapılan düzenlemeye göre </a:t>
            </a:r>
            <a:r>
              <a:rPr lang="tr-TR" dirty="0"/>
              <a:t>30 gün içerisinde </a:t>
            </a:r>
            <a:r>
              <a:rPr lang="tr-TR" dirty="0" smtClean="0"/>
              <a:t>ödenirse </a:t>
            </a:r>
            <a:r>
              <a:rPr lang="tr-TR" dirty="0"/>
              <a:t>veya teminat göstermek şartıyla 3 ay içinde </a:t>
            </a:r>
            <a:r>
              <a:rPr lang="tr-TR" dirty="0" smtClean="0"/>
              <a:t>ödenirse; </a:t>
            </a:r>
            <a:r>
              <a:rPr lang="tr-TR" dirty="0"/>
              <a:t>vergi aslında indirim öngörülmezken, cezalarda %50 </a:t>
            </a:r>
            <a:r>
              <a:rPr lang="tr-TR" dirty="0" smtClean="0"/>
              <a:t> </a:t>
            </a:r>
            <a:r>
              <a:rPr lang="tr-TR" dirty="0"/>
              <a:t>indirim yapılacaktır</a:t>
            </a:r>
            <a:r>
              <a:rPr lang="tr-TR" dirty="0" smtClean="0"/>
              <a:t>. </a:t>
            </a:r>
          </a:p>
          <a:p>
            <a:r>
              <a:rPr lang="tr-TR" dirty="0" smtClean="0"/>
              <a:t>Uzlaşmanın </a:t>
            </a:r>
            <a:r>
              <a:rPr lang="tr-TR" dirty="0"/>
              <a:t>vaki olması </a:t>
            </a:r>
            <a:r>
              <a:rPr lang="tr-TR" dirty="0" smtClean="0"/>
              <a:t>durumunda; </a:t>
            </a:r>
            <a:r>
              <a:rPr lang="tr-TR" dirty="0"/>
              <a:t>30 gün içerisinde ödenmek şartıyla vergi aslında indirim öngörülmezken cezalarda %25 indirim uygulanacaktır.</a:t>
            </a:r>
          </a:p>
          <a:p>
            <a:r>
              <a:rPr lang="tr-TR" dirty="0"/>
              <a:t> Düzenleme </a:t>
            </a:r>
            <a:r>
              <a:rPr lang="tr-TR" dirty="0" smtClean="0"/>
              <a:t>(</a:t>
            </a:r>
            <a:r>
              <a:rPr lang="tr-TR" dirty="0"/>
              <a:t>7.12.2019) yürürlüğe girecektir.</a:t>
            </a:r>
          </a:p>
        </p:txBody>
      </p:sp>
    </p:spTree>
    <p:extLst>
      <p:ext uri="{BB962C8B-B14F-4D97-AF65-F5344CB8AC3E}">
        <p14:creationId xmlns:p14="http://schemas.microsoft.com/office/powerpoint/2010/main" val="107657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58038"/>
          </a:xfrm>
        </p:spPr>
        <p:txBody>
          <a:bodyPr/>
          <a:lstStyle/>
          <a:p>
            <a:r>
              <a:rPr lang="tr-TR" b="1" dirty="0" smtClean="0">
                <a:solidFill>
                  <a:srgbClr val="FF0000"/>
                </a:solidFill>
              </a:rPr>
              <a:t>GEKAP(Poşet) BEYANNAMESİ</a:t>
            </a:r>
            <a:endParaRPr lang="tr-TR" b="1" dirty="0">
              <a:solidFill>
                <a:srgbClr val="FF0000"/>
              </a:solidFill>
            </a:endParaRPr>
          </a:p>
        </p:txBody>
      </p:sp>
      <p:sp>
        <p:nvSpPr>
          <p:cNvPr id="3" name="İçerik Yer Tutucusu 2"/>
          <p:cNvSpPr>
            <a:spLocks noGrp="1"/>
          </p:cNvSpPr>
          <p:nvPr>
            <p:ph idx="1"/>
          </p:nvPr>
        </p:nvSpPr>
        <p:spPr>
          <a:xfrm>
            <a:off x="2589212" y="1282147"/>
            <a:ext cx="8915400" cy="5287617"/>
          </a:xfrm>
        </p:spPr>
        <p:txBody>
          <a:bodyPr>
            <a:normAutofit/>
          </a:bodyPr>
          <a:lstStyle/>
          <a:p>
            <a:r>
              <a:rPr lang="tr-TR" dirty="0"/>
              <a:t>otomobil lastiği, pet şişeler, plastik yoğurt kapları, akü, kağıt karton gibi ambalaj malzemelerini kullanarak üretim yada ithalat yapanlar GEKAP beyannamesi vermek </a:t>
            </a:r>
            <a:r>
              <a:rPr lang="tr-TR" dirty="0" smtClean="0"/>
              <a:t>zorundalar</a:t>
            </a:r>
            <a:endParaRPr lang="tr-TR" dirty="0"/>
          </a:p>
          <a:p>
            <a:r>
              <a:rPr lang="tr-TR" dirty="0"/>
              <a:t>31.12.2019 tarihinde yayımlanan çevre yönetmeliği 1.1.2020 de yürürlüğe girdi.</a:t>
            </a:r>
          </a:p>
          <a:p>
            <a:r>
              <a:rPr lang="tr-TR" b="1" dirty="0" smtClean="0">
                <a:solidFill>
                  <a:srgbClr val="FF0000"/>
                </a:solidFill>
              </a:rPr>
              <a:t>A-İSTİSNALAR</a:t>
            </a:r>
          </a:p>
          <a:p>
            <a:r>
              <a:rPr lang="tr-TR" dirty="0"/>
              <a:t>imha edilerek tasfiye edilecek gümrüklü ürün ve eşyalar, ihraç edilen ürünler, </a:t>
            </a:r>
            <a:r>
              <a:rPr lang="tr-TR" dirty="0" smtClean="0"/>
              <a:t>depozitolu </a:t>
            </a:r>
            <a:r>
              <a:rPr lang="tr-TR" dirty="0"/>
              <a:t>ürünler ve kişisel </a:t>
            </a:r>
            <a:r>
              <a:rPr lang="tr-TR" dirty="0" smtClean="0"/>
              <a:t>eşyalar</a:t>
            </a:r>
          </a:p>
          <a:p>
            <a:r>
              <a:rPr lang="tr-TR" b="1" dirty="0">
                <a:solidFill>
                  <a:srgbClr val="FF0000"/>
                </a:solidFill>
              </a:rPr>
              <a:t>B-KİMLER GEKAP BEYANNAMESİ VERECEKLER</a:t>
            </a:r>
            <a:endParaRPr lang="tr-TR" dirty="0">
              <a:solidFill>
                <a:srgbClr val="FF0000"/>
              </a:solidFill>
            </a:endParaRPr>
          </a:p>
          <a:p>
            <a:r>
              <a:rPr lang="tr-TR" dirty="0"/>
              <a:t>PİYASAYA </a:t>
            </a:r>
            <a:r>
              <a:rPr lang="tr-TR" dirty="0" err="1" smtClean="0"/>
              <a:t>SÜREN’ler</a:t>
            </a:r>
            <a:r>
              <a:rPr lang="tr-TR" dirty="0" smtClean="0"/>
              <a:t>; Üreticiler veya İthalatçılar</a:t>
            </a:r>
          </a:p>
          <a:p>
            <a:r>
              <a:rPr lang="tr-TR" dirty="0"/>
              <a:t>Ancak burada hemen belirtmekte fayda, bahsi geçen ambalaj malzemelerini kullanan Üretici bir firma, ürettiği ürünleri bir başka üretici firmaya da satabilmektedir. Bu durumda GEKAP beyannamesi vermesi gerekmeyecektir. Bu durumda bir başka üreticiden aldığı ürünü(hammaddeyi/yarı </a:t>
            </a:r>
            <a:r>
              <a:rPr lang="tr-TR" dirty="0" err="1"/>
              <a:t>mamülü</a:t>
            </a:r>
            <a:r>
              <a:rPr lang="tr-TR" dirty="0"/>
              <a:t>) kendi markası yada işareti ile satışını yapanlar GEKAP beyannamesi vereceklerdir.</a:t>
            </a:r>
          </a:p>
        </p:txBody>
      </p:sp>
    </p:spTree>
    <p:extLst>
      <p:ext uri="{BB962C8B-B14F-4D97-AF65-F5344CB8AC3E}">
        <p14:creationId xmlns:p14="http://schemas.microsoft.com/office/powerpoint/2010/main" val="3980787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9897" y="178904"/>
            <a:ext cx="10267120" cy="1272209"/>
          </a:xfrm>
        </p:spPr>
        <p:txBody>
          <a:bodyPr>
            <a:normAutofit/>
          </a:bodyPr>
          <a:lstStyle/>
          <a:p>
            <a:r>
              <a:rPr lang="tr-TR" b="1" dirty="0">
                <a:solidFill>
                  <a:srgbClr val="FF0000"/>
                </a:solidFill>
              </a:rPr>
              <a:t>C-AŞAĞIDAKİLER BEYANNAME VERECEKLER ANCAK ÖDEME YAPMAYACAKLAR</a:t>
            </a:r>
          </a:p>
        </p:txBody>
      </p:sp>
      <p:sp>
        <p:nvSpPr>
          <p:cNvPr id="3" name="İçerik Yer Tutucusu 2"/>
          <p:cNvSpPr>
            <a:spLocks noGrp="1"/>
          </p:cNvSpPr>
          <p:nvPr>
            <p:ph idx="1"/>
          </p:nvPr>
        </p:nvSpPr>
        <p:spPr>
          <a:xfrm>
            <a:off x="1580322" y="1361660"/>
            <a:ext cx="9924290" cy="5387009"/>
          </a:xfrm>
        </p:spPr>
        <p:txBody>
          <a:bodyPr/>
          <a:lstStyle/>
          <a:p>
            <a:r>
              <a:rPr lang="tr-TR" dirty="0" smtClean="0"/>
              <a:t>Araçlar </a:t>
            </a:r>
            <a:r>
              <a:rPr lang="tr-TR" dirty="0"/>
              <a:t>(Motorlu taşıtlar ile lastik tekerlekli iş makineleri) ile elektrikli ve elektronik eşyaların üretiminde kullanılan ve ek-1 sayılı listede yer alan ürünler için </a:t>
            </a:r>
            <a:endParaRPr lang="tr-TR" dirty="0" smtClean="0"/>
          </a:p>
          <a:p>
            <a:r>
              <a:rPr lang="tr-TR" dirty="0" smtClean="0"/>
              <a:t>Yine </a:t>
            </a:r>
            <a:r>
              <a:rPr lang="tr-TR" dirty="0"/>
              <a:t>Araçlar ile elektrikli ve elektronik eşyaların orijinal parçası olarak piyasaya arz edilen ve Araçlar ile elektrikli ve elektronik eşyaların üretiminde kullanılan ürünler için </a:t>
            </a:r>
            <a:endParaRPr lang="tr-TR" dirty="0" smtClean="0"/>
          </a:p>
          <a:p>
            <a:r>
              <a:rPr lang="tr-TR" dirty="0" smtClean="0"/>
              <a:t>Orijinal </a:t>
            </a:r>
            <a:r>
              <a:rPr lang="tr-TR" dirty="0"/>
              <a:t>eşya/parça tanımına uymasına rağmen münferit olarak piyasaya arz edilen ürünler </a:t>
            </a:r>
            <a:r>
              <a:rPr lang="tr-TR" dirty="0" smtClean="0"/>
              <a:t>için</a:t>
            </a:r>
          </a:p>
          <a:p>
            <a:r>
              <a:rPr lang="tr-TR" b="1" dirty="0">
                <a:solidFill>
                  <a:srgbClr val="FF0000"/>
                </a:solidFill>
              </a:rPr>
              <a:t>D-ÖZELLİKLİ DURUMLAR</a:t>
            </a:r>
            <a:endParaRPr lang="tr-TR" b="1" dirty="0" smtClean="0">
              <a:solidFill>
                <a:srgbClr val="FF0000"/>
              </a:solidFill>
            </a:endParaRPr>
          </a:p>
          <a:p>
            <a:r>
              <a:rPr lang="tr-TR" dirty="0" smtClean="0"/>
              <a:t>Birden </a:t>
            </a:r>
            <a:r>
              <a:rPr lang="tr-TR" dirty="0"/>
              <a:t>çok ambalajı olan ürünler için 1. Ambalaj için beyan yapılır katılım payı ödenmez. 2. Ve diğer ambalajları için beyan yapılır katılım payı ödenir</a:t>
            </a:r>
            <a:r>
              <a:rPr lang="tr-TR" dirty="0" smtClean="0"/>
              <a:t>.</a:t>
            </a:r>
          </a:p>
          <a:p>
            <a:r>
              <a:rPr lang="tr-TR" dirty="0" smtClean="0"/>
              <a:t>Bitkisel </a:t>
            </a:r>
            <a:r>
              <a:rPr lang="tr-TR" dirty="0"/>
              <a:t>yağ ve madeni yağların Kanunun ek-1 sayılı listesinde yer alan ürünlerin üretiminde hammadde olarak kullanılması durumunda hammadde olarak tedarik edilen bu ürünlerin ithalatçıları/üreticileri tarafından beyan yapılır, ancak hammadde olarak kullanılan bu ürünlerden geri kazanım katılım payı tahsil edilmez</a:t>
            </a:r>
            <a:r>
              <a:rPr lang="tr-TR" dirty="0" smtClean="0"/>
              <a:t>.</a:t>
            </a:r>
          </a:p>
          <a:p>
            <a:r>
              <a:rPr lang="tr-TR" dirty="0" smtClean="0"/>
              <a:t>Bu </a:t>
            </a:r>
            <a:r>
              <a:rPr lang="tr-TR" dirty="0"/>
              <a:t>Yönetmelik kapsamında yer almayan bir ürünün yönetmelik kapsamında yer alan bir ürün ile birlikte ithal edilmesi veya piyasaya sürülmesi durumunda kapsamda yer alan ürün için beyan mecburiyeti vardır. </a:t>
            </a:r>
          </a:p>
        </p:txBody>
      </p:sp>
    </p:spTree>
    <p:extLst>
      <p:ext uri="{BB962C8B-B14F-4D97-AF65-F5344CB8AC3E}">
        <p14:creationId xmlns:p14="http://schemas.microsoft.com/office/powerpoint/2010/main" val="3898724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77279" y="99392"/>
            <a:ext cx="9427334" cy="655982"/>
          </a:xfrm>
        </p:spPr>
        <p:txBody>
          <a:bodyPr>
            <a:normAutofit fontScale="90000"/>
          </a:bodyPr>
          <a:lstStyle/>
          <a:p>
            <a:r>
              <a:rPr lang="tr-TR" b="1" dirty="0">
                <a:solidFill>
                  <a:srgbClr val="FF0000"/>
                </a:solidFill>
              </a:rPr>
              <a:t>D-ÖZELLİKLİ DURUMLAR</a:t>
            </a:r>
            <a:r>
              <a:rPr lang="tr-TR" dirty="0"/>
              <a:t/>
            </a:r>
            <a:br>
              <a:rPr lang="tr-TR" dirty="0"/>
            </a:br>
            <a:endParaRPr lang="tr-TR" dirty="0"/>
          </a:p>
        </p:txBody>
      </p:sp>
      <p:sp>
        <p:nvSpPr>
          <p:cNvPr id="3" name="İçerik Yer Tutucusu 2"/>
          <p:cNvSpPr>
            <a:spLocks noGrp="1"/>
          </p:cNvSpPr>
          <p:nvPr>
            <p:ph idx="1"/>
          </p:nvPr>
        </p:nvSpPr>
        <p:spPr>
          <a:xfrm>
            <a:off x="1610139" y="874643"/>
            <a:ext cx="9894473" cy="5754757"/>
          </a:xfrm>
        </p:spPr>
        <p:txBody>
          <a:bodyPr>
            <a:normAutofit fontScale="92500" lnSpcReduction="10000"/>
          </a:bodyPr>
          <a:lstStyle/>
          <a:p>
            <a:r>
              <a:rPr lang="tr-TR" dirty="0" smtClean="0"/>
              <a:t>1 </a:t>
            </a:r>
            <a:r>
              <a:rPr lang="tr-TR" dirty="0"/>
              <a:t>sayılı listede yer alan ürünlerden Atık Yönetimi Yönetmeliği ile bildirim yükümlülüğü olanlar bu yükümlülüklerini bildirmeye devam edeceklerdir.</a:t>
            </a:r>
          </a:p>
          <a:p>
            <a:r>
              <a:rPr lang="tr-TR" dirty="0" smtClean="0"/>
              <a:t>Listede </a:t>
            </a:r>
            <a:r>
              <a:rPr lang="tr-TR" dirty="0"/>
              <a:t>yer alan bitkisel yağlar ve madeni yağların yine listede yer alan ürünlerin üretiminde hammadde olarak kullanılması durumunda ithalatçıları/üreticileri tarafından beyan yapılır, ancak GEKAP ödenmez.</a:t>
            </a:r>
          </a:p>
          <a:p>
            <a:r>
              <a:rPr lang="tr-TR" dirty="0" smtClean="0"/>
              <a:t>Ürünlerin </a:t>
            </a:r>
            <a:r>
              <a:rPr lang="tr-TR" dirty="0"/>
              <a:t>tedarik amaçlı üretilmesi halinde üreticiler için GEKAP yükümlülüğü oluşmaz. Tedarikçilerden temin edilen ürünlere kendi adını, ticarî markasını veya ayırt edici işaretini koymak ve kendini üretici/piyasaya süren olarak tanıtmak sureti ile piyasaya arz eden gerçek veya tüzel kişilerden GEKAP alınır</a:t>
            </a:r>
            <a:r>
              <a:rPr lang="tr-TR" dirty="0" smtClean="0"/>
              <a:t>.</a:t>
            </a:r>
          </a:p>
          <a:p>
            <a:r>
              <a:rPr lang="tr-TR" b="1" dirty="0">
                <a:solidFill>
                  <a:srgbClr val="FF0000"/>
                </a:solidFill>
              </a:rPr>
              <a:t>E-BİLDİRİM VE BEYANLARIN DOĞRULUĞUNU TEYİT VE </a:t>
            </a:r>
            <a:r>
              <a:rPr lang="tr-TR" b="1" dirty="0" smtClean="0">
                <a:solidFill>
                  <a:srgbClr val="FF0000"/>
                </a:solidFill>
              </a:rPr>
              <a:t>TESPİT</a:t>
            </a:r>
          </a:p>
          <a:p>
            <a:r>
              <a:rPr lang="tr-TR" dirty="0">
                <a:solidFill>
                  <a:schemeClr val="tx1"/>
                </a:solidFill>
              </a:rPr>
              <a:t>Ödenecek GEKAP tutarı 50.000,00TL ve üzerinde olanlar veya çevre yönetim birimi kurma zorunluluğu olan mükellefler bu beyanlarını Çevre uzmanına onaylatmaları gerekmektedir. Buradaki 50.000TL tutarı aylık mı yıllık mı olduğu belirtilmemiş olup, beyanlar aylık verildiğine göre bu tutarı aylık olarak dikkate alınması gerektiğini düşünüyoruz.</a:t>
            </a:r>
          </a:p>
          <a:p>
            <a:r>
              <a:rPr lang="tr-TR" dirty="0">
                <a:solidFill>
                  <a:schemeClr val="tx1"/>
                </a:solidFill>
              </a:rPr>
              <a:t>Bu kayıtlar 5 yıl süreyle saklanmalıdır.</a:t>
            </a:r>
          </a:p>
          <a:p>
            <a:r>
              <a:rPr lang="tr-TR" dirty="0">
                <a:solidFill>
                  <a:schemeClr val="tx1"/>
                </a:solidFill>
              </a:rPr>
              <a:t>Bakanlık gerekli gördüğü hallerde yapılan beyanın doğruluğu konusunda YMM veya bağımsız denetim raporu da isteyebilecektir.</a:t>
            </a:r>
          </a:p>
          <a:p>
            <a:r>
              <a:rPr lang="tr-TR" b="1" dirty="0">
                <a:solidFill>
                  <a:srgbClr val="FF0000"/>
                </a:solidFill>
              </a:rPr>
              <a:t>F-YAPTIRIMLAR</a:t>
            </a:r>
          </a:p>
          <a:p>
            <a:r>
              <a:rPr lang="tr-TR" dirty="0">
                <a:solidFill>
                  <a:schemeClr val="tx1"/>
                </a:solidFill>
              </a:rPr>
              <a:t>Yukarıda belirtilen mecburiyetlere uymayanlara 2872 sayılı Kanun uyarınca ceza kesilir</a:t>
            </a:r>
          </a:p>
          <a:p>
            <a:endParaRPr lang="tr-TR" b="1" dirty="0">
              <a:solidFill>
                <a:srgbClr val="FF0000"/>
              </a:solidFill>
            </a:endParaRPr>
          </a:p>
          <a:p>
            <a:endParaRPr lang="tr-TR" dirty="0"/>
          </a:p>
        </p:txBody>
      </p:sp>
    </p:spTree>
    <p:extLst>
      <p:ext uri="{BB962C8B-B14F-4D97-AF65-F5344CB8AC3E}">
        <p14:creationId xmlns:p14="http://schemas.microsoft.com/office/powerpoint/2010/main" val="1584737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00429"/>
          </a:xfrm>
        </p:spPr>
        <p:txBody>
          <a:bodyPr/>
          <a:lstStyle/>
          <a:p>
            <a:r>
              <a:rPr lang="tr-TR" b="1" u="sng" dirty="0">
                <a:solidFill>
                  <a:srgbClr val="FF0000"/>
                </a:solidFill>
              </a:rPr>
              <a:t>2-KONAKLAMA VERGİSİ</a:t>
            </a:r>
            <a:endParaRPr lang="tr-TR" dirty="0"/>
          </a:p>
        </p:txBody>
      </p:sp>
      <p:sp>
        <p:nvSpPr>
          <p:cNvPr id="3" name="İçerik Yer Tutucusu 2"/>
          <p:cNvSpPr>
            <a:spLocks noGrp="1"/>
          </p:cNvSpPr>
          <p:nvPr>
            <p:ph idx="1"/>
          </p:nvPr>
        </p:nvSpPr>
        <p:spPr>
          <a:xfrm>
            <a:off x="2589212" y="1299411"/>
            <a:ext cx="8915400" cy="4611811"/>
          </a:xfrm>
        </p:spPr>
        <p:txBody>
          <a:bodyPr>
            <a:normAutofit lnSpcReduction="10000"/>
          </a:bodyPr>
          <a:lstStyle/>
          <a:p>
            <a:r>
              <a:rPr lang="tr-TR" dirty="0" smtClean="0"/>
              <a:t>Her türlü </a:t>
            </a:r>
            <a:r>
              <a:rPr lang="tr-TR" dirty="0"/>
              <a:t>k</a:t>
            </a:r>
            <a:r>
              <a:rPr lang="tr-TR" dirty="0" smtClean="0"/>
              <a:t>onaklama hizmeti ile konaklama tesislerinin bünyesinde verilen her türlü spor, eğlence ve sağlık hizmetleri bu vergiye tabidir.</a:t>
            </a:r>
          </a:p>
          <a:p>
            <a:r>
              <a:rPr lang="tr-TR" dirty="0" smtClean="0"/>
              <a:t>Verginin oranı %2 olup, Cumhurbaşkanı 1 katına kadar artırmaya yarısına kadar indirmeye yetkilidir</a:t>
            </a:r>
            <a:r>
              <a:rPr lang="tr-TR" dirty="0"/>
              <a:t>. (Ancak 01.04.2020 tarihinden 31.12.2020 tarihine kadar %1 olarak uygulanacaktır</a:t>
            </a:r>
            <a:r>
              <a:rPr lang="tr-TR" dirty="0" smtClean="0"/>
              <a:t>.)</a:t>
            </a:r>
          </a:p>
          <a:p>
            <a:r>
              <a:rPr lang="tr-TR" dirty="0" smtClean="0"/>
              <a:t>Vergi faturada ayrıca gösterilecek olup, KDV matrahı bu verginin de matrahı olacaktır.</a:t>
            </a:r>
          </a:p>
          <a:p>
            <a:r>
              <a:rPr lang="tr-TR" dirty="0" smtClean="0">
                <a:solidFill>
                  <a:srgbClr val="FF0000"/>
                </a:solidFill>
              </a:rPr>
              <a:t>Aşağıdakiler bu vergiden istisnadır. </a:t>
            </a:r>
          </a:p>
          <a:p>
            <a:r>
              <a:rPr lang="tr-TR" dirty="0" smtClean="0">
                <a:solidFill>
                  <a:schemeClr val="tx1"/>
                </a:solidFill>
              </a:rPr>
              <a:t>Öğrenciler için verilen konaklama hizmetleri</a:t>
            </a:r>
          </a:p>
          <a:p>
            <a:r>
              <a:rPr lang="tr-TR" dirty="0">
                <a:solidFill>
                  <a:schemeClr val="tx1"/>
                </a:solidFill>
              </a:rPr>
              <a:t>vergi muafiyeti tanınan uluslararası kuruluşlar ve mensuplarına verilen hizmetler</a:t>
            </a:r>
            <a:r>
              <a:rPr lang="tr-TR" dirty="0" smtClean="0">
                <a:solidFill>
                  <a:schemeClr val="tx1"/>
                </a:solidFill>
              </a:rPr>
              <a:t>.</a:t>
            </a:r>
          </a:p>
          <a:p>
            <a:r>
              <a:rPr lang="tr-TR" dirty="0" smtClean="0">
                <a:solidFill>
                  <a:schemeClr val="tx1"/>
                </a:solidFill>
              </a:rPr>
              <a:t>KDV yönünden bağlı  bulunulan vergi dairesine takip eden ayın 26’sına kadar beyan edilir ve ödenir.</a:t>
            </a:r>
          </a:p>
          <a:p>
            <a:r>
              <a:rPr lang="tr-TR" dirty="0" smtClean="0">
                <a:solidFill>
                  <a:schemeClr val="tx1"/>
                </a:solidFill>
              </a:rPr>
              <a:t>01.04.2020 tarihinde yürürlüğe girecektir.</a:t>
            </a:r>
            <a:endParaRPr lang="tr-TR" dirty="0">
              <a:solidFill>
                <a:schemeClr val="tx1"/>
              </a:solidFill>
            </a:endParaRPr>
          </a:p>
        </p:txBody>
      </p:sp>
    </p:spTree>
    <p:extLst>
      <p:ext uri="{BB962C8B-B14F-4D97-AF65-F5344CB8AC3E}">
        <p14:creationId xmlns:p14="http://schemas.microsoft.com/office/powerpoint/2010/main" val="108477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65675"/>
          </a:xfrm>
        </p:spPr>
        <p:txBody>
          <a:bodyPr/>
          <a:lstStyle/>
          <a:p>
            <a:r>
              <a:rPr lang="tr-TR" b="1" dirty="0" smtClean="0">
                <a:solidFill>
                  <a:srgbClr val="FF0000"/>
                </a:solidFill>
              </a:rPr>
              <a:t>3-Turizm Payı Beyannamesi</a:t>
            </a:r>
            <a:endParaRPr lang="tr-TR" b="1" dirty="0">
              <a:solidFill>
                <a:srgbClr val="FF0000"/>
              </a:solidFill>
            </a:endParaRPr>
          </a:p>
        </p:txBody>
      </p:sp>
      <p:sp>
        <p:nvSpPr>
          <p:cNvPr id="3" name="İçerik Yer Tutucusu 2"/>
          <p:cNvSpPr>
            <a:spLocks noGrp="1"/>
          </p:cNvSpPr>
          <p:nvPr>
            <p:ph idx="1"/>
          </p:nvPr>
        </p:nvSpPr>
        <p:spPr>
          <a:xfrm>
            <a:off x="2589212" y="1289785"/>
            <a:ext cx="8915400" cy="4621437"/>
          </a:xfrm>
        </p:spPr>
        <p:txBody>
          <a:bodyPr/>
          <a:lstStyle/>
          <a:p>
            <a:r>
              <a:rPr lang="tr-TR" dirty="0"/>
              <a:t>15.07.2019 tarihli ve 30832 sayılı Resmi Gazetede yayımlanan 7183 sayılı Kanun ile Türkiye Turizm Tanıtım ve Geliştirme </a:t>
            </a:r>
            <a:r>
              <a:rPr lang="tr-TR" dirty="0" smtClean="0"/>
              <a:t>Ajansı kurulmuştur.</a:t>
            </a:r>
          </a:p>
          <a:p>
            <a:r>
              <a:rPr lang="tr-TR" dirty="0" smtClean="0"/>
              <a:t>Bahsi geçen kanunun 6. maddesinde de turizm payının alınacağı belirtilmiş</a:t>
            </a:r>
          </a:p>
          <a:p>
            <a:r>
              <a:rPr lang="tr-TR" dirty="0" smtClean="0"/>
              <a:t>Turizm payının nasıl ve ne şekilde alınacağına </a:t>
            </a:r>
            <a:r>
              <a:rPr lang="tr-TR" dirty="0"/>
              <a:t>ilişkin olarak ta </a:t>
            </a:r>
            <a:r>
              <a:rPr lang="tr-TR" dirty="0" smtClean="0"/>
              <a:t>02/11/2019 tarihinde 1 </a:t>
            </a:r>
            <a:r>
              <a:rPr lang="tr-TR" dirty="0" err="1" smtClean="0"/>
              <a:t>nolu</a:t>
            </a:r>
            <a:r>
              <a:rPr lang="tr-TR" dirty="0" smtClean="0"/>
              <a:t> Tebliğ yayımlanmıştır.</a:t>
            </a:r>
          </a:p>
          <a:p>
            <a:r>
              <a:rPr lang="tr-TR" dirty="0" smtClean="0">
                <a:solidFill>
                  <a:srgbClr val="FF0000"/>
                </a:solidFill>
              </a:rPr>
              <a:t>Turizm </a:t>
            </a:r>
            <a:r>
              <a:rPr lang="tr-TR" dirty="0">
                <a:solidFill>
                  <a:srgbClr val="FF0000"/>
                </a:solidFill>
              </a:rPr>
              <a:t>Payının </a:t>
            </a:r>
            <a:r>
              <a:rPr lang="tr-TR" dirty="0" err="1" smtClean="0">
                <a:solidFill>
                  <a:srgbClr val="FF0000"/>
                </a:solidFill>
              </a:rPr>
              <a:t>Mükellefi:</a:t>
            </a:r>
            <a:r>
              <a:rPr lang="tr-TR" dirty="0" err="1" smtClean="0">
                <a:solidFill>
                  <a:schemeClr val="tx1"/>
                </a:solidFill>
              </a:rPr>
              <a:t>Ticari</a:t>
            </a:r>
            <a:r>
              <a:rPr lang="tr-TR" dirty="0" smtClean="0">
                <a:solidFill>
                  <a:schemeClr val="tx1"/>
                </a:solidFill>
              </a:rPr>
              <a:t> </a:t>
            </a:r>
            <a:r>
              <a:rPr lang="tr-TR" dirty="0">
                <a:solidFill>
                  <a:schemeClr val="tx1"/>
                </a:solidFill>
              </a:rPr>
              <a:t>işletmelerin yatırımcısı veya </a:t>
            </a:r>
            <a:r>
              <a:rPr lang="tr-TR" dirty="0" smtClean="0">
                <a:solidFill>
                  <a:schemeClr val="tx1"/>
                </a:solidFill>
              </a:rPr>
              <a:t>işletmecileridir.</a:t>
            </a:r>
          </a:p>
          <a:p>
            <a:r>
              <a:rPr lang="tr-TR" dirty="0">
                <a:solidFill>
                  <a:srgbClr val="FF0000"/>
                </a:solidFill>
              </a:rPr>
              <a:t>Turizm Payının </a:t>
            </a:r>
            <a:r>
              <a:rPr lang="tr-TR" dirty="0" err="1">
                <a:solidFill>
                  <a:srgbClr val="FF0000"/>
                </a:solidFill>
              </a:rPr>
              <a:t>Matrahı:</a:t>
            </a:r>
            <a:r>
              <a:rPr lang="tr-TR" dirty="0" err="1">
                <a:solidFill>
                  <a:schemeClr val="tx1"/>
                </a:solidFill>
              </a:rPr>
              <a:t>net</a:t>
            </a:r>
            <a:r>
              <a:rPr lang="tr-TR" dirty="0">
                <a:solidFill>
                  <a:schemeClr val="tx1"/>
                </a:solidFill>
              </a:rPr>
              <a:t> satış ve kira gelirlerinin </a:t>
            </a:r>
            <a:r>
              <a:rPr lang="tr-TR" dirty="0" smtClean="0">
                <a:solidFill>
                  <a:schemeClr val="tx1"/>
                </a:solidFill>
              </a:rPr>
              <a:t>toplamı</a:t>
            </a:r>
          </a:p>
          <a:p>
            <a:r>
              <a:rPr lang="tr-TR" dirty="0" smtClean="0">
                <a:solidFill>
                  <a:srgbClr val="FF0000"/>
                </a:solidFill>
              </a:rPr>
              <a:t>Turizm Payının Oranı</a:t>
            </a:r>
          </a:p>
          <a:p>
            <a:endParaRPr lang="tr-TR" dirty="0" smtClean="0">
              <a:solidFill>
                <a:schemeClr val="tx1"/>
              </a:solidFill>
            </a:endParaRPr>
          </a:p>
          <a:p>
            <a:endParaRPr lang="tr-TR" dirty="0" smtClean="0">
              <a:solidFill>
                <a:schemeClr val="tx1"/>
              </a:solidFill>
            </a:endParaRPr>
          </a:p>
          <a:p>
            <a:endParaRPr lang="tr-TR" dirty="0">
              <a:solidFill>
                <a:srgbClr val="FF0000"/>
              </a:solidFill>
            </a:endParaRPr>
          </a:p>
        </p:txBody>
      </p:sp>
      <p:graphicFrame>
        <p:nvGraphicFramePr>
          <p:cNvPr id="4" name="Tablo 3"/>
          <p:cNvGraphicFramePr>
            <a:graphicFrameLocks noGrp="1"/>
          </p:cNvGraphicFramePr>
          <p:nvPr>
            <p:extLst>
              <p:ext uri="{D42A27DB-BD31-4B8C-83A1-F6EECF244321}">
                <p14:modId xmlns:p14="http://schemas.microsoft.com/office/powerpoint/2010/main" val="4152964722"/>
              </p:ext>
            </p:extLst>
          </p:nvPr>
        </p:nvGraphicFramePr>
        <p:xfrm>
          <a:off x="1719470" y="4321742"/>
          <a:ext cx="10326756" cy="2481197"/>
        </p:xfrm>
        <a:graphic>
          <a:graphicData uri="http://schemas.openxmlformats.org/drawingml/2006/table">
            <a:tbl>
              <a:tblPr firstRow="1" bandRow="1">
                <a:tableStyleId>{5C22544A-7EE6-4342-B048-85BDC9FD1C3A}</a:tableStyleId>
              </a:tblPr>
              <a:tblGrid>
                <a:gridCol w="7715174"/>
                <a:gridCol w="2611582"/>
              </a:tblGrid>
              <a:tr h="379467">
                <a:tc>
                  <a:txBody>
                    <a:bodyPr/>
                    <a:lstStyle/>
                    <a:p>
                      <a:r>
                        <a:rPr lang="tr-TR" b="0" dirty="0" smtClean="0"/>
                        <a:t>havalimanı işletmelerinden (Kamu tarafından işletilenler hariç)</a:t>
                      </a:r>
                      <a:endParaRPr lang="tr-TR" b="0" dirty="0"/>
                    </a:p>
                  </a:txBody>
                  <a:tcPr/>
                </a:tc>
                <a:tc>
                  <a:txBody>
                    <a:bodyPr/>
                    <a:lstStyle/>
                    <a:p>
                      <a:r>
                        <a:rPr lang="tr-TR" dirty="0" smtClean="0"/>
                        <a:t>Binde</a:t>
                      </a:r>
                      <a:r>
                        <a:rPr lang="tr-TR" baseline="0" dirty="0" smtClean="0"/>
                        <a:t> 2</a:t>
                      </a:r>
                      <a:endParaRPr lang="tr-TR" dirty="0"/>
                    </a:p>
                  </a:txBody>
                  <a:tcPr/>
                </a:tc>
              </a:tr>
              <a:tr h="198782">
                <a:tc>
                  <a:txBody>
                    <a:bodyPr/>
                    <a:lstStyle/>
                    <a:p>
                      <a:r>
                        <a:rPr lang="tr-TR" sz="1800" b="0" i="0" kern="1200" dirty="0" smtClean="0">
                          <a:solidFill>
                            <a:schemeClr val="dk1"/>
                          </a:solidFill>
                          <a:effectLst/>
                          <a:latin typeface="+mn-lt"/>
                          <a:ea typeface="+mn-ea"/>
                          <a:cs typeface="+mn-cs"/>
                        </a:rPr>
                        <a:t>Bileşik tesisler ile konaklama tesisleri</a:t>
                      </a:r>
                      <a:endParaRPr lang="tr-TR" b="0" dirty="0"/>
                    </a:p>
                  </a:txBody>
                  <a:tcPr/>
                </a:tc>
                <a:tc>
                  <a:txBody>
                    <a:bodyPr/>
                    <a:lstStyle/>
                    <a:p>
                      <a:r>
                        <a:rPr lang="tr-TR" dirty="0" smtClean="0"/>
                        <a:t>Binde</a:t>
                      </a:r>
                      <a:r>
                        <a:rPr lang="tr-TR" baseline="0" dirty="0" smtClean="0"/>
                        <a:t> 7,5</a:t>
                      </a:r>
                      <a:endParaRPr lang="tr-TR" dirty="0"/>
                    </a:p>
                  </a:txBody>
                  <a:tcPr/>
                </a:tc>
              </a:tr>
              <a:tr h="0">
                <a:tc>
                  <a:txBody>
                    <a:bodyPr/>
                    <a:lstStyle/>
                    <a:p>
                      <a:r>
                        <a:rPr lang="tr-TR" dirty="0" smtClean="0"/>
                        <a:t>Bakanlıktan belgeli yeme-içme ve eğlence tesisleri</a:t>
                      </a:r>
                      <a:endParaRPr lang="tr-TR" dirty="0"/>
                    </a:p>
                  </a:txBody>
                  <a:tcPr/>
                </a:tc>
                <a:tc>
                  <a:txBody>
                    <a:bodyPr/>
                    <a:lstStyle/>
                    <a:p>
                      <a:r>
                        <a:rPr lang="tr-TR" smtClean="0"/>
                        <a:t>Binde 7,5</a:t>
                      </a:r>
                      <a:endParaRPr lang="tr-TR" dirty="0"/>
                    </a:p>
                  </a:txBody>
                  <a:tcPr/>
                </a:tc>
              </a:tr>
              <a:tr h="502225">
                <a:tc>
                  <a:txBody>
                    <a:bodyPr/>
                    <a:lstStyle/>
                    <a:p>
                      <a:r>
                        <a:rPr lang="tr-TR" dirty="0" smtClean="0"/>
                        <a:t>Deniz turizmi tesisleri ile Bakanlıktan belgeli deniz turizmi araçları</a:t>
                      </a:r>
                      <a:endParaRPr lang="tr-TR" dirty="0"/>
                    </a:p>
                  </a:txBody>
                  <a:tcPr/>
                </a:tc>
                <a:tc>
                  <a:txBody>
                    <a:bodyPr/>
                    <a:lstStyle/>
                    <a:p>
                      <a:r>
                        <a:rPr lang="tr-TR" smtClean="0"/>
                        <a:t>Binde 7,5</a:t>
                      </a:r>
                      <a:endParaRPr lang="tr-TR" dirty="0"/>
                    </a:p>
                  </a:txBody>
                  <a:tcPr/>
                </a:tc>
              </a:tr>
              <a:tr h="322486">
                <a:tc>
                  <a:txBody>
                    <a:bodyPr/>
                    <a:lstStyle/>
                    <a:p>
                      <a:r>
                        <a:rPr lang="tr-TR" dirty="0" smtClean="0"/>
                        <a:t>Seyahat </a:t>
                      </a:r>
                      <a:r>
                        <a:rPr lang="tr-TR" dirty="0" err="1" smtClean="0"/>
                        <a:t>acentalarından</a:t>
                      </a:r>
                      <a:r>
                        <a:rPr lang="tr-TR" dirty="0" smtClean="0"/>
                        <a:t> (münferit uçak bileti satışları hariç)</a:t>
                      </a:r>
                      <a:endParaRPr lang="tr-TR" dirty="0"/>
                    </a:p>
                  </a:txBody>
                  <a:tcPr/>
                </a:tc>
                <a:tc>
                  <a:txBody>
                    <a:bodyPr/>
                    <a:lstStyle/>
                    <a:p>
                      <a:r>
                        <a:rPr lang="tr-TR" dirty="0" err="1" smtClean="0"/>
                        <a:t>Onbinde</a:t>
                      </a:r>
                      <a:r>
                        <a:rPr lang="tr-TR" dirty="0" smtClean="0"/>
                        <a:t> 7,5</a:t>
                      </a:r>
                      <a:endParaRPr lang="tr-TR" dirty="0"/>
                    </a:p>
                  </a:txBody>
                  <a:tcPr/>
                </a:tc>
              </a:tr>
              <a:tr h="502225">
                <a:tc>
                  <a:txBody>
                    <a:bodyPr/>
                    <a:lstStyle/>
                    <a:p>
                      <a:r>
                        <a:rPr lang="tr-TR" dirty="0" smtClean="0"/>
                        <a:t>Havayolu işletmelerinden (ticari yolcu taşımacılığı faaliyetlerinden)</a:t>
                      </a:r>
                      <a:endParaRPr lang="tr-TR" dirty="0"/>
                    </a:p>
                  </a:txBody>
                  <a:tcPr/>
                </a:tc>
                <a:tc>
                  <a:txBody>
                    <a:bodyPr/>
                    <a:lstStyle/>
                    <a:p>
                      <a:r>
                        <a:rPr lang="tr-TR" dirty="0" err="1" smtClean="0"/>
                        <a:t>Onbinde</a:t>
                      </a:r>
                      <a:r>
                        <a:rPr lang="tr-TR" dirty="0" smtClean="0"/>
                        <a:t> 7,5</a:t>
                      </a:r>
                      <a:endParaRPr lang="tr-TR" dirty="0"/>
                    </a:p>
                  </a:txBody>
                  <a:tcPr/>
                </a:tc>
              </a:tr>
            </a:tbl>
          </a:graphicData>
        </a:graphic>
      </p:graphicFrame>
    </p:spTree>
    <p:extLst>
      <p:ext uri="{BB962C8B-B14F-4D97-AF65-F5344CB8AC3E}">
        <p14:creationId xmlns:p14="http://schemas.microsoft.com/office/powerpoint/2010/main" val="394597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29210"/>
            <a:ext cx="8911687" cy="616225"/>
          </a:xfrm>
        </p:spPr>
        <p:txBody>
          <a:bodyPr>
            <a:normAutofit fontScale="90000"/>
          </a:bodyPr>
          <a:lstStyle/>
          <a:p>
            <a:r>
              <a:rPr lang="tr-TR" dirty="0">
                <a:solidFill>
                  <a:srgbClr val="FF0000"/>
                </a:solidFill>
              </a:rPr>
              <a:t>3-Turizm Payı Beyannamesi</a:t>
            </a:r>
          </a:p>
        </p:txBody>
      </p:sp>
      <p:sp>
        <p:nvSpPr>
          <p:cNvPr id="3" name="İçerik Yer Tutucusu 2"/>
          <p:cNvSpPr>
            <a:spLocks noGrp="1"/>
          </p:cNvSpPr>
          <p:nvPr>
            <p:ph idx="1"/>
          </p:nvPr>
        </p:nvSpPr>
        <p:spPr>
          <a:xfrm>
            <a:off x="1411357" y="745435"/>
            <a:ext cx="10525539" cy="5883965"/>
          </a:xfrm>
        </p:spPr>
        <p:txBody>
          <a:bodyPr>
            <a:normAutofit lnSpcReduction="10000"/>
          </a:bodyPr>
          <a:lstStyle/>
          <a:p>
            <a:r>
              <a:rPr lang="tr-TR" dirty="0"/>
              <a:t>Kış, termal, sağlık, kırsal ve nitelikli spor turizmi gibi Bakanlık tarafından teşvik edilmesi uygun görülen turizm türlerinde faaliyet gösteren tesisler için bu oranlar </a:t>
            </a:r>
            <a:r>
              <a:rPr lang="tr-TR" dirty="0" smtClean="0"/>
              <a:t>%50 indirimli </a:t>
            </a:r>
            <a:r>
              <a:rPr lang="tr-TR" dirty="0"/>
              <a:t>olarak </a:t>
            </a:r>
            <a:r>
              <a:rPr lang="tr-TR" dirty="0" smtClean="0"/>
              <a:t>uygulanacaktır.</a:t>
            </a:r>
          </a:p>
          <a:p>
            <a:r>
              <a:rPr lang="tr-TR" dirty="0">
                <a:solidFill>
                  <a:srgbClr val="FF0000"/>
                </a:solidFill>
              </a:rPr>
              <a:t>Turizm Payı Beyannamesi Ne Zaman </a:t>
            </a:r>
            <a:r>
              <a:rPr lang="tr-TR" dirty="0" smtClean="0">
                <a:solidFill>
                  <a:srgbClr val="FF0000"/>
                </a:solidFill>
              </a:rPr>
              <a:t>Verilir</a:t>
            </a:r>
            <a:r>
              <a:rPr lang="tr-TR" dirty="0" smtClean="0">
                <a:solidFill>
                  <a:schemeClr val="tx1"/>
                </a:solidFill>
              </a:rPr>
              <a:t>: kurumlar </a:t>
            </a:r>
            <a:r>
              <a:rPr lang="tr-TR" dirty="0">
                <a:solidFill>
                  <a:schemeClr val="tx1"/>
                </a:solidFill>
              </a:rPr>
              <a:t>vergisi </a:t>
            </a:r>
            <a:r>
              <a:rPr lang="tr-TR" dirty="0" smtClean="0">
                <a:solidFill>
                  <a:schemeClr val="tx1"/>
                </a:solidFill>
              </a:rPr>
              <a:t>mükellefleri aylık, diğer </a:t>
            </a:r>
            <a:r>
              <a:rPr lang="tr-TR" dirty="0">
                <a:solidFill>
                  <a:schemeClr val="tx1"/>
                </a:solidFill>
              </a:rPr>
              <a:t>mükellefler </a:t>
            </a:r>
            <a:r>
              <a:rPr lang="tr-TR" dirty="0" smtClean="0">
                <a:solidFill>
                  <a:schemeClr val="tx1"/>
                </a:solidFill>
              </a:rPr>
              <a:t>ise </a:t>
            </a:r>
            <a:r>
              <a:rPr lang="tr-TR" dirty="0">
                <a:solidFill>
                  <a:schemeClr val="tx1"/>
                </a:solidFill>
              </a:rPr>
              <a:t>3 aylık olarak </a:t>
            </a:r>
            <a:r>
              <a:rPr lang="tr-TR" dirty="0" smtClean="0">
                <a:solidFill>
                  <a:schemeClr val="tx1"/>
                </a:solidFill>
              </a:rPr>
              <a:t>verecektir.</a:t>
            </a:r>
          </a:p>
          <a:p>
            <a:r>
              <a:rPr lang="tr-TR" dirty="0" smtClean="0">
                <a:solidFill>
                  <a:srgbClr val="FF0000"/>
                </a:solidFill>
              </a:rPr>
              <a:t>Beyan ve ödeme </a:t>
            </a:r>
            <a:r>
              <a:rPr lang="tr-TR" dirty="0" err="1" smtClean="0">
                <a:solidFill>
                  <a:srgbClr val="FF0000"/>
                </a:solidFill>
              </a:rPr>
              <a:t>süresi:</a:t>
            </a:r>
            <a:r>
              <a:rPr lang="tr-TR" dirty="0" err="1" smtClean="0">
                <a:solidFill>
                  <a:schemeClr val="tx1"/>
                </a:solidFill>
              </a:rPr>
              <a:t>Takip</a:t>
            </a:r>
            <a:r>
              <a:rPr lang="tr-TR" dirty="0" smtClean="0">
                <a:solidFill>
                  <a:schemeClr val="tx1"/>
                </a:solidFill>
              </a:rPr>
              <a:t> eden ayın sonuna kadar beyan edilir ve ödenir.</a:t>
            </a:r>
          </a:p>
          <a:p>
            <a:r>
              <a:rPr lang="tr-TR" dirty="0" smtClean="0">
                <a:solidFill>
                  <a:srgbClr val="FF0000"/>
                </a:solidFill>
              </a:rPr>
              <a:t>Hangi Vergi Dairesine </a:t>
            </a:r>
            <a:r>
              <a:rPr lang="tr-TR" dirty="0">
                <a:solidFill>
                  <a:srgbClr val="FF0000"/>
                </a:solidFill>
              </a:rPr>
              <a:t>beyan </a:t>
            </a:r>
            <a:r>
              <a:rPr lang="tr-TR" dirty="0" err="1">
                <a:solidFill>
                  <a:srgbClr val="FF0000"/>
                </a:solidFill>
              </a:rPr>
              <a:t>edilir:</a:t>
            </a:r>
            <a:r>
              <a:rPr lang="tr-TR" dirty="0" err="1">
                <a:solidFill>
                  <a:schemeClr val="tx1"/>
                </a:solidFill>
              </a:rPr>
              <a:t>gelir</a:t>
            </a:r>
            <a:r>
              <a:rPr lang="tr-TR" dirty="0">
                <a:solidFill>
                  <a:schemeClr val="tx1"/>
                </a:solidFill>
              </a:rPr>
              <a:t> veya kurumlar vergisi yönünden bağlı olunan vergi dairesine </a:t>
            </a:r>
            <a:endParaRPr lang="tr-TR" dirty="0" smtClean="0">
              <a:solidFill>
                <a:schemeClr val="tx1"/>
              </a:solidFill>
            </a:endParaRPr>
          </a:p>
          <a:p>
            <a:r>
              <a:rPr lang="tr-TR" dirty="0" smtClean="0">
                <a:solidFill>
                  <a:srgbClr val="FF0000"/>
                </a:solidFill>
              </a:rPr>
              <a:t>Satış ve kira geliri olmasa da beyanname verilir mi</a:t>
            </a:r>
            <a:r>
              <a:rPr lang="tr-TR" dirty="0" smtClean="0">
                <a:solidFill>
                  <a:schemeClr val="tx1"/>
                </a:solidFill>
              </a:rPr>
              <a:t>: Evet</a:t>
            </a:r>
          </a:p>
          <a:p>
            <a:r>
              <a:rPr lang="tr-TR" dirty="0">
                <a:solidFill>
                  <a:schemeClr val="tx1"/>
                </a:solidFill>
              </a:rPr>
              <a:t>Ödenen Turizm Payı Kurumlar Vergisi ve Gelir Vergisi Mükellefleri Tarafından Gider Olarak Dikkate Alınabilecektir</a:t>
            </a:r>
            <a:r>
              <a:rPr lang="tr-TR" dirty="0" smtClean="0">
                <a:solidFill>
                  <a:schemeClr val="tx1"/>
                </a:solidFill>
              </a:rPr>
              <a:t>.</a:t>
            </a:r>
          </a:p>
          <a:p>
            <a:r>
              <a:rPr lang="tr-TR" dirty="0">
                <a:solidFill>
                  <a:schemeClr val="tx1"/>
                </a:solidFill>
              </a:rPr>
              <a:t>Otelin bulunduğu yapıda tesis içinden müşterileri için doğrudan ulaşım imkânı sunan </a:t>
            </a:r>
            <a:r>
              <a:rPr lang="tr-TR" dirty="0">
                <a:solidFill>
                  <a:srgbClr val="FF0000"/>
                </a:solidFill>
              </a:rPr>
              <a:t>fiziki bağlantısı bulunmayan</a:t>
            </a:r>
            <a:r>
              <a:rPr lang="tr-TR" dirty="0">
                <a:solidFill>
                  <a:schemeClr val="tx1"/>
                </a:solidFill>
              </a:rPr>
              <a:t> ve otel dışına hizmet veren banka, ATM, kuaför, kuyumcu, lokanta gibi ticari üniteler için </a:t>
            </a:r>
            <a:r>
              <a:rPr lang="tr-TR" dirty="0">
                <a:solidFill>
                  <a:srgbClr val="FF0000"/>
                </a:solidFill>
              </a:rPr>
              <a:t>turizm payı hesaplanmayacaktır.</a:t>
            </a:r>
          </a:p>
          <a:p>
            <a:r>
              <a:rPr lang="tr-TR" dirty="0" smtClean="0">
                <a:solidFill>
                  <a:schemeClr val="tx1"/>
                </a:solidFill>
              </a:rPr>
              <a:t>Ancak </a:t>
            </a:r>
            <a:r>
              <a:rPr lang="tr-TR" dirty="0">
                <a:solidFill>
                  <a:schemeClr val="tx1"/>
                </a:solidFill>
              </a:rPr>
              <a:t>tesis içinden müşterileri için doğrudan ulaşım imkânı sunan fiziki bağlantısı bulunan veya bütünlük içerisinde olan yan üniteler için turizm payı hesaplanacaktır</a:t>
            </a:r>
            <a:r>
              <a:rPr lang="tr-TR" dirty="0" smtClean="0">
                <a:solidFill>
                  <a:schemeClr val="tx1"/>
                </a:solidFill>
              </a:rPr>
              <a:t>.</a:t>
            </a:r>
          </a:p>
          <a:p>
            <a:r>
              <a:rPr lang="tr-TR" dirty="0">
                <a:solidFill>
                  <a:schemeClr val="tx1"/>
                </a:solidFill>
              </a:rPr>
              <a:t>Seyahat </a:t>
            </a:r>
            <a:r>
              <a:rPr lang="tr-TR" dirty="0" err="1">
                <a:solidFill>
                  <a:schemeClr val="tx1"/>
                </a:solidFill>
              </a:rPr>
              <a:t>acentalarından</a:t>
            </a:r>
            <a:r>
              <a:rPr lang="tr-TR" dirty="0">
                <a:solidFill>
                  <a:schemeClr val="tx1"/>
                </a:solidFill>
              </a:rPr>
              <a:t> münferit uçak bileti satışları Turizm Payı beyanına dahil edilmeyecektir.</a:t>
            </a:r>
          </a:p>
          <a:p>
            <a:endParaRPr lang="tr-TR" dirty="0">
              <a:solidFill>
                <a:srgbClr val="FF0000"/>
              </a:solidFill>
            </a:endParaRPr>
          </a:p>
        </p:txBody>
      </p:sp>
    </p:spTree>
    <p:extLst>
      <p:ext uri="{BB962C8B-B14F-4D97-AF65-F5344CB8AC3E}">
        <p14:creationId xmlns:p14="http://schemas.microsoft.com/office/powerpoint/2010/main" val="275434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23427"/>
          </a:xfrm>
        </p:spPr>
        <p:txBody>
          <a:bodyPr/>
          <a:lstStyle/>
          <a:p>
            <a:r>
              <a:rPr lang="tr-TR" b="1" u="sng" dirty="0">
                <a:solidFill>
                  <a:srgbClr val="FF0000"/>
                </a:solidFill>
              </a:rPr>
              <a:t>4</a:t>
            </a:r>
            <a:r>
              <a:rPr lang="tr-TR" b="1" u="sng" dirty="0" smtClean="0">
                <a:solidFill>
                  <a:srgbClr val="FF0000"/>
                </a:solidFill>
              </a:rPr>
              <a:t>-DEĞERLİ </a:t>
            </a:r>
            <a:r>
              <a:rPr lang="tr-TR" b="1" u="sng" dirty="0">
                <a:solidFill>
                  <a:srgbClr val="FF0000"/>
                </a:solidFill>
              </a:rPr>
              <a:t>KONUT </a:t>
            </a:r>
            <a:r>
              <a:rPr lang="tr-TR" b="1" u="sng" dirty="0" smtClean="0">
                <a:solidFill>
                  <a:srgbClr val="FF0000"/>
                </a:solidFill>
              </a:rPr>
              <a:t>VERGİSİ</a:t>
            </a:r>
            <a:endParaRPr lang="tr-TR" dirty="0">
              <a:solidFill>
                <a:srgbClr val="FF0000"/>
              </a:solidFill>
            </a:endParaRPr>
          </a:p>
        </p:txBody>
      </p:sp>
      <p:sp>
        <p:nvSpPr>
          <p:cNvPr id="3" name="İçerik Yer Tutucusu 2"/>
          <p:cNvSpPr>
            <a:spLocks noGrp="1"/>
          </p:cNvSpPr>
          <p:nvPr>
            <p:ph idx="1"/>
          </p:nvPr>
        </p:nvSpPr>
        <p:spPr>
          <a:xfrm>
            <a:off x="2589212" y="1347537"/>
            <a:ext cx="8915400" cy="4563685"/>
          </a:xfrm>
        </p:spPr>
        <p:txBody>
          <a:bodyPr/>
          <a:lstStyle/>
          <a:p>
            <a:r>
              <a:rPr lang="tr-TR" dirty="0"/>
              <a:t>Değerli konut vergisi sadece konutlardan alınacak olup, ticari alanlar kapsam dışındadır</a:t>
            </a:r>
            <a:r>
              <a:rPr lang="tr-TR" dirty="0" smtClean="0"/>
              <a:t>.</a:t>
            </a:r>
          </a:p>
          <a:p>
            <a:r>
              <a:rPr lang="tr-TR" dirty="0"/>
              <a:t>Paylı mülkiyette ve elbirliği mülkiyette, matrahın hesabında mesken nitelikli taşınmazın toplam değeri esas alınır</a:t>
            </a:r>
            <a:r>
              <a:rPr lang="tr-TR" dirty="0" smtClean="0"/>
              <a:t>.</a:t>
            </a:r>
          </a:p>
          <a:p>
            <a:r>
              <a:rPr lang="tr-TR" dirty="0"/>
              <a:t>Konutun değerini </a:t>
            </a:r>
            <a:r>
              <a:rPr lang="tr-TR" dirty="0" smtClean="0"/>
              <a:t>kim tespit </a:t>
            </a:r>
            <a:r>
              <a:rPr lang="tr-TR" dirty="0" err="1" smtClean="0"/>
              <a:t>edecek:Tapu</a:t>
            </a:r>
            <a:r>
              <a:rPr lang="tr-TR" dirty="0" smtClean="0"/>
              <a:t> Kadastro Genel Müdürlüğü</a:t>
            </a:r>
          </a:p>
          <a:p>
            <a:r>
              <a:rPr lang="tr-TR" dirty="0" smtClean="0"/>
              <a:t>Vergi Emlak vergisi değeri yada TKGM tarafından tespit edilenden hangisi büyükse o değer üzerinden alınacak.</a:t>
            </a:r>
            <a:endParaRPr lang="tr-TR" dirty="0"/>
          </a:p>
          <a:p>
            <a:r>
              <a:rPr lang="tr-TR" dirty="0" smtClean="0"/>
              <a:t>Değerli </a:t>
            </a:r>
            <a:r>
              <a:rPr lang="tr-TR" dirty="0"/>
              <a:t>konut vergisinin tarifesi aşağıdaki gibidir</a:t>
            </a:r>
            <a:r>
              <a:rPr lang="tr-TR" dirty="0" smtClean="0"/>
              <a:t>.</a:t>
            </a:r>
          </a:p>
          <a:p>
            <a:pPr marL="0" indent="0">
              <a:buNone/>
            </a:pPr>
            <a:endParaRPr lang="tr-TR" dirty="0" smtClean="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934108144"/>
              </p:ext>
            </p:extLst>
          </p:nvPr>
        </p:nvGraphicFramePr>
        <p:xfrm>
          <a:off x="2686518" y="4186986"/>
          <a:ext cx="8128000" cy="1992432"/>
        </p:xfrm>
        <a:graphic>
          <a:graphicData uri="http://schemas.openxmlformats.org/drawingml/2006/table">
            <a:tbl>
              <a:tblPr firstRow="1" bandRow="1">
                <a:tableStyleId>{5C22544A-7EE6-4342-B048-85BDC9FD1C3A}</a:tableStyleId>
              </a:tblPr>
              <a:tblGrid>
                <a:gridCol w="6130223"/>
                <a:gridCol w="1997777"/>
              </a:tblGrid>
              <a:tr h="498108">
                <a:tc>
                  <a:txBody>
                    <a:bodyPr/>
                    <a:lstStyle/>
                    <a:p>
                      <a:pPr algn="just" fontAlgn="t"/>
                      <a:r>
                        <a:rPr lang="tr-TR" b="1" dirty="0">
                          <a:solidFill>
                            <a:srgbClr val="000000"/>
                          </a:solidFill>
                          <a:effectLst/>
                          <a:latin typeface="Arial" panose="020B0604020202020204" pitchFamily="34" charset="0"/>
                        </a:rPr>
                        <a:t>Konutun değeri</a:t>
                      </a:r>
                      <a:endParaRPr lang="tr-TR" b="0" dirty="0">
                        <a:solidFill>
                          <a:srgbClr val="000000"/>
                        </a:solidFill>
                        <a:effectLst/>
                        <a:latin typeface="Arial" panose="020B0604020202020204" pitchFamily="34" charset="0"/>
                      </a:endParaRPr>
                    </a:p>
                  </a:txBody>
                  <a:tcPr marB="63500"/>
                </a:tc>
                <a:tc>
                  <a:txBody>
                    <a:bodyPr/>
                    <a:lstStyle/>
                    <a:p>
                      <a:pPr algn="just" fontAlgn="t"/>
                      <a:r>
                        <a:rPr lang="tr-TR" b="1">
                          <a:solidFill>
                            <a:srgbClr val="000000"/>
                          </a:solidFill>
                          <a:effectLst/>
                          <a:latin typeface="Arial" panose="020B0604020202020204" pitchFamily="34" charset="0"/>
                        </a:rPr>
                        <a:t>Vergi Oranı</a:t>
                      </a:r>
                      <a:endParaRPr lang="tr-TR" b="0">
                        <a:solidFill>
                          <a:srgbClr val="000000"/>
                        </a:solidFill>
                        <a:effectLst/>
                        <a:latin typeface="Arial" panose="020B0604020202020204" pitchFamily="34" charset="0"/>
                      </a:endParaRPr>
                    </a:p>
                  </a:txBody>
                  <a:tcPr marB="63500"/>
                </a:tc>
              </a:tr>
              <a:tr h="498108">
                <a:tc>
                  <a:txBody>
                    <a:bodyPr/>
                    <a:lstStyle/>
                    <a:p>
                      <a:pPr algn="just" fontAlgn="t"/>
                      <a:r>
                        <a:rPr lang="tr-TR" b="1" dirty="0">
                          <a:solidFill>
                            <a:srgbClr val="000000"/>
                          </a:solidFill>
                          <a:effectLst/>
                          <a:latin typeface="Arial" panose="020B0604020202020204" pitchFamily="34" charset="0"/>
                        </a:rPr>
                        <a:t>5.000.000 TL ile 7.500.000 TL arasında olanlar</a:t>
                      </a:r>
                      <a:endParaRPr lang="tr-TR" b="0" dirty="0">
                        <a:solidFill>
                          <a:srgbClr val="000000"/>
                        </a:solidFill>
                        <a:effectLst/>
                        <a:latin typeface="Arial" panose="020B0604020202020204" pitchFamily="34" charset="0"/>
                      </a:endParaRPr>
                    </a:p>
                  </a:txBody>
                  <a:tcPr marB="63500"/>
                </a:tc>
                <a:tc>
                  <a:txBody>
                    <a:bodyPr/>
                    <a:lstStyle/>
                    <a:p>
                      <a:pPr algn="just" fontAlgn="t"/>
                      <a:r>
                        <a:rPr lang="tr-TR" b="1">
                          <a:solidFill>
                            <a:srgbClr val="000000"/>
                          </a:solidFill>
                          <a:effectLst/>
                          <a:latin typeface="Arial" panose="020B0604020202020204" pitchFamily="34" charset="0"/>
                        </a:rPr>
                        <a:t>Binde 3</a:t>
                      </a:r>
                      <a:endParaRPr lang="tr-TR" b="0">
                        <a:solidFill>
                          <a:srgbClr val="000000"/>
                        </a:solidFill>
                        <a:effectLst/>
                        <a:latin typeface="Arial" panose="020B0604020202020204" pitchFamily="34" charset="0"/>
                      </a:endParaRPr>
                    </a:p>
                  </a:txBody>
                  <a:tcPr marB="63500"/>
                </a:tc>
              </a:tr>
              <a:tr h="498108">
                <a:tc>
                  <a:txBody>
                    <a:bodyPr/>
                    <a:lstStyle/>
                    <a:p>
                      <a:pPr algn="just" fontAlgn="t"/>
                      <a:r>
                        <a:rPr lang="tr-TR" b="1" dirty="0">
                          <a:solidFill>
                            <a:srgbClr val="000000"/>
                          </a:solidFill>
                          <a:effectLst/>
                          <a:latin typeface="Arial" panose="020B0604020202020204" pitchFamily="34" charset="0"/>
                        </a:rPr>
                        <a:t>7.500.001 TL ile 10.000.000 TL arasında olanlar</a:t>
                      </a:r>
                      <a:endParaRPr lang="tr-TR" b="0" dirty="0">
                        <a:solidFill>
                          <a:srgbClr val="000000"/>
                        </a:solidFill>
                        <a:effectLst/>
                        <a:latin typeface="Arial" panose="020B0604020202020204" pitchFamily="34" charset="0"/>
                      </a:endParaRPr>
                    </a:p>
                  </a:txBody>
                  <a:tcPr marB="63500"/>
                </a:tc>
                <a:tc>
                  <a:txBody>
                    <a:bodyPr/>
                    <a:lstStyle/>
                    <a:p>
                      <a:pPr algn="just" fontAlgn="t"/>
                      <a:r>
                        <a:rPr lang="tr-TR" b="1">
                          <a:solidFill>
                            <a:srgbClr val="000000"/>
                          </a:solidFill>
                          <a:effectLst/>
                          <a:latin typeface="Arial" panose="020B0604020202020204" pitchFamily="34" charset="0"/>
                        </a:rPr>
                        <a:t>Binde 6</a:t>
                      </a:r>
                      <a:endParaRPr lang="tr-TR" b="0">
                        <a:solidFill>
                          <a:srgbClr val="000000"/>
                        </a:solidFill>
                        <a:effectLst/>
                        <a:latin typeface="Arial" panose="020B0604020202020204" pitchFamily="34" charset="0"/>
                      </a:endParaRPr>
                    </a:p>
                  </a:txBody>
                  <a:tcPr marB="63500"/>
                </a:tc>
              </a:tr>
              <a:tr h="498108">
                <a:tc>
                  <a:txBody>
                    <a:bodyPr/>
                    <a:lstStyle/>
                    <a:p>
                      <a:pPr algn="just" fontAlgn="t"/>
                      <a:r>
                        <a:rPr lang="tr-TR" b="1" dirty="0">
                          <a:solidFill>
                            <a:srgbClr val="000000"/>
                          </a:solidFill>
                          <a:effectLst/>
                          <a:latin typeface="Arial" panose="020B0604020202020204" pitchFamily="34" charset="0"/>
                        </a:rPr>
                        <a:t>10.000.001 TL’yi aşanlar</a:t>
                      </a:r>
                      <a:endParaRPr lang="tr-TR" b="0" dirty="0">
                        <a:solidFill>
                          <a:srgbClr val="000000"/>
                        </a:solidFill>
                        <a:effectLst/>
                        <a:latin typeface="Arial" panose="020B0604020202020204" pitchFamily="34" charset="0"/>
                      </a:endParaRPr>
                    </a:p>
                  </a:txBody>
                  <a:tcPr marB="63500"/>
                </a:tc>
                <a:tc>
                  <a:txBody>
                    <a:bodyPr/>
                    <a:lstStyle/>
                    <a:p>
                      <a:pPr algn="just" fontAlgn="t"/>
                      <a:r>
                        <a:rPr lang="tr-TR" b="1" dirty="0">
                          <a:solidFill>
                            <a:srgbClr val="000000"/>
                          </a:solidFill>
                          <a:effectLst/>
                          <a:latin typeface="Arial" panose="020B0604020202020204" pitchFamily="34" charset="0"/>
                        </a:rPr>
                        <a:t>Binde 10</a:t>
                      </a:r>
                      <a:endParaRPr lang="tr-TR" b="0" dirty="0">
                        <a:solidFill>
                          <a:srgbClr val="000000"/>
                        </a:solidFill>
                        <a:effectLst/>
                        <a:latin typeface="Arial" panose="020B0604020202020204" pitchFamily="34" charset="0"/>
                      </a:endParaRPr>
                    </a:p>
                  </a:txBody>
                  <a:tcPr marB="63500"/>
                </a:tc>
              </a:tr>
            </a:tbl>
          </a:graphicData>
        </a:graphic>
      </p:graphicFrame>
    </p:spTree>
    <p:extLst>
      <p:ext uri="{BB962C8B-B14F-4D97-AF65-F5344CB8AC3E}">
        <p14:creationId xmlns:p14="http://schemas.microsoft.com/office/powerpoint/2010/main" val="162335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36799"/>
          </a:xfrm>
        </p:spPr>
        <p:txBody>
          <a:bodyPr>
            <a:normAutofit fontScale="90000"/>
          </a:bodyPr>
          <a:lstStyle/>
          <a:p>
            <a:r>
              <a:rPr lang="tr-TR" b="1" dirty="0">
                <a:solidFill>
                  <a:srgbClr val="FF0000"/>
                </a:solidFill>
              </a:rPr>
              <a:t>4-DEĞERLİ KONUT VERGİSİ</a:t>
            </a:r>
          </a:p>
        </p:txBody>
      </p:sp>
      <p:sp>
        <p:nvSpPr>
          <p:cNvPr id="3" name="İçerik Yer Tutucusu 2"/>
          <p:cNvSpPr>
            <a:spLocks noGrp="1"/>
          </p:cNvSpPr>
          <p:nvPr>
            <p:ph idx="1"/>
          </p:nvPr>
        </p:nvSpPr>
        <p:spPr>
          <a:xfrm>
            <a:off x="1992429" y="1260909"/>
            <a:ext cx="9512183" cy="5255394"/>
          </a:xfrm>
        </p:spPr>
        <p:txBody>
          <a:bodyPr>
            <a:normAutofit/>
          </a:bodyPr>
          <a:lstStyle/>
          <a:p>
            <a:r>
              <a:rPr lang="tr-TR" dirty="0" smtClean="0">
                <a:solidFill>
                  <a:srgbClr val="FF0000"/>
                </a:solidFill>
              </a:rPr>
              <a:t>Akla Gelen soru ve cevapları</a:t>
            </a:r>
          </a:p>
          <a:p>
            <a:r>
              <a:rPr lang="tr-TR" dirty="0" smtClean="0">
                <a:solidFill>
                  <a:srgbClr val="FF0000"/>
                </a:solidFill>
              </a:rPr>
              <a:t>1</a:t>
            </a:r>
            <a:r>
              <a:rPr lang="tr-TR" dirty="0" smtClean="0"/>
              <a:t>-değeri 5.000.000TL’yi geçen bir konutun %25 hisseli 4 sahibi olması durumunda </a:t>
            </a:r>
            <a:r>
              <a:rPr lang="tr-TR" dirty="0" err="1" smtClean="0"/>
              <a:t>herbiri</a:t>
            </a:r>
            <a:r>
              <a:rPr lang="tr-TR" dirty="0" smtClean="0"/>
              <a:t> hissesine düşen kısmı ödemek zorundadır. </a:t>
            </a:r>
            <a:r>
              <a:rPr lang="tr-TR" dirty="0" err="1" smtClean="0"/>
              <a:t>Aslolan</a:t>
            </a:r>
            <a:r>
              <a:rPr lang="tr-TR" dirty="0" smtClean="0"/>
              <a:t> konutun değeri hissedarın payının değeri değil.</a:t>
            </a:r>
          </a:p>
          <a:p>
            <a:r>
              <a:rPr lang="tr-TR" dirty="0" smtClean="0">
                <a:solidFill>
                  <a:srgbClr val="FF0000"/>
                </a:solidFill>
              </a:rPr>
              <a:t>2</a:t>
            </a:r>
            <a:r>
              <a:rPr lang="tr-TR" dirty="0" smtClean="0"/>
              <a:t>-Değeri 5.000.000TL’yi geçen bir konutun 4 adet hissedarı olup, hisse oranları belli değilse, </a:t>
            </a:r>
            <a:r>
              <a:rPr lang="tr-TR" dirty="0" err="1" smtClean="0"/>
              <a:t>herbiri</a:t>
            </a:r>
            <a:r>
              <a:rPr lang="tr-TR" dirty="0" smtClean="0"/>
              <a:t> tüm verginin ödenmesinden sorumlu olacaktır. Elbirliği ile mülkiyet</a:t>
            </a:r>
          </a:p>
          <a:p>
            <a:r>
              <a:rPr lang="tr-TR" dirty="0" smtClean="0">
                <a:solidFill>
                  <a:srgbClr val="FF0000"/>
                </a:solidFill>
              </a:rPr>
              <a:t>3</a:t>
            </a:r>
            <a:r>
              <a:rPr lang="tr-TR" dirty="0" smtClean="0"/>
              <a:t>-Müteahhitlerin yeni </a:t>
            </a:r>
            <a:r>
              <a:rPr lang="tr-TR" dirty="0" err="1" smtClean="0"/>
              <a:t>inşaa</a:t>
            </a:r>
            <a:r>
              <a:rPr lang="tr-TR" dirty="0" smtClean="0"/>
              <a:t> ettikleri konutlar (kat karşılığı müteahhide kalanlar dahil) değeri bu rakamı geçse de vergiye tabi olmayacak. Ancak kiraya vermemek şartıyla.</a:t>
            </a:r>
          </a:p>
          <a:p>
            <a:r>
              <a:rPr lang="tr-TR" dirty="0" smtClean="0">
                <a:solidFill>
                  <a:srgbClr val="FF0000"/>
                </a:solidFill>
              </a:rPr>
              <a:t>4</a:t>
            </a:r>
            <a:r>
              <a:rPr lang="tr-TR" dirty="0" smtClean="0"/>
              <a:t>-Verginin muhatabı olmak için TKGM tarafından tebligat yapılması şart. Eğer 31.12.2019 tarihine kadar tebligat yapılmamışsa 2020 yılında bu vergi ödenmeyecek.</a:t>
            </a:r>
          </a:p>
          <a:p>
            <a:r>
              <a:rPr lang="tr-TR" dirty="0" smtClean="0">
                <a:solidFill>
                  <a:srgbClr val="FF0000"/>
                </a:solidFill>
              </a:rPr>
              <a:t>5</a:t>
            </a:r>
            <a:r>
              <a:rPr lang="tr-TR" dirty="0" smtClean="0"/>
              <a:t>-Verginin kesinleşmesi için TKGM tarafından tebligat yapılmış olması ve 15 gün içinde itiraz edilmemiş olması gerekir. 31.12.2019 dan önce tebligat yapılmış, 15 gün içinde itiraz da yapılmış, ancak 31.12.2019’a kadar (15 gün içinde)yeniden tebligat yapılmamış ise 2020 de vergi ödenmeyecek.  </a:t>
            </a:r>
          </a:p>
          <a:p>
            <a:endParaRPr lang="tr-TR" dirty="0"/>
          </a:p>
        </p:txBody>
      </p:sp>
    </p:spTree>
    <p:extLst>
      <p:ext uri="{BB962C8B-B14F-4D97-AF65-F5344CB8AC3E}">
        <p14:creationId xmlns:p14="http://schemas.microsoft.com/office/powerpoint/2010/main" val="145717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9175" y="624110"/>
            <a:ext cx="9685437" cy="1280890"/>
          </a:xfrm>
        </p:spPr>
        <p:txBody>
          <a:bodyPr/>
          <a:lstStyle/>
          <a:p>
            <a:r>
              <a:rPr lang="tr-TR" b="1" dirty="0" smtClean="0">
                <a:solidFill>
                  <a:srgbClr val="FF0000"/>
                </a:solidFill>
              </a:rPr>
              <a:t>5-GELİR </a:t>
            </a:r>
            <a:r>
              <a:rPr lang="tr-TR" b="1" dirty="0">
                <a:solidFill>
                  <a:srgbClr val="FF0000"/>
                </a:solidFill>
              </a:rPr>
              <a:t>VERGİSİ TARİFESİ </a:t>
            </a:r>
            <a:r>
              <a:rPr lang="tr-TR" b="1" dirty="0" smtClean="0">
                <a:solidFill>
                  <a:srgbClr val="FF0000"/>
                </a:solidFill>
              </a:rPr>
              <a:t>DEĞİŞTİRİLMİŞTİR</a:t>
            </a:r>
            <a:endParaRPr lang="tr-TR" b="1" dirty="0">
              <a:solidFill>
                <a:srgbClr val="FF0000"/>
              </a:solidFill>
            </a:endParaRPr>
          </a:p>
        </p:txBody>
      </p:sp>
      <p:sp>
        <p:nvSpPr>
          <p:cNvPr id="3" name="İçerik Yer Tutucusu 2"/>
          <p:cNvSpPr>
            <a:spLocks noGrp="1"/>
          </p:cNvSpPr>
          <p:nvPr>
            <p:ph idx="1"/>
          </p:nvPr>
        </p:nvSpPr>
        <p:spPr>
          <a:xfrm>
            <a:off x="1568919" y="1530417"/>
            <a:ext cx="9935694" cy="4380805"/>
          </a:xfrm>
        </p:spPr>
        <p:txBody>
          <a:bodyPr/>
          <a:lstStyle/>
          <a:p>
            <a:r>
              <a:rPr lang="tr-TR" dirty="0"/>
              <a:t>Kanun ile Gelir Vergisi tarifesine yeni bir dilim eklenmiş ve bu dilim için vergi oranı % 40 olarak belirlenmiştir</a:t>
            </a:r>
            <a:r>
              <a:rPr lang="tr-TR" dirty="0" smtClean="0"/>
              <a:t>.</a:t>
            </a:r>
          </a:p>
          <a:p>
            <a:r>
              <a:rPr lang="tr-TR" dirty="0"/>
              <a:t>Kanunun yayımı ile yürürlüğe girmiş olup ücret gelirleri hariç 01.01.2019 tarihinden itibaren elde edilen gelirlere yeni Gelir Vergisi tarifesi uygulanacaktır. </a:t>
            </a:r>
            <a:endParaRPr lang="tr-TR" dirty="0" smtClean="0"/>
          </a:p>
          <a:p>
            <a:r>
              <a:rPr lang="tr-TR" dirty="0" smtClean="0"/>
              <a:t>2019 </a:t>
            </a:r>
            <a:r>
              <a:rPr lang="tr-TR" dirty="0"/>
              <a:t>yılında elde edilen ücret gelirlerine ise değişiklik öncesi mevcut Gelir Vergisi tarifesi uygulanacaktır.</a:t>
            </a:r>
          </a:p>
        </p:txBody>
      </p:sp>
    </p:spTree>
    <p:extLst>
      <p:ext uri="{BB962C8B-B14F-4D97-AF65-F5344CB8AC3E}">
        <p14:creationId xmlns:p14="http://schemas.microsoft.com/office/powerpoint/2010/main" val="348980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51799" y="86627"/>
            <a:ext cx="10279780" cy="1818373"/>
          </a:xfrm>
        </p:spPr>
        <p:txBody>
          <a:bodyPr>
            <a:normAutofit fontScale="90000"/>
          </a:bodyPr>
          <a:lstStyle/>
          <a:p>
            <a:r>
              <a:rPr lang="tr-TR" b="1" dirty="0" smtClean="0">
                <a:solidFill>
                  <a:srgbClr val="FF0000"/>
                </a:solidFill>
              </a:rPr>
              <a:t>6-GELİR </a:t>
            </a:r>
            <a:r>
              <a:rPr lang="tr-TR" b="1" dirty="0">
                <a:solidFill>
                  <a:srgbClr val="FF0000"/>
                </a:solidFill>
              </a:rPr>
              <a:t>VERGİSİ TARİFESİNİN 4’ÜNCÜ GELİR DİLİMİNDE YER ALAN TUTARIN (500.000.-TL) ÜZERİNDE ÜCRET GELİRİ ELDE EDENLERE BEYAN ZORUNLULUĞU </a:t>
            </a:r>
            <a:r>
              <a:rPr lang="tr-TR" b="1" dirty="0" smtClean="0">
                <a:solidFill>
                  <a:srgbClr val="FF0000"/>
                </a:solidFill>
              </a:rPr>
              <a:t>GETİRİLMİŞTİR</a:t>
            </a:r>
            <a:endParaRPr lang="tr-TR" b="1" dirty="0">
              <a:solidFill>
                <a:srgbClr val="FF0000"/>
              </a:solidFill>
            </a:endParaRPr>
          </a:p>
        </p:txBody>
      </p:sp>
      <p:sp>
        <p:nvSpPr>
          <p:cNvPr id="3" name="İçerik Yer Tutucusu 2"/>
          <p:cNvSpPr>
            <a:spLocks noGrp="1"/>
          </p:cNvSpPr>
          <p:nvPr>
            <p:ph idx="1"/>
          </p:nvPr>
        </p:nvSpPr>
        <p:spPr>
          <a:xfrm>
            <a:off x="2011680" y="2133600"/>
            <a:ext cx="9492932" cy="3777622"/>
          </a:xfrm>
        </p:spPr>
        <p:txBody>
          <a:bodyPr/>
          <a:lstStyle/>
          <a:p>
            <a:r>
              <a:rPr lang="tr-TR" dirty="0"/>
              <a:t>Ücretli bir yıl içerisinde bir işyerinde çalışsa dahi yıllık brüt ücreti 500.000TL’yi geçiyorsa beyanname vermek zorunda olacak</a:t>
            </a:r>
            <a:r>
              <a:rPr lang="tr-TR" dirty="0" smtClean="0"/>
              <a:t>.</a:t>
            </a:r>
          </a:p>
          <a:p>
            <a:r>
              <a:rPr lang="tr-TR" dirty="0"/>
              <a:t>Ücretlinin yıllık geliri 500.000TL’nin altında kalmakla beraber bir yıl içerisinde 2 ayrı işyerinden ücret almış ise 103 üncü maddede yazılı tarifenin ikinci gelir diliminde yer alan tutarı (2019 yılı için 40.000 TL’yi) aşması halinde yine beyanname verecektir</a:t>
            </a:r>
            <a:r>
              <a:rPr lang="tr-TR" dirty="0" smtClean="0"/>
              <a:t>.</a:t>
            </a:r>
          </a:p>
          <a:p>
            <a:r>
              <a:rPr lang="tr-TR" dirty="0"/>
              <a:t>01/01/2020 tarihinden itibaren elde edilen ücret gelirlerine </a:t>
            </a:r>
            <a:r>
              <a:rPr lang="tr-TR" dirty="0" smtClean="0"/>
              <a:t>uygulanacaktır.</a:t>
            </a:r>
            <a:endParaRPr lang="tr-TR" dirty="0"/>
          </a:p>
        </p:txBody>
      </p:sp>
    </p:spTree>
    <p:extLst>
      <p:ext uri="{BB962C8B-B14F-4D97-AF65-F5344CB8AC3E}">
        <p14:creationId xmlns:p14="http://schemas.microsoft.com/office/powerpoint/2010/main" val="185554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315</TotalTime>
  <Words>2510</Words>
  <Application>Microsoft Office PowerPoint</Application>
  <PresentationFormat>Geniş ekran</PresentationFormat>
  <Paragraphs>175</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Century Gothic</vt:lpstr>
      <vt:lpstr>Wingdings 3</vt:lpstr>
      <vt:lpstr>Duman</vt:lpstr>
      <vt:lpstr>Güncel Vergi Düzenlemeleri 7194 sayılı kanun</vt:lpstr>
      <vt:lpstr>1-DİJİTAL HİZMET VERGİSİ</vt:lpstr>
      <vt:lpstr>2-KONAKLAMA VERGİSİ</vt:lpstr>
      <vt:lpstr>3-Turizm Payı Beyannamesi</vt:lpstr>
      <vt:lpstr>3-Turizm Payı Beyannamesi</vt:lpstr>
      <vt:lpstr>4-DEĞERLİ KONUT VERGİSİ</vt:lpstr>
      <vt:lpstr>4-DEĞERLİ KONUT VERGİSİ</vt:lpstr>
      <vt:lpstr>5-GELİR VERGİSİ TARİFESİ DEĞİŞTİRİLMİŞTİR</vt:lpstr>
      <vt:lpstr>6-GELİR VERGİSİ TARİFESİNİN 4’ÜNCÜ GELİR DİLİMİNDE YER ALAN TUTARIN (500.000.-TL) ÜZERİNDE ÜCRET GELİRİ ELDE EDENLERE BEYAN ZORUNLULUĞU GETİRİLMİŞTİR</vt:lpstr>
      <vt:lpstr>7-PERSONELE ULAŞIM BEDELİ OLARAK VERİLEN VE 10TL’Yİ AŞMAYAN TUTAR GELİR VERGİSİNDEN İSTİSNA EDİLMİŞTİR</vt:lpstr>
      <vt:lpstr>8-BİNEK OTOMOBİLLERİN GİDERLERİNE KISITLAMA GETİRİLMİŞTİR</vt:lpstr>
      <vt:lpstr>9-TELİF KAZANÇLARI İSTİSNASINA SINIRLAMA GETİRİLMİŞTİR</vt:lpstr>
      <vt:lpstr>10-KARŞI TARAF AVUKATINA YÜKLETİLEN VEKALET ÜCRETİNE İLİŞKİN DÜZENLEME</vt:lpstr>
      <vt:lpstr>10-SPOR YARIŞMALARINI YÖNETEN HAKEMLERE ÖDENEN ÜCRETLERDEKİ İSTİSNA KALDIRILMIŞTIR</vt:lpstr>
      <vt:lpstr>11-SPORCULARA YAPILAN ÜCRET ÖDEMELERİ</vt:lpstr>
      <vt:lpstr>12-KAMBİYO İŞLEMLERİNDE BSMV ORANI ARTIRILMIŞTIR: </vt:lpstr>
      <vt:lpstr>13-VERGİYE UYUMLU MÜKELLEFLERE %5’lik VERGİ İNDİRİMİ UYGULAMA ŞARTLARINDA MÜKELLEF LEHİNE DÜZENLEMELER YAPILMIŞTIR</vt:lpstr>
      <vt:lpstr>14-VERGİ USUL KANUNUNDA YAPILAN DÜZENLEMELER: A) KANUN YOLUNDAN VAZGEÇME</vt:lpstr>
      <vt:lpstr>PowerPoint Sunusu</vt:lpstr>
      <vt:lpstr>14-VERGİ USUL KANUNUNDA YAPILAN DÜZENLEMELER: B) İZAHA DAVET MÜESSESESİ</vt:lpstr>
      <vt:lpstr>14-VERGİ USUL KANUNUNDA YAPILAN DÜZENLEMELER C) VERGİ VE CEZALARDA İNDİRİM MÜESSESESİ</vt:lpstr>
      <vt:lpstr>GEKAP(Poşet) BEYANNAMESİ</vt:lpstr>
      <vt:lpstr>C-AŞAĞIDAKİLER BEYANNAME VERECEKLER ANCAK ÖDEME YAPMAYACAKLAR</vt:lpstr>
      <vt:lpstr>D-ÖZELLİKLİ DURUMLAR </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Güncel Vergi Düzenlemeleri 7194 sayılı kanun</dc:title>
  <dc:creator>TUNAHAN SOYLU</dc:creator>
  <cp:lastModifiedBy>TUNAHAN SOYLU</cp:lastModifiedBy>
  <cp:revision>31</cp:revision>
  <dcterms:created xsi:type="dcterms:W3CDTF">2020-01-05T15:14:50Z</dcterms:created>
  <dcterms:modified xsi:type="dcterms:W3CDTF">2020-01-17T14:20:00Z</dcterms:modified>
</cp:coreProperties>
</file>